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20"/>
  </p:notesMasterIdLst>
  <p:sldIdLst>
    <p:sldId id="262" r:id="rId6"/>
    <p:sldId id="724" r:id="rId7"/>
    <p:sldId id="256" r:id="rId8"/>
    <p:sldId id="710" r:id="rId9"/>
    <p:sldId id="296" r:id="rId10"/>
    <p:sldId id="733" r:id="rId11"/>
    <p:sldId id="731" r:id="rId12"/>
    <p:sldId id="738" r:id="rId13"/>
    <p:sldId id="282" r:id="rId14"/>
    <p:sldId id="734" r:id="rId15"/>
    <p:sldId id="735" r:id="rId16"/>
    <p:sldId id="737" r:id="rId17"/>
    <p:sldId id="736" r:id="rId18"/>
    <p:sldId id="73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EB847B-384A-45E2-B4F1-87E1CDAF725D}">
          <p14:sldIdLst>
            <p14:sldId id="262"/>
            <p14:sldId id="724"/>
            <p14:sldId id="256"/>
            <p14:sldId id="710"/>
            <p14:sldId id="296"/>
            <p14:sldId id="733"/>
            <p14:sldId id="731"/>
            <p14:sldId id="738"/>
            <p14:sldId id="282"/>
            <p14:sldId id="734"/>
            <p14:sldId id="735"/>
            <p14:sldId id="737"/>
            <p14:sldId id="736"/>
            <p14:sldId id="73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273F5-CDC3-DB1C-C2E2-FC7437DB899D}" v="32" dt="2024-03-05T00:55:28.011"/>
    <p1510:client id="{BE62C0CC-4745-4128-9118-EDF3BC835D00}" v="1" dt="2024-03-05T00:41:10.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70" autoAdjust="0"/>
  </p:normalViewPr>
  <p:slideViewPr>
    <p:cSldViewPr snapToGrid="0">
      <p:cViewPr varScale="1">
        <p:scale>
          <a:sx n="48" d="100"/>
          <a:sy n="48" d="100"/>
        </p:scale>
        <p:origin x="1340" y="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40E08-B9FE-4DD0-BDB8-D250ACBC79A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9935B90-3DF7-46DA-9182-3B9AC5EB35BC}">
      <dgm:prSet/>
      <dgm:spPr/>
      <dgm:t>
        <a:bodyPr/>
        <a:lstStyle/>
        <a:p>
          <a:r>
            <a:rPr lang="en-US"/>
            <a:t>Russia dumping fish in global markets to fund war</a:t>
          </a:r>
        </a:p>
      </dgm:t>
    </dgm:pt>
    <dgm:pt modelId="{DD51D3B9-ADA2-4D4F-89D8-8E2C2638939F}" type="parTrans" cxnId="{8E5E3351-DCEE-4901-8BA6-FA953A3EE1ED}">
      <dgm:prSet/>
      <dgm:spPr/>
      <dgm:t>
        <a:bodyPr/>
        <a:lstStyle/>
        <a:p>
          <a:endParaRPr lang="en-US"/>
        </a:p>
      </dgm:t>
    </dgm:pt>
    <dgm:pt modelId="{1B1CE30C-86D9-49F3-991A-9376CC10D0AE}" type="sibTrans" cxnId="{8E5E3351-DCEE-4901-8BA6-FA953A3EE1ED}">
      <dgm:prSet/>
      <dgm:spPr/>
      <dgm:t>
        <a:bodyPr/>
        <a:lstStyle/>
        <a:p>
          <a:endParaRPr lang="en-US"/>
        </a:p>
      </dgm:t>
    </dgm:pt>
    <dgm:pt modelId="{3E7EB542-B0CC-41C4-80B8-1A9D94567230}">
      <dgm:prSet/>
      <dgm:spPr/>
      <dgm:t>
        <a:bodyPr/>
        <a:lstStyle/>
        <a:p>
          <a:r>
            <a:rPr lang="en-US"/>
            <a:t>Excess global inventory</a:t>
          </a:r>
        </a:p>
      </dgm:t>
    </dgm:pt>
    <dgm:pt modelId="{0E76A656-62E3-4B33-8EA2-6F5B36A74571}" type="parTrans" cxnId="{3DFB3442-10DD-4489-B7CE-C5C2AA69C9A9}">
      <dgm:prSet/>
      <dgm:spPr/>
      <dgm:t>
        <a:bodyPr/>
        <a:lstStyle/>
        <a:p>
          <a:endParaRPr lang="en-US"/>
        </a:p>
      </dgm:t>
    </dgm:pt>
    <dgm:pt modelId="{7BFE5F64-0EA5-4A44-9D03-54B8B111946B}" type="sibTrans" cxnId="{3DFB3442-10DD-4489-B7CE-C5C2AA69C9A9}">
      <dgm:prSet/>
      <dgm:spPr/>
      <dgm:t>
        <a:bodyPr/>
        <a:lstStyle/>
        <a:p>
          <a:endParaRPr lang="en-US"/>
        </a:p>
      </dgm:t>
    </dgm:pt>
    <dgm:pt modelId="{36E20E54-17E7-4550-B8F8-A331A88BA269}">
      <dgm:prSet/>
      <dgm:spPr/>
      <dgm:t>
        <a:bodyPr/>
        <a:lstStyle/>
        <a:p>
          <a:r>
            <a:rPr lang="en-US"/>
            <a:t>Inflation affecting consumer demand</a:t>
          </a:r>
        </a:p>
      </dgm:t>
    </dgm:pt>
    <dgm:pt modelId="{6B243C3F-A612-4DEB-9002-832340BA2267}" type="parTrans" cxnId="{27C1F994-80F2-4C60-B0B0-F304C9E1C10F}">
      <dgm:prSet/>
      <dgm:spPr/>
      <dgm:t>
        <a:bodyPr/>
        <a:lstStyle/>
        <a:p>
          <a:endParaRPr lang="en-US"/>
        </a:p>
      </dgm:t>
    </dgm:pt>
    <dgm:pt modelId="{9803E34E-1126-4993-BDD7-31B64744FF60}" type="sibTrans" cxnId="{27C1F994-80F2-4C60-B0B0-F304C9E1C10F}">
      <dgm:prSet/>
      <dgm:spPr/>
      <dgm:t>
        <a:bodyPr/>
        <a:lstStyle/>
        <a:p>
          <a:endParaRPr lang="en-US"/>
        </a:p>
      </dgm:t>
    </dgm:pt>
    <dgm:pt modelId="{BD347674-3BD8-44D0-9DF2-9C6A5440EECC}">
      <dgm:prSet/>
      <dgm:spPr/>
      <dgm:t>
        <a:bodyPr/>
        <a:lstStyle/>
        <a:p>
          <a:r>
            <a:rPr lang="en-US"/>
            <a:t>Strong US dollar making AK fish more costly in export markets</a:t>
          </a:r>
        </a:p>
      </dgm:t>
    </dgm:pt>
    <dgm:pt modelId="{1D3E13D0-DBBB-49C3-9A52-87C3DC0FC2A7}" type="parTrans" cxnId="{ABF61A85-D2CA-42E3-B234-7CDCA82E2C9D}">
      <dgm:prSet/>
      <dgm:spPr/>
      <dgm:t>
        <a:bodyPr/>
        <a:lstStyle/>
        <a:p>
          <a:endParaRPr lang="en-US"/>
        </a:p>
      </dgm:t>
    </dgm:pt>
    <dgm:pt modelId="{F722B531-0DB3-4B46-B4AB-E271A8D4611B}" type="sibTrans" cxnId="{ABF61A85-D2CA-42E3-B234-7CDCA82E2C9D}">
      <dgm:prSet/>
      <dgm:spPr/>
      <dgm:t>
        <a:bodyPr/>
        <a:lstStyle/>
        <a:p>
          <a:endParaRPr lang="en-US"/>
        </a:p>
      </dgm:t>
    </dgm:pt>
    <dgm:pt modelId="{B2C1E2EB-9FC2-42D7-A8E0-32BD8598A39F}">
      <dgm:prSet/>
      <dgm:spPr/>
      <dgm:t>
        <a:bodyPr/>
        <a:lstStyle/>
        <a:p>
          <a:r>
            <a:rPr lang="en-US"/>
            <a:t>Increased costs of harvesting and processing operations compared to other countries</a:t>
          </a:r>
        </a:p>
      </dgm:t>
    </dgm:pt>
    <dgm:pt modelId="{6ECEC7D1-D18D-4F02-A56D-B89817B5FCDF}" type="parTrans" cxnId="{E5246F77-97BA-49CC-8F53-A816116297BB}">
      <dgm:prSet/>
      <dgm:spPr/>
      <dgm:t>
        <a:bodyPr/>
        <a:lstStyle/>
        <a:p>
          <a:endParaRPr lang="en-US"/>
        </a:p>
      </dgm:t>
    </dgm:pt>
    <dgm:pt modelId="{6900C45C-DA59-44CE-92A3-A631035D4D79}" type="sibTrans" cxnId="{E5246F77-97BA-49CC-8F53-A816116297BB}">
      <dgm:prSet/>
      <dgm:spPr/>
      <dgm:t>
        <a:bodyPr/>
        <a:lstStyle/>
        <a:p>
          <a:endParaRPr lang="en-US"/>
        </a:p>
      </dgm:t>
    </dgm:pt>
    <dgm:pt modelId="{C5DCAF8E-218E-4D0B-ACA8-783DF47937A5}">
      <dgm:prSet/>
      <dgm:spPr/>
      <dgm:t>
        <a:bodyPr/>
        <a:lstStyle/>
        <a:p>
          <a:r>
            <a:rPr lang="en-US"/>
            <a:t>Value may start to normalize in 2024, but production costs remain a serious challenge for the industry</a:t>
          </a:r>
        </a:p>
      </dgm:t>
    </dgm:pt>
    <dgm:pt modelId="{27B21EBA-AABE-4638-8459-A54302550B42}" type="parTrans" cxnId="{384DAC8C-881C-4C93-89F5-B18466B0DB62}">
      <dgm:prSet/>
      <dgm:spPr/>
      <dgm:t>
        <a:bodyPr/>
        <a:lstStyle/>
        <a:p>
          <a:endParaRPr lang="en-US"/>
        </a:p>
      </dgm:t>
    </dgm:pt>
    <dgm:pt modelId="{6CA4453A-89F3-4CD4-89C5-C695613946EA}" type="sibTrans" cxnId="{384DAC8C-881C-4C93-89F5-B18466B0DB62}">
      <dgm:prSet/>
      <dgm:spPr/>
      <dgm:t>
        <a:bodyPr/>
        <a:lstStyle/>
        <a:p>
          <a:endParaRPr lang="en-US"/>
        </a:p>
      </dgm:t>
    </dgm:pt>
    <dgm:pt modelId="{C1FB3DF3-6EEE-4FC4-B0A8-E1CFBD1F3DE2}" type="pres">
      <dgm:prSet presAssocID="{17640E08-B9FE-4DD0-BDB8-D250ACBC79AD}" presName="linear" presStyleCnt="0">
        <dgm:presLayoutVars>
          <dgm:animLvl val="lvl"/>
          <dgm:resizeHandles val="exact"/>
        </dgm:presLayoutVars>
      </dgm:prSet>
      <dgm:spPr/>
    </dgm:pt>
    <dgm:pt modelId="{89526B77-032E-4C97-A379-E4CBA9C0A129}" type="pres">
      <dgm:prSet presAssocID="{E9935B90-3DF7-46DA-9182-3B9AC5EB35BC}" presName="parentText" presStyleLbl="node1" presStyleIdx="0" presStyleCnt="6">
        <dgm:presLayoutVars>
          <dgm:chMax val="0"/>
          <dgm:bulletEnabled val="1"/>
        </dgm:presLayoutVars>
      </dgm:prSet>
      <dgm:spPr/>
    </dgm:pt>
    <dgm:pt modelId="{E96CE5B8-9455-4286-8505-ECAD34C4DFF7}" type="pres">
      <dgm:prSet presAssocID="{1B1CE30C-86D9-49F3-991A-9376CC10D0AE}" presName="spacer" presStyleCnt="0"/>
      <dgm:spPr/>
    </dgm:pt>
    <dgm:pt modelId="{0CBCED68-BADF-4B78-9C12-46B61FF23DB4}" type="pres">
      <dgm:prSet presAssocID="{3E7EB542-B0CC-41C4-80B8-1A9D94567230}" presName="parentText" presStyleLbl="node1" presStyleIdx="1" presStyleCnt="6">
        <dgm:presLayoutVars>
          <dgm:chMax val="0"/>
          <dgm:bulletEnabled val="1"/>
        </dgm:presLayoutVars>
      </dgm:prSet>
      <dgm:spPr/>
    </dgm:pt>
    <dgm:pt modelId="{E894A7AD-4B38-44BB-A5CE-5377541EB01F}" type="pres">
      <dgm:prSet presAssocID="{7BFE5F64-0EA5-4A44-9D03-54B8B111946B}" presName="spacer" presStyleCnt="0"/>
      <dgm:spPr/>
    </dgm:pt>
    <dgm:pt modelId="{F5607E10-76D3-4C89-BF64-AD08C3264B79}" type="pres">
      <dgm:prSet presAssocID="{36E20E54-17E7-4550-B8F8-A331A88BA269}" presName="parentText" presStyleLbl="node1" presStyleIdx="2" presStyleCnt="6">
        <dgm:presLayoutVars>
          <dgm:chMax val="0"/>
          <dgm:bulletEnabled val="1"/>
        </dgm:presLayoutVars>
      </dgm:prSet>
      <dgm:spPr/>
    </dgm:pt>
    <dgm:pt modelId="{1238DB94-4E19-44CB-865B-97A6F10CCF9F}" type="pres">
      <dgm:prSet presAssocID="{9803E34E-1126-4993-BDD7-31B64744FF60}" presName="spacer" presStyleCnt="0"/>
      <dgm:spPr/>
    </dgm:pt>
    <dgm:pt modelId="{15324AB9-2CC0-4B85-8800-0AA4020B4A4D}" type="pres">
      <dgm:prSet presAssocID="{BD347674-3BD8-44D0-9DF2-9C6A5440EECC}" presName="parentText" presStyleLbl="node1" presStyleIdx="3" presStyleCnt="6">
        <dgm:presLayoutVars>
          <dgm:chMax val="0"/>
          <dgm:bulletEnabled val="1"/>
        </dgm:presLayoutVars>
      </dgm:prSet>
      <dgm:spPr/>
    </dgm:pt>
    <dgm:pt modelId="{7018B62B-219B-4A21-A4FD-40A2238D5A82}" type="pres">
      <dgm:prSet presAssocID="{F722B531-0DB3-4B46-B4AB-E271A8D4611B}" presName="spacer" presStyleCnt="0"/>
      <dgm:spPr/>
    </dgm:pt>
    <dgm:pt modelId="{20B385DF-BD5A-4F86-9ACA-C7A43D6F2443}" type="pres">
      <dgm:prSet presAssocID="{B2C1E2EB-9FC2-42D7-A8E0-32BD8598A39F}" presName="parentText" presStyleLbl="node1" presStyleIdx="4" presStyleCnt="6">
        <dgm:presLayoutVars>
          <dgm:chMax val="0"/>
          <dgm:bulletEnabled val="1"/>
        </dgm:presLayoutVars>
      </dgm:prSet>
      <dgm:spPr/>
    </dgm:pt>
    <dgm:pt modelId="{F02F1CF9-373D-483F-9F79-F57BBA1217DF}" type="pres">
      <dgm:prSet presAssocID="{6900C45C-DA59-44CE-92A3-A631035D4D79}" presName="spacer" presStyleCnt="0"/>
      <dgm:spPr/>
    </dgm:pt>
    <dgm:pt modelId="{07278F9D-EC7C-4D2B-9185-3C14DBF992EE}" type="pres">
      <dgm:prSet presAssocID="{C5DCAF8E-218E-4D0B-ACA8-783DF47937A5}" presName="parentText" presStyleLbl="node1" presStyleIdx="5" presStyleCnt="6">
        <dgm:presLayoutVars>
          <dgm:chMax val="0"/>
          <dgm:bulletEnabled val="1"/>
        </dgm:presLayoutVars>
      </dgm:prSet>
      <dgm:spPr/>
    </dgm:pt>
  </dgm:ptLst>
  <dgm:cxnLst>
    <dgm:cxn modelId="{81073525-DF06-47A8-853D-7CE90745F96B}" type="presOf" srcId="{BD347674-3BD8-44D0-9DF2-9C6A5440EECC}" destId="{15324AB9-2CC0-4B85-8800-0AA4020B4A4D}" srcOrd="0" destOrd="0" presId="urn:microsoft.com/office/officeart/2005/8/layout/vList2"/>
    <dgm:cxn modelId="{3DFB3442-10DD-4489-B7CE-C5C2AA69C9A9}" srcId="{17640E08-B9FE-4DD0-BDB8-D250ACBC79AD}" destId="{3E7EB542-B0CC-41C4-80B8-1A9D94567230}" srcOrd="1" destOrd="0" parTransId="{0E76A656-62E3-4B33-8EA2-6F5B36A74571}" sibTransId="{7BFE5F64-0EA5-4A44-9D03-54B8B111946B}"/>
    <dgm:cxn modelId="{8D9B6769-53EE-4AC6-A086-968F2C2ACC03}" type="presOf" srcId="{E9935B90-3DF7-46DA-9182-3B9AC5EB35BC}" destId="{89526B77-032E-4C97-A379-E4CBA9C0A129}" srcOrd="0" destOrd="0" presId="urn:microsoft.com/office/officeart/2005/8/layout/vList2"/>
    <dgm:cxn modelId="{8E5E3351-DCEE-4901-8BA6-FA953A3EE1ED}" srcId="{17640E08-B9FE-4DD0-BDB8-D250ACBC79AD}" destId="{E9935B90-3DF7-46DA-9182-3B9AC5EB35BC}" srcOrd="0" destOrd="0" parTransId="{DD51D3B9-ADA2-4D4F-89D8-8E2C2638939F}" sibTransId="{1B1CE30C-86D9-49F3-991A-9376CC10D0AE}"/>
    <dgm:cxn modelId="{F22B2C53-09BF-4285-92E5-EEA622D6D300}" type="presOf" srcId="{36E20E54-17E7-4550-B8F8-A331A88BA269}" destId="{F5607E10-76D3-4C89-BF64-AD08C3264B79}" srcOrd="0" destOrd="0" presId="urn:microsoft.com/office/officeart/2005/8/layout/vList2"/>
    <dgm:cxn modelId="{BB54AF75-6F41-4D51-B5E5-9728848FA5C6}" type="presOf" srcId="{17640E08-B9FE-4DD0-BDB8-D250ACBC79AD}" destId="{C1FB3DF3-6EEE-4FC4-B0A8-E1CFBD1F3DE2}" srcOrd="0" destOrd="0" presId="urn:microsoft.com/office/officeart/2005/8/layout/vList2"/>
    <dgm:cxn modelId="{E5246F77-97BA-49CC-8F53-A816116297BB}" srcId="{17640E08-B9FE-4DD0-BDB8-D250ACBC79AD}" destId="{B2C1E2EB-9FC2-42D7-A8E0-32BD8598A39F}" srcOrd="4" destOrd="0" parTransId="{6ECEC7D1-D18D-4F02-A56D-B89817B5FCDF}" sibTransId="{6900C45C-DA59-44CE-92A3-A631035D4D79}"/>
    <dgm:cxn modelId="{019CA77C-AE44-4058-87ED-D079527B10AD}" type="presOf" srcId="{C5DCAF8E-218E-4D0B-ACA8-783DF47937A5}" destId="{07278F9D-EC7C-4D2B-9185-3C14DBF992EE}" srcOrd="0" destOrd="0" presId="urn:microsoft.com/office/officeart/2005/8/layout/vList2"/>
    <dgm:cxn modelId="{ABF61A85-D2CA-42E3-B234-7CDCA82E2C9D}" srcId="{17640E08-B9FE-4DD0-BDB8-D250ACBC79AD}" destId="{BD347674-3BD8-44D0-9DF2-9C6A5440EECC}" srcOrd="3" destOrd="0" parTransId="{1D3E13D0-DBBB-49C3-9A52-87C3DC0FC2A7}" sibTransId="{F722B531-0DB3-4B46-B4AB-E271A8D4611B}"/>
    <dgm:cxn modelId="{384DAC8C-881C-4C93-89F5-B18466B0DB62}" srcId="{17640E08-B9FE-4DD0-BDB8-D250ACBC79AD}" destId="{C5DCAF8E-218E-4D0B-ACA8-783DF47937A5}" srcOrd="5" destOrd="0" parTransId="{27B21EBA-AABE-4638-8459-A54302550B42}" sibTransId="{6CA4453A-89F3-4CD4-89C5-C695613946EA}"/>
    <dgm:cxn modelId="{27C1F994-80F2-4C60-B0B0-F304C9E1C10F}" srcId="{17640E08-B9FE-4DD0-BDB8-D250ACBC79AD}" destId="{36E20E54-17E7-4550-B8F8-A331A88BA269}" srcOrd="2" destOrd="0" parTransId="{6B243C3F-A612-4DEB-9002-832340BA2267}" sibTransId="{9803E34E-1126-4993-BDD7-31B64744FF60}"/>
    <dgm:cxn modelId="{24198FA4-AC40-411E-B736-33CCBAE8B20A}" type="presOf" srcId="{B2C1E2EB-9FC2-42D7-A8E0-32BD8598A39F}" destId="{20B385DF-BD5A-4F86-9ACA-C7A43D6F2443}" srcOrd="0" destOrd="0" presId="urn:microsoft.com/office/officeart/2005/8/layout/vList2"/>
    <dgm:cxn modelId="{D5B3D7EE-829F-4028-959E-D7516B46837E}" type="presOf" srcId="{3E7EB542-B0CC-41C4-80B8-1A9D94567230}" destId="{0CBCED68-BADF-4B78-9C12-46B61FF23DB4}" srcOrd="0" destOrd="0" presId="urn:microsoft.com/office/officeart/2005/8/layout/vList2"/>
    <dgm:cxn modelId="{CE175D5F-3FB8-4272-B15A-01DACF9DADEB}" type="presParOf" srcId="{C1FB3DF3-6EEE-4FC4-B0A8-E1CFBD1F3DE2}" destId="{89526B77-032E-4C97-A379-E4CBA9C0A129}" srcOrd="0" destOrd="0" presId="urn:microsoft.com/office/officeart/2005/8/layout/vList2"/>
    <dgm:cxn modelId="{F9781802-8DAC-473F-ACCE-3E5122D49716}" type="presParOf" srcId="{C1FB3DF3-6EEE-4FC4-B0A8-E1CFBD1F3DE2}" destId="{E96CE5B8-9455-4286-8505-ECAD34C4DFF7}" srcOrd="1" destOrd="0" presId="urn:microsoft.com/office/officeart/2005/8/layout/vList2"/>
    <dgm:cxn modelId="{38CEFAC0-15CD-4B7D-9645-744596E1ABC7}" type="presParOf" srcId="{C1FB3DF3-6EEE-4FC4-B0A8-E1CFBD1F3DE2}" destId="{0CBCED68-BADF-4B78-9C12-46B61FF23DB4}" srcOrd="2" destOrd="0" presId="urn:microsoft.com/office/officeart/2005/8/layout/vList2"/>
    <dgm:cxn modelId="{212CE041-F9AD-4CE8-82DE-F234994EF527}" type="presParOf" srcId="{C1FB3DF3-6EEE-4FC4-B0A8-E1CFBD1F3DE2}" destId="{E894A7AD-4B38-44BB-A5CE-5377541EB01F}" srcOrd="3" destOrd="0" presId="urn:microsoft.com/office/officeart/2005/8/layout/vList2"/>
    <dgm:cxn modelId="{F07827D3-084F-4C92-BCEB-114B79723531}" type="presParOf" srcId="{C1FB3DF3-6EEE-4FC4-B0A8-E1CFBD1F3DE2}" destId="{F5607E10-76D3-4C89-BF64-AD08C3264B79}" srcOrd="4" destOrd="0" presId="urn:microsoft.com/office/officeart/2005/8/layout/vList2"/>
    <dgm:cxn modelId="{7CA8AB3D-8821-481C-A6F9-5FC7853B7BD9}" type="presParOf" srcId="{C1FB3DF3-6EEE-4FC4-B0A8-E1CFBD1F3DE2}" destId="{1238DB94-4E19-44CB-865B-97A6F10CCF9F}" srcOrd="5" destOrd="0" presId="urn:microsoft.com/office/officeart/2005/8/layout/vList2"/>
    <dgm:cxn modelId="{E1DDA7EB-F1C1-4C36-A6A8-D256E3111759}" type="presParOf" srcId="{C1FB3DF3-6EEE-4FC4-B0A8-E1CFBD1F3DE2}" destId="{15324AB9-2CC0-4B85-8800-0AA4020B4A4D}" srcOrd="6" destOrd="0" presId="urn:microsoft.com/office/officeart/2005/8/layout/vList2"/>
    <dgm:cxn modelId="{0643E07D-E59B-42A9-9A6B-897A4C0E94D9}" type="presParOf" srcId="{C1FB3DF3-6EEE-4FC4-B0A8-E1CFBD1F3DE2}" destId="{7018B62B-219B-4A21-A4FD-40A2238D5A82}" srcOrd="7" destOrd="0" presId="urn:microsoft.com/office/officeart/2005/8/layout/vList2"/>
    <dgm:cxn modelId="{9178A086-B7E2-4435-943C-9172C1506B62}" type="presParOf" srcId="{C1FB3DF3-6EEE-4FC4-B0A8-E1CFBD1F3DE2}" destId="{20B385DF-BD5A-4F86-9ACA-C7A43D6F2443}" srcOrd="8" destOrd="0" presId="urn:microsoft.com/office/officeart/2005/8/layout/vList2"/>
    <dgm:cxn modelId="{1CCB59A2-9C29-4D6D-8EA7-B3870C1FEC6F}" type="presParOf" srcId="{C1FB3DF3-6EEE-4FC4-B0A8-E1CFBD1F3DE2}" destId="{F02F1CF9-373D-483F-9F79-F57BBA1217DF}" srcOrd="9" destOrd="0" presId="urn:microsoft.com/office/officeart/2005/8/layout/vList2"/>
    <dgm:cxn modelId="{AC9A1CC3-AE56-4C03-9E22-A4933CB3C76A}" type="presParOf" srcId="{C1FB3DF3-6EEE-4FC4-B0A8-E1CFBD1F3DE2}" destId="{07278F9D-EC7C-4D2B-9185-3C14DBF992EE}"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26B77-032E-4C97-A379-E4CBA9C0A129}">
      <dsp:nvSpPr>
        <dsp:cNvPr id="0" name=""/>
        <dsp:cNvSpPr/>
      </dsp:nvSpPr>
      <dsp:spPr>
        <a:xfrm>
          <a:off x="0" y="171472"/>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Russia dumping fish in global markets to fund war</a:t>
          </a:r>
        </a:p>
      </dsp:txBody>
      <dsp:txXfrm>
        <a:off x="34906" y="206378"/>
        <a:ext cx="5177323" cy="645240"/>
      </dsp:txXfrm>
    </dsp:sp>
    <dsp:sp modelId="{0CBCED68-BADF-4B78-9C12-46B61FF23DB4}">
      <dsp:nvSpPr>
        <dsp:cNvPr id="0" name=""/>
        <dsp:cNvSpPr/>
      </dsp:nvSpPr>
      <dsp:spPr>
        <a:xfrm>
          <a:off x="0" y="938364"/>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Excess global inventory</a:t>
          </a:r>
        </a:p>
      </dsp:txBody>
      <dsp:txXfrm>
        <a:off x="34906" y="973270"/>
        <a:ext cx="5177323" cy="645240"/>
      </dsp:txXfrm>
    </dsp:sp>
    <dsp:sp modelId="{F5607E10-76D3-4C89-BF64-AD08C3264B79}">
      <dsp:nvSpPr>
        <dsp:cNvPr id="0" name=""/>
        <dsp:cNvSpPr/>
      </dsp:nvSpPr>
      <dsp:spPr>
        <a:xfrm>
          <a:off x="0" y="1705257"/>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Inflation affecting consumer demand</a:t>
          </a:r>
        </a:p>
      </dsp:txBody>
      <dsp:txXfrm>
        <a:off x="34906" y="1740163"/>
        <a:ext cx="5177323" cy="645240"/>
      </dsp:txXfrm>
    </dsp:sp>
    <dsp:sp modelId="{15324AB9-2CC0-4B85-8800-0AA4020B4A4D}">
      <dsp:nvSpPr>
        <dsp:cNvPr id="0" name=""/>
        <dsp:cNvSpPr/>
      </dsp:nvSpPr>
      <dsp:spPr>
        <a:xfrm>
          <a:off x="0" y="2472150"/>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Strong US dollar making AK fish more costly in export markets</a:t>
          </a:r>
        </a:p>
      </dsp:txBody>
      <dsp:txXfrm>
        <a:off x="34906" y="2507056"/>
        <a:ext cx="5177323" cy="645240"/>
      </dsp:txXfrm>
    </dsp:sp>
    <dsp:sp modelId="{20B385DF-BD5A-4F86-9ACA-C7A43D6F2443}">
      <dsp:nvSpPr>
        <dsp:cNvPr id="0" name=""/>
        <dsp:cNvSpPr/>
      </dsp:nvSpPr>
      <dsp:spPr>
        <a:xfrm>
          <a:off x="0" y="3239043"/>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Increased costs of harvesting and processing operations compared to other countries</a:t>
          </a:r>
        </a:p>
      </dsp:txBody>
      <dsp:txXfrm>
        <a:off x="34906" y="3273949"/>
        <a:ext cx="5177323" cy="645240"/>
      </dsp:txXfrm>
    </dsp:sp>
    <dsp:sp modelId="{07278F9D-EC7C-4D2B-9185-3C14DBF992EE}">
      <dsp:nvSpPr>
        <dsp:cNvPr id="0" name=""/>
        <dsp:cNvSpPr/>
      </dsp:nvSpPr>
      <dsp:spPr>
        <a:xfrm>
          <a:off x="0" y="4005936"/>
          <a:ext cx="5247135" cy="7150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Value may start to normalize in 2024, but production costs remain a serious challenge for the industry</a:t>
          </a:r>
        </a:p>
      </dsp:txBody>
      <dsp:txXfrm>
        <a:off x="34906" y="4040842"/>
        <a:ext cx="5177323" cy="645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B62FB-2108-477E-9E52-76CF7C2647FE}" type="datetimeFigureOut">
              <a:rPr lang="en-US" smtClean="0"/>
              <a:t>3/6/2024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82C14-33D6-4DFD-A340-EC80A76C9DEB}" type="slidenum">
              <a:rPr lang="en-US" smtClean="0"/>
              <a:t>‹#›</a:t>
            </a:fld>
            <a:endParaRPr lang="en-US"/>
          </a:p>
        </p:txBody>
      </p:sp>
    </p:spTree>
    <p:extLst>
      <p:ext uri="{BB962C8B-B14F-4D97-AF65-F5344CB8AC3E}">
        <p14:creationId xmlns:p14="http://schemas.microsoft.com/office/powerpoint/2010/main" val="4074075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82C14-33D6-4DFD-A340-EC80A76C9DEB}" type="slidenum">
              <a:rPr lang="en-US" smtClean="0"/>
              <a:t>1</a:t>
            </a:fld>
            <a:endParaRPr lang="en-US"/>
          </a:p>
        </p:txBody>
      </p:sp>
    </p:spTree>
    <p:extLst>
      <p:ext uri="{BB962C8B-B14F-4D97-AF65-F5344CB8AC3E}">
        <p14:creationId xmlns:p14="http://schemas.microsoft.com/office/powerpoint/2010/main" val="3616109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82C14-33D6-4DFD-A340-EC80A76C9DEB}" type="slidenum">
              <a:rPr lang="en-US" smtClean="0"/>
              <a:t>10</a:t>
            </a:fld>
            <a:endParaRPr lang="en-US"/>
          </a:p>
        </p:txBody>
      </p:sp>
    </p:spTree>
    <p:extLst>
      <p:ext uri="{BB962C8B-B14F-4D97-AF65-F5344CB8AC3E}">
        <p14:creationId xmlns:p14="http://schemas.microsoft.com/office/powerpoint/2010/main" val="4100722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82C14-33D6-4DFD-A340-EC80A76C9DEB}" type="slidenum">
              <a:rPr lang="en-US" smtClean="0"/>
              <a:t>11</a:t>
            </a:fld>
            <a:endParaRPr lang="en-US"/>
          </a:p>
        </p:txBody>
      </p:sp>
    </p:spTree>
    <p:extLst>
      <p:ext uri="{BB962C8B-B14F-4D97-AF65-F5344CB8AC3E}">
        <p14:creationId xmlns:p14="http://schemas.microsoft.com/office/powerpoint/2010/main" val="357822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F89F-507C-4F88-9B7B-61B060FFC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494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Senate sponsors: Senators </a:t>
            </a:r>
            <a:r>
              <a:rPr lang="en-US" b="1"/>
              <a:t>Bishop</a:t>
            </a:r>
            <a:r>
              <a:rPr lang="en-US"/>
              <a:t>, Bjorkman, </a:t>
            </a:r>
            <a:r>
              <a:rPr lang="en-US" err="1"/>
              <a:t>Claman</a:t>
            </a:r>
            <a:r>
              <a:rPr lang="en-US"/>
              <a:t>, </a:t>
            </a:r>
            <a:r>
              <a:rPr lang="en-US" b="1"/>
              <a:t>Hoffman</a:t>
            </a:r>
            <a:r>
              <a:rPr lang="en-US"/>
              <a:t>, Giessel, </a:t>
            </a:r>
            <a:r>
              <a:rPr lang="en-US" b="1"/>
              <a:t>Stevens</a:t>
            </a:r>
            <a:r>
              <a:rPr lang="en-US"/>
              <a:t>, Dunbar, Merrick, </a:t>
            </a:r>
            <a:r>
              <a:rPr lang="en-US" err="1"/>
              <a:t>Kiehl</a:t>
            </a:r>
            <a:r>
              <a:rPr lang="en-US"/>
              <a:t>, Tobin, Shower, Wilson, Gray-Jackson, Olson, Hughes, Kaufman, </a:t>
            </a:r>
            <a:r>
              <a:rPr lang="en-US" b="0"/>
              <a:t>Stedman</a:t>
            </a:r>
            <a:r>
              <a:rPr lang="en-US"/>
              <a:t>, Wielechowski, and Kawasaki</a:t>
            </a:r>
          </a:p>
          <a:p>
            <a:r>
              <a:rPr lang="en-US"/>
              <a:t>House sponsors: Representatives Ortiz, Armstrong, and Hannan</a:t>
            </a:r>
          </a:p>
        </p:txBody>
      </p:sp>
      <p:sp>
        <p:nvSpPr>
          <p:cNvPr id="4" name="Slide Number Placeholder 3"/>
          <p:cNvSpPr>
            <a:spLocks noGrp="1"/>
          </p:cNvSpPr>
          <p:nvPr>
            <p:ph type="sldNum" sz="quarter" idx="10"/>
          </p:nvPr>
        </p:nvSpPr>
        <p:spPr/>
        <p:txBody>
          <a:bodyPr/>
          <a:lstStyle/>
          <a:p>
            <a:fld id="{F279F89F-507C-4F88-9B7B-61B060FFC871}" type="slidenum">
              <a:rPr lang="en-US" smtClean="0"/>
              <a:t>13</a:t>
            </a:fld>
            <a:endParaRPr lang="en-US"/>
          </a:p>
        </p:txBody>
      </p:sp>
    </p:spTree>
    <p:extLst>
      <p:ext uri="{BB962C8B-B14F-4D97-AF65-F5344CB8AC3E}">
        <p14:creationId xmlns:p14="http://schemas.microsoft.com/office/powerpoint/2010/main" val="1319699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79F89F-507C-4F88-9B7B-61B060FFC871}" type="slidenum">
              <a:rPr lang="en-US" smtClean="0"/>
              <a:t>14</a:t>
            </a:fld>
            <a:endParaRPr lang="en-US"/>
          </a:p>
        </p:txBody>
      </p:sp>
    </p:spTree>
    <p:extLst>
      <p:ext uri="{BB962C8B-B14F-4D97-AF65-F5344CB8AC3E}">
        <p14:creationId xmlns:p14="http://schemas.microsoft.com/office/powerpoint/2010/main" val="3039528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1125538"/>
            <a:ext cx="5397500" cy="30368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157AA-4625-4D5D-AFAE-21DB1D99E3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0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broad level of consistency in landings has helped – annual variability but over time quite consistent – has allowed Alaska to develop an infrastructure and coastal economy around fisheries. Helpful to see the broad distribution of all inshore processing locations in Alaska – this map shows the about 85 facilities that process at least 100,000 </a:t>
            </a:r>
            <a:r>
              <a:rPr lang="en-US" err="1"/>
              <a:t>lb</a:t>
            </a:r>
            <a:r>
              <a:rPr lang="en-US"/>
              <a:t> of seafood annually. There are small, medium and large processors and companies and footprints and all are important. One of the differences in fisheries is the broad impacts across the state as opposed to concentrated benefits in a few communities. </a:t>
            </a:r>
          </a:p>
        </p:txBody>
      </p:sp>
      <p:sp>
        <p:nvSpPr>
          <p:cNvPr id="4" name="Slide Number Placeholder 3"/>
          <p:cNvSpPr>
            <a:spLocks noGrp="1"/>
          </p:cNvSpPr>
          <p:nvPr>
            <p:ph type="sldNum" sz="quarter" idx="5"/>
          </p:nvPr>
        </p:nvSpPr>
        <p:spPr/>
        <p:txBody>
          <a:bodyPr/>
          <a:lstStyle/>
          <a:p>
            <a:fld id="{B8582C14-33D6-4DFD-A340-EC80A76C9DEB}" type="slidenum">
              <a:rPr lang="en-US" smtClean="0"/>
              <a:t>3</a:t>
            </a:fld>
            <a:endParaRPr lang="en-US"/>
          </a:p>
        </p:txBody>
      </p:sp>
    </p:spTree>
    <p:extLst>
      <p:ext uri="{BB962C8B-B14F-4D97-AF65-F5344CB8AC3E}">
        <p14:creationId xmlns:p14="http://schemas.microsoft.com/office/powerpoint/2010/main" val="391251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commercial industry comes these statistics from McKinley group that show the place seafood has in the Alaska economy. </a:t>
            </a:r>
          </a:p>
        </p:txBody>
      </p:sp>
      <p:sp>
        <p:nvSpPr>
          <p:cNvPr id="4" name="Slide Number Placeholder 3"/>
          <p:cNvSpPr>
            <a:spLocks noGrp="1"/>
          </p:cNvSpPr>
          <p:nvPr>
            <p:ph type="sldNum" sz="quarter" idx="10"/>
          </p:nvPr>
        </p:nvSpPr>
        <p:spPr/>
        <p:txBody>
          <a:bodyPr/>
          <a:lstStyle/>
          <a:p>
            <a:fld id="{B8582C14-33D6-4DFD-A340-EC80A76C9DEB}" type="slidenum">
              <a:rPr lang="en-US" smtClean="0"/>
              <a:t>4</a:t>
            </a:fld>
            <a:endParaRPr lang="en-US"/>
          </a:p>
        </p:txBody>
      </p:sp>
    </p:spTree>
    <p:extLst>
      <p:ext uri="{BB962C8B-B14F-4D97-AF65-F5344CB8AC3E}">
        <p14:creationId xmlns:p14="http://schemas.microsoft.com/office/powerpoint/2010/main" val="261154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B8582C14-33D6-4DFD-A340-EC80A76C9DEB}" type="slidenum">
              <a:rPr lang="en-US" smtClean="0"/>
              <a:t>5</a:t>
            </a:fld>
            <a:endParaRPr lang="en-US"/>
          </a:p>
        </p:txBody>
      </p:sp>
    </p:spTree>
    <p:extLst>
      <p:ext uri="{BB962C8B-B14F-4D97-AF65-F5344CB8AC3E}">
        <p14:creationId xmlns:p14="http://schemas.microsoft.com/office/powerpoint/2010/main" val="218812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B8582C14-33D6-4DFD-A340-EC80A76C9DEB}" type="slidenum">
              <a:rPr lang="en-US" smtClean="0"/>
              <a:t>6</a:t>
            </a:fld>
            <a:endParaRPr lang="en-US"/>
          </a:p>
        </p:txBody>
      </p:sp>
    </p:spTree>
    <p:extLst>
      <p:ext uri="{BB962C8B-B14F-4D97-AF65-F5344CB8AC3E}">
        <p14:creationId xmlns:p14="http://schemas.microsoft.com/office/powerpoint/2010/main" val="100952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B8582C14-33D6-4DFD-A340-EC80A76C9DEB}" type="slidenum">
              <a:rPr lang="en-US" smtClean="0"/>
              <a:t>7</a:t>
            </a:fld>
            <a:endParaRPr lang="en-US"/>
          </a:p>
        </p:txBody>
      </p:sp>
    </p:spTree>
    <p:extLst>
      <p:ext uri="{BB962C8B-B14F-4D97-AF65-F5344CB8AC3E}">
        <p14:creationId xmlns:p14="http://schemas.microsoft.com/office/powerpoint/2010/main" val="232562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ea typeface="Calibri"/>
                <a:cs typeface="Calibri"/>
              </a:rPr>
              <a:t>What's important here is not just increased production: </a:t>
            </a:r>
            <a:endParaRPr lang="en-US" sz="1100" dirty="0"/>
          </a:p>
          <a:p>
            <a:r>
              <a:rPr lang="en-US" sz="1100" b="1" dirty="0">
                <a:ea typeface="Calibri"/>
                <a:cs typeface="Calibri"/>
              </a:rPr>
              <a:t>Russia harvests same species as AK</a:t>
            </a:r>
            <a:endParaRPr lang="en-US" sz="1100" dirty="0"/>
          </a:p>
          <a:p>
            <a:r>
              <a:rPr lang="en-US" sz="1100" b="1" dirty="0">
                <a:ea typeface="Calibri"/>
                <a:cs typeface="Calibri"/>
              </a:rPr>
              <a:t>Russia dumping fish in global markets to fund war</a:t>
            </a:r>
          </a:p>
          <a:p>
            <a:r>
              <a:rPr lang="en-US" sz="1100" b="1" dirty="0">
                <a:ea typeface="Calibri"/>
                <a:cs typeface="Calibri"/>
              </a:rPr>
              <a:t>Russia govt subsidized building of new vessels and processors (offshore and onshore) and increased their production – created a price war with express intent to take market share from US processors. They now compete in markets that were previously off limits to them, either because of quality or lack of product diversification</a:t>
            </a:r>
          </a:p>
          <a:p>
            <a:r>
              <a:rPr lang="en-US" sz="1100" b="1" dirty="0">
                <a:ea typeface="Calibri"/>
                <a:cs typeface="Calibri"/>
              </a:rPr>
              <a:t>Explicit about being able to </a:t>
            </a:r>
            <a:r>
              <a:rPr lang="en-US" sz="1100" b="1" dirty="0" err="1">
                <a:ea typeface="Calibri"/>
                <a:cs typeface="Calibri"/>
              </a:rPr>
              <a:t>surive</a:t>
            </a:r>
            <a:r>
              <a:rPr lang="en-US" sz="1100" b="1" dirty="0">
                <a:ea typeface="Calibri"/>
                <a:cs typeface="Calibri"/>
              </a:rPr>
              <a:t> a price war (Undercurrent News, Nov 7, 2023). They know it costs more to operate in the US, to build vessels in the US, to employ a workforce in the US</a:t>
            </a:r>
          </a:p>
          <a:p>
            <a:r>
              <a:rPr lang="en-US" sz="1100" b="1" dirty="0">
                <a:ea typeface="Calibri"/>
                <a:cs typeface="Calibri"/>
              </a:rPr>
              <a:t>So Russia putting product on the market at lower prices than it costs us to produce a similar product (in key markets) undermines AK ability to compete</a:t>
            </a:r>
          </a:p>
        </p:txBody>
      </p:sp>
      <p:sp>
        <p:nvSpPr>
          <p:cNvPr id="4" name="Slide Number Placeholder 3"/>
          <p:cNvSpPr>
            <a:spLocks noGrp="1"/>
          </p:cNvSpPr>
          <p:nvPr>
            <p:ph type="sldNum" sz="quarter" idx="10"/>
          </p:nvPr>
        </p:nvSpPr>
        <p:spPr/>
        <p:txBody>
          <a:bodyPr/>
          <a:lstStyle/>
          <a:p>
            <a:fld id="{B8582C14-33D6-4DFD-A340-EC80A76C9DEB}" type="slidenum">
              <a:rPr lang="en-US" smtClean="0"/>
              <a:t>8</a:t>
            </a:fld>
            <a:endParaRPr lang="en-US"/>
          </a:p>
        </p:txBody>
      </p:sp>
    </p:spTree>
    <p:extLst>
      <p:ext uri="{BB962C8B-B14F-4D97-AF65-F5344CB8AC3E}">
        <p14:creationId xmlns:p14="http://schemas.microsoft.com/office/powerpoint/2010/main" val="3168308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582C14-33D6-4DFD-A340-EC80A76C9DEB}" type="slidenum">
              <a:rPr lang="en-US" smtClean="0"/>
              <a:t>9</a:t>
            </a:fld>
            <a:endParaRPr lang="en-US"/>
          </a:p>
        </p:txBody>
      </p:sp>
    </p:spTree>
    <p:extLst>
      <p:ext uri="{BB962C8B-B14F-4D97-AF65-F5344CB8AC3E}">
        <p14:creationId xmlns:p14="http://schemas.microsoft.com/office/powerpoint/2010/main" val="1260588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ECD19FB2-3AAB-4D03-B13A-2960828C78E3}" type="datetimeFigureOut">
              <a:rPr lang="en-US" dirty="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a:p>
        </p:txBody>
      </p:sp>
    </p:spTree>
    <p:extLst>
      <p:ext uri="{BB962C8B-B14F-4D97-AF65-F5344CB8AC3E}">
        <p14:creationId xmlns:p14="http://schemas.microsoft.com/office/powerpoint/2010/main" val="168212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9054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552553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873036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8304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777081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02392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ED02AE-B9A4-47BD-AF8E-97E16144138B}" type="datetimeFigureOut">
              <a:rPr lang="en-US" dirty="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657116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0FD78B-DB02-4362-BCDC-98A55456977C}" type="datetimeFigureOut">
              <a:rPr lang="en-US" dirty="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21457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76723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9416" y="220874"/>
            <a:ext cx="9013166" cy="434606"/>
          </a:xfrm>
        </p:spPr>
        <p:txBody>
          <a:bodyPr lIns="0" tIns="0" rIns="0" bIns="0"/>
          <a:lstStyle>
            <a:lvl1pPr>
              <a:defRPr sz="2824" b="1" i="0">
                <a:solidFill>
                  <a:srgbClr val="004E58"/>
                </a:solidFill>
                <a:latin typeface="Khmer UI"/>
                <a:cs typeface="Khmer U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471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16976-5D93-46E4-A98A-FAD63E4D0EA8}" type="datetimeFigureOut">
              <a:rPr lang="en-US" dirty="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1795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89416" y="220874"/>
            <a:ext cx="9013166" cy="434606"/>
          </a:xfrm>
        </p:spPr>
        <p:txBody>
          <a:bodyPr lIns="0" tIns="0" rIns="0" bIns="0"/>
          <a:lstStyle>
            <a:lvl1pPr>
              <a:defRPr sz="2824" b="1" i="0">
                <a:solidFill>
                  <a:srgbClr val="004E58"/>
                </a:solidFill>
                <a:latin typeface="Khmer UI"/>
                <a:cs typeface="Khmer U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8034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589416" y="220874"/>
            <a:ext cx="9013166" cy="434606"/>
          </a:xfrm>
        </p:spPr>
        <p:txBody>
          <a:bodyPr lIns="0" tIns="0" rIns="0" bIns="0"/>
          <a:lstStyle>
            <a:lvl1pPr>
              <a:defRPr sz="2824" b="1" i="0">
                <a:solidFill>
                  <a:srgbClr val="004E58"/>
                </a:solidFill>
                <a:latin typeface="Khmer UI"/>
                <a:cs typeface="Khmer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4719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3/6/2024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353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F39F4F5-F4D2-4D2A-AB60-88D37ADCB869}" type="datetimeFigureOut">
              <a:rPr lang="en-US" dirty="0"/>
              <a:t>3/6/2024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171774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BC6CE-6D1E-47E5-8859-F31AC5380EB2}"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67493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4E7C4-4DA4-404D-9965-B13F2DD7D8BF}" type="datetimeFigureOut">
              <a:rPr lang="en-US" dirty="0"/>
              <a:t>3/6/2024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8134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FB7AA-4A53-424F-AD41-70827B6504BA}" type="datetimeFigureOut">
              <a:rPr lang="en-US" dirty="0"/>
              <a:t>3/6/2024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58502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3/6/2024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5802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7880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3/6/2024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6910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2.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3/6/2024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9497131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0058400" h="7772400">
                <a:moveTo>
                  <a:pt x="0" y="7772400"/>
                </a:moveTo>
                <a:lnTo>
                  <a:pt x="10058400" y="7772400"/>
                </a:lnTo>
                <a:lnTo>
                  <a:pt x="10058400" y="0"/>
                </a:lnTo>
                <a:lnTo>
                  <a:pt x="0" y="0"/>
                </a:lnTo>
                <a:lnTo>
                  <a:pt x="0" y="7772400"/>
                </a:lnTo>
                <a:close/>
              </a:path>
            </a:pathLst>
          </a:custGeom>
          <a:solidFill>
            <a:srgbClr val="E2EBEC"/>
          </a:solidFill>
        </p:spPr>
        <p:txBody>
          <a:bodyPr wrap="square" lIns="0" tIns="0" rIns="0" bIns="0" rtlCol="0"/>
          <a:lstStyle/>
          <a:p>
            <a:endParaRPr sz="1588"/>
          </a:p>
        </p:txBody>
      </p:sp>
      <p:sp>
        <p:nvSpPr>
          <p:cNvPr id="2" name="Holder 2"/>
          <p:cNvSpPr>
            <a:spLocks noGrp="1"/>
          </p:cNvSpPr>
          <p:nvPr>
            <p:ph type="title"/>
          </p:nvPr>
        </p:nvSpPr>
        <p:spPr>
          <a:xfrm>
            <a:off x="1589416" y="220874"/>
            <a:ext cx="9013166" cy="492443"/>
          </a:xfrm>
          <a:prstGeom prst="rect">
            <a:avLst/>
          </a:prstGeom>
        </p:spPr>
        <p:txBody>
          <a:bodyPr wrap="square" lIns="0" tIns="0" rIns="0" bIns="0">
            <a:spAutoFit/>
          </a:bodyPr>
          <a:lstStyle>
            <a:lvl1pPr>
              <a:defRPr sz="3200" b="1" i="0">
                <a:solidFill>
                  <a:srgbClr val="004E58"/>
                </a:solidFill>
                <a:latin typeface="Khmer UI"/>
                <a:cs typeface="Khmer UI"/>
              </a:defRPr>
            </a:lvl1pPr>
          </a:lstStyle>
          <a:p>
            <a:endParaRPr/>
          </a:p>
        </p:txBody>
      </p:sp>
      <p:sp>
        <p:nvSpPr>
          <p:cNvPr id="3" name="Holder 3"/>
          <p:cNvSpPr>
            <a:spLocks noGrp="1"/>
          </p:cNvSpPr>
          <p:nvPr>
            <p:ph type="body" idx="1"/>
          </p:nvPr>
        </p:nvSpPr>
        <p:spPr>
          <a:xfrm>
            <a:off x="688649" y="1479177"/>
            <a:ext cx="10814704"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3/6/2024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454487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hyperlink" Target="https://www.pspafish.net/pspa-positions"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9.pn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A large body of water with a mountain in the background&#10;&#10;Description generated with very high confidence">
            <a:extLst>
              <a:ext uri="{FF2B5EF4-FFF2-40B4-BE49-F238E27FC236}">
                <a16:creationId xmlns:a16="http://schemas.microsoft.com/office/drawing/2014/main" id="{73BBE2C5-4B30-4034-9572-3EE686527E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9335"/>
            <a:ext cx="7848601" cy="6858000"/>
          </a:xfrm>
          <a:prstGeom prst="rect">
            <a:avLst/>
          </a:prstGeom>
        </p:spPr>
      </p:pic>
      <p:sp>
        <p:nvSpPr>
          <p:cNvPr id="2" name="Title 1"/>
          <p:cNvSpPr>
            <a:spLocks noGrp="1"/>
          </p:cNvSpPr>
          <p:nvPr>
            <p:ph type="title"/>
          </p:nvPr>
        </p:nvSpPr>
        <p:spPr>
          <a:xfrm>
            <a:off x="4492213" y="26106"/>
            <a:ext cx="7848601" cy="1776549"/>
          </a:xfrm>
        </p:spPr>
        <p:txBody>
          <a:bodyPr vert="horz" lIns="91440" tIns="45720" rIns="91440" bIns="45720" rtlCol="0" anchor="ctr">
            <a:normAutofit fontScale="90000"/>
            <a:scene3d>
              <a:camera prst="orthographicFront"/>
              <a:lightRig rig="freezing" dir="t"/>
            </a:scene3d>
            <a:sp3d extrusionH="57150">
              <a:bevelT w="38100" h="38100" prst="relaxedInset"/>
            </a:sp3d>
          </a:bodyPr>
          <a:lstStyle/>
          <a:p>
            <a:pPr algn="ctr"/>
            <a:br>
              <a:rPr lang="en-US" sz="4600" b="1">
                <a:solidFill>
                  <a:schemeClr val="bg2">
                    <a:lumMod val="50000"/>
                  </a:schemeClr>
                </a:solidFill>
                <a:effectLst>
                  <a:innerShdw blurRad="63500" dist="50800" dir="8100000">
                    <a:prstClr val="black">
                      <a:alpha val="50000"/>
                    </a:prstClr>
                  </a:innerShdw>
                </a:effectLst>
              </a:rPr>
            </a:br>
            <a:r>
              <a:rPr lang="en-US" sz="4600" b="1">
                <a:solidFill>
                  <a:schemeClr val="bg2">
                    <a:lumMod val="50000"/>
                  </a:schemeClr>
                </a:solidFill>
                <a:effectLst>
                  <a:innerShdw blurRad="63500" dist="50800" dir="8100000">
                    <a:prstClr val="black">
                      <a:alpha val="50000"/>
                    </a:prstClr>
                  </a:innerShdw>
                </a:effectLst>
              </a:rPr>
              <a:t>SWAMC 2024</a:t>
            </a:r>
            <a:br>
              <a:rPr lang="en-US" sz="4600" b="1">
                <a:solidFill>
                  <a:schemeClr val="bg2">
                    <a:lumMod val="50000"/>
                  </a:schemeClr>
                </a:solidFill>
                <a:effectLst>
                  <a:innerShdw blurRad="63500" dist="50800" dir="8100000">
                    <a:prstClr val="black">
                      <a:alpha val="50000"/>
                    </a:prstClr>
                  </a:innerShdw>
                </a:effectLst>
              </a:rPr>
            </a:br>
            <a:r>
              <a:rPr lang="en-US" sz="4600" b="1">
                <a:solidFill>
                  <a:schemeClr val="bg2">
                    <a:lumMod val="50000"/>
                  </a:schemeClr>
                </a:solidFill>
                <a:effectLst>
                  <a:innerShdw blurRad="63500" dist="50800" dir="8100000">
                    <a:prstClr val="black">
                      <a:alpha val="50000"/>
                    </a:prstClr>
                  </a:innerShdw>
                </a:effectLst>
              </a:rPr>
              <a:t> Overcoming Processor Challenges in the Fishing Industry</a:t>
            </a:r>
          </a:p>
        </p:txBody>
      </p:sp>
      <p:pic>
        <p:nvPicPr>
          <p:cNvPr id="7" name="Picture 6">
            <a:extLst>
              <a:ext uri="{FF2B5EF4-FFF2-40B4-BE49-F238E27FC236}">
                <a16:creationId xmlns:a16="http://schemas.microsoft.com/office/drawing/2014/main" id="{60FF748C-FC26-4363-A702-4EE5D13B34A9}"/>
              </a:ext>
            </a:extLst>
          </p:cNvPr>
          <p:cNvPicPr>
            <a:picLocks noChangeAspect="1"/>
          </p:cNvPicPr>
          <p:nvPr/>
        </p:nvPicPr>
        <p:blipFill rotWithShape="1">
          <a:blip r:embed="rId5"/>
          <a:srcRect l="2703" r="6170"/>
          <a:stretch/>
        </p:blipFill>
        <p:spPr>
          <a:xfrm>
            <a:off x="20" y="9335"/>
            <a:ext cx="4343359" cy="6857957"/>
          </a:xfrm>
          <a:prstGeom prst="rect">
            <a:avLst/>
          </a:prstGeom>
        </p:spPr>
      </p:pic>
      <p:sp>
        <p:nvSpPr>
          <p:cNvPr id="3" name="TextBox 2">
            <a:extLst>
              <a:ext uri="{FF2B5EF4-FFF2-40B4-BE49-F238E27FC236}">
                <a16:creationId xmlns:a16="http://schemas.microsoft.com/office/drawing/2014/main" id="{07623527-3685-4A4C-824F-554FF03BDB66}"/>
              </a:ext>
            </a:extLst>
          </p:cNvPr>
          <p:cNvSpPr txBox="1"/>
          <p:nvPr/>
        </p:nvSpPr>
        <p:spPr>
          <a:xfrm>
            <a:off x="4492213" y="6333609"/>
            <a:ext cx="1061509" cy="369332"/>
          </a:xfrm>
          <a:prstGeom prst="rect">
            <a:avLst/>
          </a:prstGeom>
          <a:noFill/>
        </p:spPr>
        <p:txBody>
          <a:bodyPr wrap="none" rtlCol="0">
            <a:spAutoFit/>
          </a:bodyPr>
          <a:lstStyle/>
          <a:p>
            <a:r>
              <a:rPr lang="en-US"/>
              <a:t>Unalaska</a:t>
            </a:r>
          </a:p>
        </p:txBody>
      </p:sp>
      <p:sp>
        <p:nvSpPr>
          <p:cNvPr id="4" name="TextBox 3">
            <a:extLst>
              <a:ext uri="{FF2B5EF4-FFF2-40B4-BE49-F238E27FC236}">
                <a16:creationId xmlns:a16="http://schemas.microsoft.com/office/drawing/2014/main" id="{A15DB586-AE72-4F98-9C13-F22401C74402}"/>
              </a:ext>
            </a:extLst>
          </p:cNvPr>
          <p:cNvSpPr txBox="1"/>
          <p:nvPr/>
        </p:nvSpPr>
        <p:spPr>
          <a:xfrm>
            <a:off x="10286009" y="6056610"/>
            <a:ext cx="1905971" cy="646331"/>
          </a:xfrm>
          <a:prstGeom prst="rect">
            <a:avLst/>
          </a:prstGeom>
          <a:noFill/>
        </p:spPr>
        <p:txBody>
          <a:bodyPr wrap="none" rtlCol="0">
            <a:spAutoFit/>
          </a:bodyPr>
          <a:lstStyle/>
          <a:p>
            <a:r>
              <a:rPr lang="en-US"/>
              <a:t>Nicole Kimball</a:t>
            </a:r>
          </a:p>
          <a:p>
            <a:r>
              <a:rPr lang="en-US"/>
              <a:t>www.pspafish.net</a:t>
            </a:r>
          </a:p>
        </p:txBody>
      </p:sp>
    </p:spTree>
    <p:extLst>
      <p:ext uri="{BB962C8B-B14F-4D97-AF65-F5344CB8AC3E}">
        <p14:creationId xmlns:p14="http://schemas.microsoft.com/office/powerpoint/2010/main" val="224609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702628" y="365125"/>
            <a:ext cx="7489371" cy="1325563"/>
          </a:xfrm>
        </p:spPr>
        <p:txBody>
          <a:bodyPr>
            <a:noAutofit/>
          </a:bodyPr>
          <a:lstStyle/>
          <a:p>
            <a:pPr algn="ctr"/>
            <a:r>
              <a:rPr lang="en-US" sz="3600">
                <a:solidFill>
                  <a:srgbClr val="FFC000"/>
                </a:solidFill>
              </a:rPr>
              <a:t>What can we do to stabilize seafood industry? </a:t>
            </a:r>
            <a:br>
              <a:rPr lang="en-US" sz="3600">
                <a:solidFill>
                  <a:srgbClr val="FFC000"/>
                </a:solidFill>
              </a:rPr>
            </a:br>
            <a:r>
              <a:rPr lang="en-US" sz="3600">
                <a:solidFill>
                  <a:srgbClr val="FFC000"/>
                </a:solidFill>
              </a:rPr>
              <a:t>State actions needed now</a:t>
            </a:r>
          </a:p>
        </p:txBody>
      </p:sp>
      <p:sp>
        <p:nvSpPr>
          <p:cNvPr id="3" name="Content Placeholder 2">
            <a:extLst>
              <a:ext uri="{FF2B5EF4-FFF2-40B4-BE49-F238E27FC236}">
                <a16:creationId xmlns:a16="http://schemas.microsoft.com/office/drawing/2014/main" id="{9802E454-3ADB-4826-AFC7-B36FC9417611}"/>
              </a:ext>
            </a:extLst>
          </p:cNvPr>
          <p:cNvSpPr>
            <a:spLocks noGrp="1"/>
          </p:cNvSpPr>
          <p:nvPr>
            <p:ph idx="1"/>
          </p:nvPr>
        </p:nvSpPr>
        <p:spPr>
          <a:xfrm>
            <a:off x="5054732" y="2055813"/>
            <a:ext cx="6487886" cy="4351338"/>
          </a:xfrm>
        </p:spPr>
        <p:txBody>
          <a:bodyPr>
            <a:normAutofit/>
          </a:bodyPr>
          <a:lstStyle/>
          <a:p>
            <a:r>
              <a:rPr lang="en-US" sz="2000"/>
              <a:t>Support federal actions needed at USDA &amp; USTR</a:t>
            </a:r>
          </a:p>
          <a:p>
            <a:endParaRPr lang="en-US" sz="2000"/>
          </a:p>
          <a:p>
            <a:r>
              <a:rPr lang="en-US" sz="2000"/>
              <a:t>Provide loan guarantees and low interest loans to seafood processors </a:t>
            </a:r>
          </a:p>
          <a:p>
            <a:endParaRPr lang="en-US" sz="2000"/>
          </a:p>
          <a:p>
            <a:r>
              <a:rPr lang="en-US" sz="2000"/>
              <a:t>Defer loan and interest payments and extend terms for fisheries enhancement and fishermen (existing revolving loan funds)</a:t>
            </a:r>
          </a:p>
          <a:p>
            <a:endParaRPr lang="en-US" sz="2000"/>
          </a:p>
          <a:p>
            <a:r>
              <a:rPr lang="en-US" sz="2000"/>
              <a:t>Provide state funding to ASMI ($10 million) to fill budget gap due to low seafood value and to seize domestic market opportunity due to Russian seafood prohibition</a:t>
            </a:r>
          </a:p>
          <a:p>
            <a:endParaRPr lang="en-US" sz="2000"/>
          </a:p>
          <a:p>
            <a:endParaRPr lang="en-US" sz="2000"/>
          </a:p>
          <a:p>
            <a:endParaRPr lang="en-US" sz="2000"/>
          </a:p>
        </p:txBody>
      </p:sp>
      <p:pic>
        <p:nvPicPr>
          <p:cNvPr id="6" name="Picture 5" descr="A close up of a salmon&#10;&#10;Description automatically generated">
            <a:extLst>
              <a:ext uri="{FF2B5EF4-FFF2-40B4-BE49-F238E27FC236}">
                <a16:creationId xmlns:a16="http://schemas.microsoft.com/office/drawing/2014/main" id="{35E17741-BE7C-CA35-645F-72E33B515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4702628" cy="6858000"/>
          </a:xfrm>
          <a:prstGeom prst="rect">
            <a:avLst/>
          </a:prstGeom>
        </p:spPr>
      </p:pic>
    </p:spTree>
    <p:extLst>
      <p:ext uri="{BB962C8B-B14F-4D97-AF65-F5344CB8AC3E}">
        <p14:creationId xmlns:p14="http://schemas.microsoft.com/office/powerpoint/2010/main" val="26603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285008" y="246372"/>
            <a:ext cx="11476932" cy="1036163"/>
          </a:xfrm>
        </p:spPr>
        <p:txBody>
          <a:bodyPr>
            <a:noAutofit/>
          </a:bodyPr>
          <a:lstStyle/>
          <a:p>
            <a:pPr algn="ctr"/>
            <a:r>
              <a:rPr lang="en-US" sz="4000">
                <a:solidFill>
                  <a:srgbClr val="FFC000"/>
                </a:solidFill>
              </a:rPr>
              <a:t>What can we do to stabilize seafood industry? </a:t>
            </a:r>
            <a:br>
              <a:rPr lang="en-US" sz="4000">
                <a:solidFill>
                  <a:srgbClr val="FFC000"/>
                </a:solidFill>
              </a:rPr>
            </a:br>
            <a:r>
              <a:rPr lang="en-US" sz="4000">
                <a:solidFill>
                  <a:srgbClr val="FFC000"/>
                </a:solidFill>
              </a:rPr>
              <a:t>State actions</a:t>
            </a:r>
          </a:p>
        </p:txBody>
      </p:sp>
      <p:sp>
        <p:nvSpPr>
          <p:cNvPr id="3" name="Content Placeholder 2">
            <a:extLst>
              <a:ext uri="{FF2B5EF4-FFF2-40B4-BE49-F238E27FC236}">
                <a16:creationId xmlns:a16="http://schemas.microsoft.com/office/drawing/2014/main" id="{9802E454-3ADB-4826-AFC7-B36FC9417611}"/>
              </a:ext>
            </a:extLst>
          </p:cNvPr>
          <p:cNvSpPr>
            <a:spLocks noGrp="1"/>
          </p:cNvSpPr>
          <p:nvPr>
            <p:ph idx="1"/>
          </p:nvPr>
        </p:nvSpPr>
        <p:spPr>
          <a:xfrm>
            <a:off x="285008" y="1718993"/>
            <a:ext cx="11476932" cy="4610555"/>
          </a:xfrm>
        </p:spPr>
        <p:txBody>
          <a:bodyPr>
            <a:normAutofit lnSpcReduction="10000"/>
          </a:bodyPr>
          <a:lstStyle/>
          <a:p>
            <a:r>
              <a:rPr lang="en-US"/>
              <a:t>Expand seafood product development tax credit to include automation and renewable energy conversion </a:t>
            </a:r>
          </a:p>
          <a:p>
            <a:endParaRPr lang="en-US"/>
          </a:p>
          <a:p>
            <a:r>
              <a:rPr lang="en-US"/>
              <a:t>Implement recommendation from the state’s 2023 Alaska Workforce Convening (report at end of March)</a:t>
            </a:r>
          </a:p>
          <a:p>
            <a:pPr marL="0" indent="0">
              <a:buNone/>
            </a:pPr>
            <a:endParaRPr lang="en-US"/>
          </a:p>
          <a:p>
            <a:r>
              <a:rPr lang="en-US"/>
              <a:t>Integrate seafood into Alaska Office of Food Security</a:t>
            </a:r>
          </a:p>
          <a:p>
            <a:endParaRPr lang="en-US"/>
          </a:p>
          <a:p>
            <a:r>
              <a:rPr lang="en-US"/>
              <a:t>Support science based decision-making and a stable regulatory environment (BOF &amp;  NPFMC)</a:t>
            </a:r>
          </a:p>
          <a:p>
            <a:endParaRPr lang="en-US"/>
          </a:p>
          <a:p>
            <a:endParaRPr lang="en-US"/>
          </a:p>
          <a:p>
            <a:endParaRPr lang="en-US"/>
          </a:p>
          <a:p>
            <a:endParaRPr lang="en-US"/>
          </a:p>
        </p:txBody>
      </p:sp>
    </p:spTree>
    <p:extLst>
      <p:ext uri="{BB962C8B-B14F-4D97-AF65-F5344CB8AC3E}">
        <p14:creationId xmlns:p14="http://schemas.microsoft.com/office/powerpoint/2010/main" val="2818699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614" y="290781"/>
            <a:ext cx="5611586" cy="979880"/>
          </a:xfrm>
        </p:spPr>
        <p:txBody>
          <a:bodyPr vert="horz" lIns="91440" tIns="45720" rIns="91440" bIns="45720" rtlCol="0" anchor="ctr">
            <a:noAutofit/>
          </a:bodyPr>
          <a:lstStyle/>
          <a:p>
            <a:pPr algn="ctr"/>
            <a:r>
              <a:rPr lang="en-US" sz="4000">
                <a:solidFill>
                  <a:srgbClr val="FFC000"/>
                </a:solidFill>
              </a:rPr>
              <a:t>Community engagement</a:t>
            </a:r>
            <a:br>
              <a:rPr lang="en-US" sz="4000">
                <a:solidFill>
                  <a:srgbClr val="FFC000"/>
                </a:solidFill>
              </a:rPr>
            </a:br>
            <a:r>
              <a:rPr lang="en-US" sz="2400">
                <a:solidFill>
                  <a:srgbClr val="FFC000"/>
                </a:solidFill>
              </a:rPr>
              <a:t>Letters or resolutions in support of Federal govt actions</a:t>
            </a:r>
          </a:p>
        </p:txBody>
      </p:sp>
      <p:pic>
        <p:nvPicPr>
          <p:cNvPr id="5" name="Picture 4">
            <a:extLst>
              <a:ext uri="{FF2B5EF4-FFF2-40B4-BE49-F238E27FC236}">
                <a16:creationId xmlns:a16="http://schemas.microsoft.com/office/drawing/2014/main" id="{4BFC0BC8-74A0-A1AD-7659-A0BF3DB9F14F}"/>
              </a:ext>
            </a:extLst>
          </p:cNvPr>
          <p:cNvPicPr>
            <a:picLocks noChangeAspect="1"/>
          </p:cNvPicPr>
          <p:nvPr/>
        </p:nvPicPr>
        <p:blipFill>
          <a:blip r:embed="rId4"/>
          <a:stretch>
            <a:fillRect/>
          </a:stretch>
        </p:blipFill>
        <p:spPr>
          <a:xfrm>
            <a:off x="6273802" y="-1"/>
            <a:ext cx="6096000" cy="6858001"/>
          </a:xfrm>
          <a:prstGeom prst="rect">
            <a:avLst/>
          </a:prstGeom>
        </p:spPr>
      </p:pic>
      <p:sp>
        <p:nvSpPr>
          <p:cNvPr id="6" name="TextBox 5">
            <a:extLst>
              <a:ext uri="{FF2B5EF4-FFF2-40B4-BE49-F238E27FC236}">
                <a16:creationId xmlns:a16="http://schemas.microsoft.com/office/drawing/2014/main" id="{D78DC8B1-36E0-62E9-30A7-E0715EC52B14}"/>
              </a:ext>
            </a:extLst>
          </p:cNvPr>
          <p:cNvSpPr txBox="1"/>
          <p:nvPr/>
        </p:nvSpPr>
        <p:spPr>
          <a:xfrm>
            <a:off x="11168446" y="6360107"/>
            <a:ext cx="8454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orbel" panose="020B0503020204020204"/>
                <a:ea typeface="+mn-ea"/>
                <a:cs typeface="+mn-cs"/>
              </a:rPr>
              <a:t>Kodiak</a:t>
            </a:r>
          </a:p>
        </p:txBody>
      </p:sp>
      <p:sp>
        <p:nvSpPr>
          <p:cNvPr id="9" name="Content Placeholder 8">
            <a:extLst>
              <a:ext uri="{FF2B5EF4-FFF2-40B4-BE49-F238E27FC236}">
                <a16:creationId xmlns:a16="http://schemas.microsoft.com/office/drawing/2014/main" id="{F3D85292-0651-50AB-990E-293F97062919}"/>
              </a:ext>
            </a:extLst>
          </p:cNvPr>
          <p:cNvSpPr>
            <a:spLocks noGrp="1"/>
          </p:cNvSpPr>
          <p:nvPr>
            <p:ph sz="half" idx="1"/>
          </p:nvPr>
        </p:nvSpPr>
        <p:spPr>
          <a:xfrm>
            <a:off x="306614" y="1655684"/>
            <a:ext cx="5967188" cy="4911535"/>
          </a:xfrm>
        </p:spPr>
        <p:txBody>
          <a:bodyPr>
            <a:normAutofit fontScale="55000" lnSpcReduction="20000"/>
          </a:bodyPr>
          <a:lstStyle/>
          <a:p>
            <a:pPr marL="0" indent="0">
              <a:buNone/>
            </a:pPr>
            <a:r>
              <a:rPr lang="en-US" sz="3300" dirty="0"/>
              <a:t>Aleutians East Borough</a:t>
            </a:r>
          </a:p>
          <a:p>
            <a:pPr marL="0" indent="0">
              <a:buNone/>
            </a:pPr>
            <a:r>
              <a:rPr lang="en-US" sz="3300" dirty="0"/>
              <a:t>Bristol Bay Borough</a:t>
            </a:r>
          </a:p>
          <a:p>
            <a:pPr marL="0" indent="0">
              <a:buNone/>
            </a:pPr>
            <a:r>
              <a:rPr lang="en-US" sz="3300" dirty="0"/>
              <a:t>City of Dillingham</a:t>
            </a:r>
          </a:p>
          <a:p>
            <a:pPr marL="0" indent="0">
              <a:buNone/>
            </a:pPr>
            <a:r>
              <a:rPr lang="en-US" sz="3300" dirty="0"/>
              <a:t>Haines Borough</a:t>
            </a:r>
          </a:p>
          <a:p>
            <a:pPr marL="0" indent="0">
              <a:buNone/>
            </a:pPr>
            <a:r>
              <a:rPr lang="en-US" sz="3300" dirty="0"/>
              <a:t>City of St. Paul</a:t>
            </a:r>
          </a:p>
          <a:p>
            <a:pPr marL="0" indent="0">
              <a:buNone/>
            </a:pPr>
            <a:r>
              <a:rPr lang="en-US" sz="3300" dirty="0"/>
              <a:t>Central Bering Sea Fishermen’s Assn</a:t>
            </a:r>
          </a:p>
          <a:p>
            <a:pPr marL="0" indent="0">
              <a:buNone/>
            </a:pPr>
            <a:r>
              <a:rPr lang="en-US" sz="3300" dirty="0"/>
              <a:t>City of Kodiak</a:t>
            </a:r>
          </a:p>
          <a:p>
            <a:pPr marL="0" indent="0">
              <a:buNone/>
            </a:pPr>
            <a:r>
              <a:rPr lang="en-US" sz="3300" dirty="0"/>
              <a:t>City of Pelican</a:t>
            </a:r>
          </a:p>
          <a:p>
            <a:pPr marL="0" indent="0">
              <a:buNone/>
            </a:pPr>
            <a:r>
              <a:rPr lang="en-US" sz="3300" dirty="0"/>
              <a:t>City and Borough of Petersburg</a:t>
            </a:r>
          </a:p>
          <a:p>
            <a:pPr marL="0" indent="0">
              <a:buNone/>
            </a:pPr>
            <a:r>
              <a:rPr lang="en-US" sz="3300" dirty="0"/>
              <a:t>City and Borough of Wrangell</a:t>
            </a:r>
          </a:p>
          <a:p>
            <a:pPr marL="0" indent="0">
              <a:buNone/>
            </a:pPr>
            <a:r>
              <a:rPr lang="en-US" sz="3300" dirty="0"/>
              <a:t>City of Ketchikan</a:t>
            </a:r>
          </a:p>
          <a:p>
            <a:pPr marL="0" indent="0">
              <a:buNone/>
            </a:pPr>
            <a:r>
              <a:rPr lang="en-US" sz="3300" dirty="0"/>
              <a:t>Ketchikan Gateway Borough </a:t>
            </a:r>
          </a:p>
          <a:p>
            <a:pPr marL="0" indent="0">
              <a:buNone/>
            </a:pPr>
            <a:r>
              <a:rPr lang="en-US" sz="3300" dirty="0"/>
              <a:t>Southeast Conference </a:t>
            </a:r>
          </a:p>
          <a:p>
            <a:pPr marL="0" indent="0">
              <a:buNone/>
            </a:pPr>
            <a:r>
              <a:rPr lang="en-US" sz="3300" dirty="0"/>
              <a:t>United Fishermen of Alaska (UFA)</a:t>
            </a:r>
          </a:p>
          <a:p>
            <a:pPr marL="0" indent="0">
              <a:buNone/>
            </a:pPr>
            <a:r>
              <a:rPr lang="en-US" sz="3300" dirty="0"/>
              <a:t>Resource Development Council</a:t>
            </a:r>
          </a:p>
          <a:p>
            <a:endParaRPr lang="en-US" dirty="0"/>
          </a:p>
        </p:txBody>
      </p:sp>
    </p:spTree>
    <p:extLst>
      <p:ext uri="{BB962C8B-B14F-4D97-AF65-F5344CB8AC3E}">
        <p14:creationId xmlns:p14="http://schemas.microsoft.com/office/powerpoint/2010/main" val="1471814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213756"/>
            <a:ext cx="9895506" cy="773669"/>
          </a:xfrm>
        </p:spPr>
        <p:txBody>
          <a:bodyPr vert="horz" lIns="91440" tIns="45720" rIns="91440" bIns="45720" rtlCol="0" anchor="ctr">
            <a:noAutofit/>
          </a:bodyPr>
          <a:lstStyle/>
          <a:p>
            <a:pPr algn="ctr"/>
            <a:r>
              <a:rPr lang="en-US" sz="4000">
                <a:solidFill>
                  <a:srgbClr val="FFC000"/>
                </a:solidFill>
              </a:rPr>
              <a:t>Legislative engagement</a:t>
            </a:r>
          </a:p>
        </p:txBody>
      </p:sp>
      <p:pic>
        <p:nvPicPr>
          <p:cNvPr id="7" name="Content Placeholder 6" descr="A group of women in blue overalls and plastic caps&#10;&#10;Description automatically generated">
            <a:extLst>
              <a:ext uri="{FF2B5EF4-FFF2-40B4-BE49-F238E27FC236}">
                <a16:creationId xmlns:a16="http://schemas.microsoft.com/office/drawing/2014/main" id="{35C289B2-9587-397D-1996-3F582252D16D}"/>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7792" r="7792"/>
          <a:stretch/>
        </p:blipFill>
        <p:spPr>
          <a:xfrm>
            <a:off x="6923314" y="1603170"/>
            <a:ext cx="5045753" cy="3984172"/>
          </a:xfrm>
        </p:spPr>
      </p:pic>
      <p:sp>
        <p:nvSpPr>
          <p:cNvPr id="8" name="Text Placeholder 7">
            <a:extLst>
              <a:ext uri="{FF2B5EF4-FFF2-40B4-BE49-F238E27FC236}">
                <a16:creationId xmlns:a16="http://schemas.microsoft.com/office/drawing/2014/main" id="{622E1814-6FED-E155-23B3-A78AB255E9D1}"/>
              </a:ext>
            </a:extLst>
          </p:cNvPr>
          <p:cNvSpPr>
            <a:spLocks noGrp="1"/>
          </p:cNvSpPr>
          <p:nvPr>
            <p:ph type="body" sz="half" idx="2"/>
          </p:nvPr>
        </p:nvSpPr>
        <p:spPr>
          <a:xfrm>
            <a:off x="232259" y="1092531"/>
            <a:ext cx="6691055" cy="5551713"/>
          </a:xfrm>
        </p:spPr>
        <p:txBody>
          <a:bodyPr>
            <a:normAutofit lnSpcReduction="10000"/>
          </a:bodyPr>
          <a:lstStyle/>
          <a:p>
            <a:pPr marL="285750" indent="-285750">
              <a:buFont typeface="Arial" panose="020B0604020202020204" pitchFamily="34" charset="0"/>
              <a:buChar char="•"/>
            </a:pPr>
            <a:r>
              <a:rPr lang="en-US" sz="2800">
                <a:solidFill>
                  <a:schemeClr val="tx1"/>
                </a:solidFill>
              </a:rPr>
              <a:t>Potential access to state low interest loans and loan guarantees</a:t>
            </a:r>
          </a:p>
          <a:p>
            <a:pPr marL="285750" indent="-285750">
              <a:buFont typeface="Arial" panose="020B0604020202020204" pitchFamily="34" charset="0"/>
              <a:buChar char="•"/>
            </a:pPr>
            <a:r>
              <a:rPr lang="en-US" sz="2800">
                <a:solidFill>
                  <a:schemeClr val="tx1"/>
                </a:solidFill>
              </a:rPr>
              <a:t>Potential expansion of existing seafood value added tax credits</a:t>
            </a:r>
          </a:p>
          <a:p>
            <a:pPr marL="285750" indent="-285750">
              <a:buFont typeface="Arial" panose="020B0604020202020204" pitchFamily="34" charset="0"/>
              <a:buChar char="•"/>
            </a:pPr>
            <a:r>
              <a:rPr lang="en-US" sz="2800">
                <a:solidFill>
                  <a:schemeClr val="tx1"/>
                </a:solidFill>
              </a:rPr>
              <a:t>ASMI budget </a:t>
            </a:r>
          </a:p>
          <a:p>
            <a:pPr marL="285750" indent="-285750">
              <a:buFont typeface="Arial" panose="020B0604020202020204" pitchFamily="34" charset="0"/>
              <a:buChar char="•"/>
            </a:pPr>
            <a:r>
              <a:rPr lang="en-US" sz="2800">
                <a:solidFill>
                  <a:srgbClr val="FFC000"/>
                </a:solidFill>
              </a:rPr>
              <a:t>Senate Joint Resolution 14</a:t>
            </a:r>
            <a:r>
              <a:rPr lang="en-US" sz="2800">
                <a:solidFill>
                  <a:schemeClr val="tx1"/>
                </a:solidFill>
              </a:rPr>
              <a:t>: </a:t>
            </a:r>
            <a:r>
              <a:rPr lang="en-US" sz="2800" i="1">
                <a:solidFill>
                  <a:schemeClr val="tx1"/>
                </a:solidFill>
              </a:rPr>
              <a:t>Calling on US Congress and federal agencies to adopt policies and engage in efforts to improve the competitiveness and resiliency of AK seafood industry</a:t>
            </a:r>
          </a:p>
          <a:p>
            <a:pPr marL="285750" indent="-285750">
              <a:buFont typeface="Arial" panose="020B0604020202020204" pitchFamily="34" charset="0"/>
              <a:buChar char="•"/>
            </a:pPr>
            <a:r>
              <a:rPr lang="en-US" sz="2800">
                <a:solidFill>
                  <a:srgbClr val="FFC000"/>
                </a:solidFill>
              </a:rPr>
              <a:t>Senate Concurrent Resolution 10:</a:t>
            </a:r>
            <a:r>
              <a:rPr lang="en-US" sz="2800">
                <a:solidFill>
                  <a:schemeClr val="tx1"/>
                </a:solidFill>
              </a:rPr>
              <a:t> </a:t>
            </a:r>
            <a:r>
              <a:rPr lang="en-US" sz="2800" i="1">
                <a:solidFill>
                  <a:schemeClr val="tx1"/>
                </a:solidFill>
              </a:rPr>
              <a:t>establishing a Joint Legislative Seafood Industry Taskforce to address economic challenges</a:t>
            </a:r>
          </a:p>
        </p:txBody>
      </p:sp>
      <p:sp>
        <p:nvSpPr>
          <p:cNvPr id="6" name="TextBox 5">
            <a:extLst>
              <a:ext uri="{FF2B5EF4-FFF2-40B4-BE49-F238E27FC236}">
                <a16:creationId xmlns:a16="http://schemas.microsoft.com/office/drawing/2014/main" id="{D78DC8B1-36E0-62E9-30A7-E0715EC52B14}"/>
              </a:ext>
            </a:extLst>
          </p:cNvPr>
          <p:cNvSpPr txBox="1"/>
          <p:nvPr/>
        </p:nvSpPr>
        <p:spPr>
          <a:xfrm>
            <a:off x="7173594" y="4707371"/>
            <a:ext cx="1441870" cy="369332"/>
          </a:xfrm>
          <a:prstGeom prst="rect">
            <a:avLst/>
          </a:prstGeom>
          <a:noFill/>
        </p:spPr>
        <p:txBody>
          <a:bodyPr wrap="none" rtlCol="0">
            <a:spAutoFit/>
          </a:bodyPr>
          <a:lstStyle/>
          <a:p>
            <a:r>
              <a:rPr lang="en-US"/>
              <a:t>Naknek, AGS</a:t>
            </a:r>
          </a:p>
        </p:txBody>
      </p:sp>
    </p:spTree>
    <p:extLst>
      <p:ext uri="{BB962C8B-B14F-4D97-AF65-F5344CB8AC3E}">
        <p14:creationId xmlns:p14="http://schemas.microsoft.com/office/powerpoint/2010/main" val="2405184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EFF1D4-61FA-C5BD-3321-FDE3E717B07D}"/>
              </a:ext>
            </a:extLst>
          </p:cNvPr>
          <p:cNvPicPr>
            <a:picLocks noChangeAspect="1"/>
          </p:cNvPicPr>
          <p:nvPr/>
        </p:nvPicPr>
        <p:blipFill>
          <a:blip r:embed="rId4"/>
          <a:stretch>
            <a:fillRect/>
          </a:stretch>
        </p:blipFill>
        <p:spPr>
          <a:xfrm>
            <a:off x="0" y="0"/>
            <a:ext cx="12192000" cy="6919014"/>
          </a:xfrm>
          <a:prstGeom prst="rect">
            <a:avLst/>
          </a:prstGeom>
        </p:spPr>
      </p:pic>
      <p:sp>
        <p:nvSpPr>
          <p:cNvPr id="8" name="TextBox 7">
            <a:extLst>
              <a:ext uri="{FF2B5EF4-FFF2-40B4-BE49-F238E27FC236}">
                <a16:creationId xmlns:a16="http://schemas.microsoft.com/office/drawing/2014/main" id="{9C42AF60-856D-11C9-501D-BF7FE1DC9ECC}"/>
              </a:ext>
            </a:extLst>
          </p:cNvPr>
          <p:cNvSpPr txBox="1"/>
          <p:nvPr/>
        </p:nvSpPr>
        <p:spPr>
          <a:xfrm>
            <a:off x="142503" y="6488668"/>
            <a:ext cx="2861953" cy="369332"/>
          </a:xfrm>
          <a:prstGeom prst="rect">
            <a:avLst/>
          </a:prstGeom>
          <a:noFill/>
        </p:spPr>
        <p:txBody>
          <a:bodyPr wrap="square" rtlCol="0">
            <a:spAutoFit/>
          </a:bodyPr>
          <a:lstStyle/>
          <a:p>
            <a:r>
              <a:rPr lang="en-US" err="1">
                <a:solidFill>
                  <a:schemeClr val="bg1"/>
                </a:solidFill>
              </a:rPr>
              <a:t>Akutan</a:t>
            </a:r>
            <a:r>
              <a:rPr lang="en-US">
                <a:solidFill>
                  <a:schemeClr val="bg1"/>
                </a:solidFill>
              </a:rPr>
              <a:t>, AEB.</a:t>
            </a:r>
          </a:p>
        </p:txBody>
      </p:sp>
      <p:sp>
        <p:nvSpPr>
          <p:cNvPr id="10" name="TextBox 9">
            <a:extLst>
              <a:ext uri="{FF2B5EF4-FFF2-40B4-BE49-F238E27FC236}">
                <a16:creationId xmlns:a16="http://schemas.microsoft.com/office/drawing/2014/main" id="{42FE8AAB-1628-E61A-E5BB-91EAFEF73DAA}"/>
              </a:ext>
            </a:extLst>
          </p:cNvPr>
          <p:cNvSpPr txBox="1"/>
          <p:nvPr/>
        </p:nvSpPr>
        <p:spPr>
          <a:xfrm>
            <a:off x="353291" y="1072186"/>
            <a:ext cx="6581899" cy="1384995"/>
          </a:xfrm>
          <a:prstGeom prst="rect">
            <a:avLst/>
          </a:prstGeom>
          <a:noFill/>
        </p:spPr>
        <p:txBody>
          <a:bodyPr wrap="square">
            <a:spAutoFit/>
          </a:bodyPr>
          <a:lstStyle/>
          <a:p>
            <a:r>
              <a:rPr lang="en-US" sz="2800">
                <a:solidFill>
                  <a:schemeClr val="bg1"/>
                </a:solidFill>
                <a:hlinkClick r:id="rId5">
                  <a:extLst>
                    <a:ext uri="{A12FA001-AC4F-418D-AE19-62706E023703}">
                      <ahyp:hlinkClr xmlns:ahyp="http://schemas.microsoft.com/office/drawing/2018/hyperlinkcolor" val="tx"/>
                    </a:ext>
                  </a:extLst>
                </a:hlinkClick>
              </a:rPr>
              <a:t>https://www.pspafish.net/pspa-positions</a:t>
            </a:r>
            <a:endParaRPr lang="en-US" sz="2800">
              <a:solidFill>
                <a:schemeClr val="bg1"/>
              </a:solidFill>
            </a:endParaRPr>
          </a:p>
          <a:p>
            <a:endParaRPr lang="en-US" sz="2800">
              <a:solidFill>
                <a:schemeClr val="bg1"/>
              </a:solidFill>
            </a:endParaRPr>
          </a:p>
          <a:p>
            <a:endParaRPr lang="en-US" sz="2800">
              <a:solidFill>
                <a:schemeClr val="bg1"/>
              </a:solidFill>
            </a:endParaRPr>
          </a:p>
        </p:txBody>
      </p:sp>
      <p:sp>
        <p:nvSpPr>
          <p:cNvPr id="11" name="TextBox 10">
            <a:extLst>
              <a:ext uri="{FF2B5EF4-FFF2-40B4-BE49-F238E27FC236}">
                <a16:creationId xmlns:a16="http://schemas.microsoft.com/office/drawing/2014/main" id="{77863DD4-6423-C84E-CB23-DA713B608333}"/>
              </a:ext>
            </a:extLst>
          </p:cNvPr>
          <p:cNvSpPr txBox="1"/>
          <p:nvPr/>
        </p:nvSpPr>
        <p:spPr>
          <a:xfrm>
            <a:off x="4641114" y="151373"/>
            <a:ext cx="2909771" cy="769441"/>
          </a:xfrm>
          <a:prstGeom prst="rect">
            <a:avLst/>
          </a:prstGeom>
          <a:noFill/>
        </p:spPr>
        <p:txBody>
          <a:bodyPr wrap="none" rtlCol="0">
            <a:spAutoFit/>
          </a:bodyPr>
          <a:lstStyle/>
          <a:p>
            <a:r>
              <a:rPr lang="en-US" sz="4400" b="1">
                <a:solidFill>
                  <a:schemeClr val="bg1"/>
                </a:solidFill>
              </a:rPr>
              <a:t>Thank you!</a:t>
            </a:r>
          </a:p>
        </p:txBody>
      </p:sp>
    </p:spTree>
    <p:extLst>
      <p:ext uri="{BB962C8B-B14F-4D97-AF65-F5344CB8AC3E}">
        <p14:creationId xmlns:p14="http://schemas.microsoft.com/office/powerpoint/2010/main" val="374287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493"/>
          <a:stretch/>
        </p:blipFill>
        <p:spPr>
          <a:xfrm>
            <a:off x="3" y="1130895"/>
            <a:ext cx="12216063" cy="5735053"/>
          </a:xfrm>
          <a:prstGeom prst="rect">
            <a:avLst/>
          </a:prstGeom>
        </p:spPr>
      </p:pic>
      <p:sp>
        <p:nvSpPr>
          <p:cNvPr id="13" name="Rectangle 12"/>
          <p:cNvSpPr>
            <a:spLocks noChangeArrowheads="1"/>
          </p:cNvSpPr>
          <p:nvPr/>
        </p:nvSpPr>
        <p:spPr bwMode="auto">
          <a:xfrm>
            <a:off x="6990948" y="6292899"/>
            <a:ext cx="5656514" cy="477054"/>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100" b="0" i="1" u="none" strike="noStrike" kern="1200" cap="none" spc="0" normalizeH="0" baseline="0" noProof="0">
                <a:ln>
                  <a:noFill/>
                </a:ln>
                <a:solidFill>
                  <a:prstClr val="black"/>
                </a:solidFill>
                <a:effectLst/>
                <a:uLnTx/>
                <a:uFillTx/>
                <a:latin typeface="Corbel" panose="020B0503020204020204"/>
                <a:ea typeface="+mn-ea"/>
                <a:cs typeface="+mn-cs"/>
              </a:rPr>
            </a:br>
            <a:r>
              <a:rPr kumimoji="0" lang="en-US" sz="1400" b="0" i="1" u="none" strike="noStrike" kern="1200" cap="none" spc="0" normalizeH="0" baseline="0" noProof="0">
                <a:ln>
                  <a:noFill/>
                </a:ln>
                <a:solidFill>
                  <a:prstClr val="white"/>
                </a:solidFill>
                <a:effectLst/>
                <a:uLnTx/>
                <a:uFillTx/>
                <a:latin typeface="Corbel" panose="020B0503020204020204"/>
                <a:ea typeface="+mn-ea"/>
                <a:cs typeface="+mn-cs"/>
              </a:rPr>
              <a:t>Source: NMFS and ADF&amp;G; compiled by McKinley Group 2021/22 data. </a:t>
            </a:r>
          </a:p>
        </p:txBody>
      </p:sp>
      <p:sp>
        <p:nvSpPr>
          <p:cNvPr id="2" name="TextBox 1">
            <a:extLst>
              <a:ext uri="{FF2B5EF4-FFF2-40B4-BE49-F238E27FC236}">
                <a16:creationId xmlns:a16="http://schemas.microsoft.com/office/drawing/2014/main" id="{E3225CAD-DB2C-4296-B531-6956D66EDCBE}"/>
              </a:ext>
            </a:extLst>
          </p:cNvPr>
          <p:cNvSpPr txBox="1"/>
          <p:nvPr/>
        </p:nvSpPr>
        <p:spPr>
          <a:xfrm>
            <a:off x="1181423" y="1125340"/>
            <a:ext cx="4754713"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orbel" panose="020B0503020204020204"/>
                <a:ea typeface="+mn-ea"/>
                <a:cs typeface="+mn-cs"/>
              </a:rPr>
              <a:t>HARVEST VOLUME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orbel" panose="020B0503020204020204"/>
                <a:ea typeface="+mn-ea"/>
                <a:cs typeface="+mn-cs"/>
              </a:rPr>
              <a:t>5.1 Billion Pounds</a:t>
            </a:r>
            <a:endParaRPr lang="en-US" sz="2400" b="1" i="0" u="none" strike="noStrike" kern="1200" cap="none" spc="0" normalizeH="0" baseline="0" noProof="0" dirty="0">
              <a:ln>
                <a:noFill/>
              </a:ln>
              <a:solidFill>
                <a:prstClr val="white"/>
              </a:solidFill>
              <a:effectLst/>
              <a:uLnTx/>
              <a:uFillTx/>
              <a:latin typeface="Corbel" panose="020B0503020204020204"/>
            </a:endParaRPr>
          </a:p>
        </p:txBody>
      </p:sp>
      <p:sp>
        <p:nvSpPr>
          <p:cNvPr id="18" name="TextBox 17">
            <a:extLst>
              <a:ext uri="{FF2B5EF4-FFF2-40B4-BE49-F238E27FC236}">
                <a16:creationId xmlns:a16="http://schemas.microsoft.com/office/drawing/2014/main" id="{9643FD98-7E86-412C-954B-9B2012CA6E11}"/>
              </a:ext>
            </a:extLst>
          </p:cNvPr>
          <p:cNvSpPr txBox="1"/>
          <p:nvPr/>
        </p:nvSpPr>
        <p:spPr>
          <a:xfrm>
            <a:off x="5936136" y="1090212"/>
            <a:ext cx="4936915"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a:solidFill>
                  <a:prstClr val="white"/>
                </a:solidFill>
                <a:latin typeface="Corbel" panose="020B0503020204020204"/>
              </a:rPr>
              <a:t>EX-VESSEL</a:t>
            </a:r>
            <a:r>
              <a:rPr kumimoji="0" lang="en-US" sz="2800" b="1" i="0" u="none" strike="noStrike" kern="1200" cap="none" spc="0" normalizeH="0" baseline="0" noProof="0">
                <a:ln>
                  <a:noFill/>
                </a:ln>
                <a:solidFill>
                  <a:prstClr val="black"/>
                </a:solidFill>
                <a:effectLst/>
                <a:uLnTx/>
                <a:uFillTx/>
                <a:latin typeface="Corbel" panose="020B0503020204020204"/>
                <a:ea typeface="+mn-ea"/>
                <a:cs typeface="+mn-cs"/>
              </a:rPr>
              <a:t> </a:t>
            </a:r>
            <a:r>
              <a:rPr kumimoji="0" lang="en-US" sz="2800" b="1" i="0" u="none" strike="noStrike" kern="1200" cap="none" spc="0" normalizeH="0" baseline="0" noProof="0">
                <a:ln>
                  <a:noFill/>
                </a:ln>
                <a:solidFill>
                  <a:prstClr val="white"/>
                </a:solidFill>
                <a:effectLst/>
                <a:uLnTx/>
                <a:uFillTx/>
                <a:latin typeface="Corbel" panose="020B0503020204020204"/>
                <a:ea typeface="+mn-ea"/>
                <a:cs typeface="+mn-cs"/>
              </a:rPr>
              <a:t>VALUE</a:t>
            </a:r>
          </a:p>
          <a:p>
            <a:pPr algn="ctr">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$2.0 Billion Dollars</a:t>
            </a:r>
            <a:r>
              <a:rPr lang="en-US" sz="2400" b="1">
                <a:solidFill>
                  <a:prstClr val="white"/>
                </a:solidFill>
                <a:latin typeface="Corbel" panose="020B0503020204020204"/>
              </a:rPr>
              <a:t> </a:t>
            </a:r>
            <a:endParaRPr lang="en-US" sz="2400" b="1" i="0" u="none" strike="noStrike" kern="1200" cap="none" spc="0" normalizeH="0" baseline="0" noProof="0">
              <a:ln>
                <a:noFill/>
              </a:ln>
              <a:solidFill>
                <a:prstClr val="white"/>
              </a:solidFill>
              <a:effectLst/>
              <a:uLnTx/>
              <a:uFillTx/>
              <a:latin typeface="Corbel" panose="020B0503020204020204"/>
            </a:endParaRPr>
          </a:p>
        </p:txBody>
      </p:sp>
      <p:sp>
        <p:nvSpPr>
          <p:cNvPr id="14" name="TextBox 13"/>
          <p:cNvSpPr txBox="1"/>
          <p:nvPr/>
        </p:nvSpPr>
        <p:spPr>
          <a:xfrm>
            <a:off x="1318949" y="201324"/>
            <a:ext cx="9498519"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110" normalizeH="0" baseline="0" noProof="0" dirty="0">
                <a:ln>
                  <a:noFill/>
                </a:ln>
                <a:solidFill>
                  <a:srgbClr val="FCB11C"/>
                </a:solidFill>
                <a:effectLst/>
                <a:uLnTx/>
                <a:uFillTx/>
                <a:latin typeface="Corbel" panose="020B0503020204020204" pitchFamily="34" charset="0"/>
                <a:ea typeface="+mn-ea"/>
                <a:cs typeface="Franklin Gothic Medium"/>
              </a:rPr>
              <a:t>Alaska Seafood (average </a:t>
            </a:r>
            <a:r>
              <a:rPr lang="en-US" sz="4200" spc="110" dirty="0">
                <a:solidFill>
                  <a:srgbClr val="FCB11C"/>
                </a:solidFill>
                <a:latin typeface="Corbel" panose="020B0503020204020204" pitchFamily="34" charset="0"/>
                <a:cs typeface="Franklin Gothic Medium"/>
              </a:rPr>
              <a:t>2021/2022)</a:t>
            </a:r>
            <a:endParaRPr kumimoji="0" lang="en-US" sz="4200" b="0" i="0" u="none" strike="noStrike" kern="1200" cap="none" spc="110" normalizeH="0" baseline="0" noProof="0" dirty="0">
              <a:ln>
                <a:noFill/>
              </a:ln>
              <a:solidFill>
                <a:srgbClr val="FCB11C"/>
              </a:solidFill>
              <a:effectLst/>
              <a:uLnTx/>
              <a:uFillTx/>
              <a:latin typeface="Corbel" panose="020B0503020204020204" pitchFamily="34" charset="0"/>
              <a:ea typeface="+mn-ea"/>
              <a:cs typeface="Franklin Gothic Mediu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10" normalizeH="0" baseline="0" noProof="0" dirty="0">
              <a:ln>
                <a:noFill/>
              </a:ln>
              <a:solidFill>
                <a:prstClr val="white"/>
              </a:solidFill>
              <a:effectLst/>
              <a:uLnTx/>
              <a:uFillTx/>
              <a:latin typeface="Franklin Gothic Book"/>
              <a:ea typeface="+mn-ea"/>
              <a:cs typeface="Franklin Gothic Book"/>
            </a:endParaRPr>
          </a:p>
        </p:txBody>
      </p:sp>
      <p:sp>
        <p:nvSpPr>
          <p:cNvPr id="4" name="TextBox 3">
            <a:extLst>
              <a:ext uri="{FF2B5EF4-FFF2-40B4-BE49-F238E27FC236}">
                <a16:creationId xmlns:a16="http://schemas.microsoft.com/office/drawing/2014/main" id="{F632B08B-4152-472E-8F09-6EE38154A1FE}"/>
              </a:ext>
            </a:extLst>
          </p:cNvPr>
          <p:cNvSpPr txBox="1"/>
          <p:nvPr/>
        </p:nvSpPr>
        <p:spPr>
          <a:xfrm>
            <a:off x="87683" y="6345821"/>
            <a:ext cx="66410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white"/>
                </a:solidFill>
                <a:effectLst/>
                <a:uLnTx/>
                <a:uFillTx/>
                <a:latin typeface="Corbel" panose="020B0503020204020204"/>
                <a:ea typeface="+mn-ea"/>
                <a:cs typeface="+mn-cs"/>
              </a:rPr>
              <a:t>Pollock</a:t>
            </a:r>
            <a:r>
              <a:rPr lang="en-US" sz="2200">
                <a:solidFill>
                  <a:prstClr val="white"/>
                </a:solidFill>
                <a:latin typeface="Corbel" panose="020B0503020204020204"/>
              </a:rPr>
              <a:t> &amp; </a:t>
            </a:r>
            <a:r>
              <a:rPr kumimoji="0" lang="en-US" sz="2200" b="0" i="0" u="none" strike="noStrike" kern="1200" cap="none" spc="0" normalizeH="0" baseline="0" noProof="0">
                <a:ln>
                  <a:noFill/>
                </a:ln>
                <a:solidFill>
                  <a:prstClr val="white"/>
                </a:solidFill>
                <a:effectLst/>
                <a:uLnTx/>
                <a:uFillTx/>
                <a:latin typeface="Corbel" panose="020B0503020204020204"/>
                <a:ea typeface="+mn-ea"/>
                <a:cs typeface="+mn-cs"/>
              </a:rPr>
              <a:t>salmon = 75% of volume and 62% of value</a:t>
            </a:r>
          </a:p>
        </p:txBody>
      </p:sp>
      <p:pic>
        <p:nvPicPr>
          <p:cNvPr id="5" name="Picture 4">
            <a:extLst>
              <a:ext uri="{FF2B5EF4-FFF2-40B4-BE49-F238E27FC236}">
                <a16:creationId xmlns:a16="http://schemas.microsoft.com/office/drawing/2014/main" id="{537177F7-96B9-1E1A-EA47-D6DB5DBE6234}"/>
              </a:ext>
            </a:extLst>
          </p:cNvPr>
          <p:cNvPicPr>
            <a:picLocks noChangeAspect="1"/>
          </p:cNvPicPr>
          <p:nvPr/>
        </p:nvPicPr>
        <p:blipFill>
          <a:blip r:embed="rId5"/>
          <a:stretch>
            <a:fillRect/>
          </a:stretch>
        </p:blipFill>
        <p:spPr>
          <a:xfrm>
            <a:off x="2053068" y="2177335"/>
            <a:ext cx="7766137" cy="3956121"/>
          </a:xfrm>
          <a:prstGeom prst="rect">
            <a:avLst/>
          </a:prstGeom>
        </p:spPr>
      </p:pic>
    </p:spTree>
    <p:extLst>
      <p:ext uri="{BB962C8B-B14F-4D97-AF65-F5344CB8AC3E}">
        <p14:creationId xmlns:p14="http://schemas.microsoft.com/office/powerpoint/2010/main" val="2722888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062684" y="4778749"/>
            <a:ext cx="12886" cy="13447"/>
          </a:xfrm>
          <a:custGeom>
            <a:avLst/>
            <a:gdLst/>
            <a:ahLst/>
            <a:cxnLst/>
            <a:rect l="l" t="t" r="r" b="b"/>
            <a:pathLst>
              <a:path w="14605" h="15239">
                <a:moveTo>
                  <a:pt x="990" y="0"/>
                </a:moveTo>
                <a:lnTo>
                  <a:pt x="2578" y="1130"/>
                </a:lnTo>
                <a:lnTo>
                  <a:pt x="6705" y="2870"/>
                </a:lnTo>
                <a:lnTo>
                  <a:pt x="8966" y="5765"/>
                </a:lnTo>
                <a:lnTo>
                  <a:pt x="10769" y="6235"/>
                </a:lnTo>
                <a:lnTo>
                  <a:pt x="13055" y="8585"/>
                </a:lnTo>
                <a:lnTo>
                  <a:pt x="13030" y="9753"/>
                </a:lnTo>
                <a:lnTo>
                  <a:pt x="14262" y="11633"/>
                </a:lnTo>
                <a:lnTo>
                  <a:pt x="13843" y="11988"/>
                </a:lnTo>
                <a:lnTo>
                  <a:pt x="11849" y="11988"/>
                </a:lnTo>
                <a:lnTo>
                  <a:pt x="7467" y="14770"/>
                </a:lnTo>
                <a:lnTo>
                  <a:pt x="6197" y="14947"/>
                </a:lnTo>
                <a:lnTo>
                  <a:pt x="4965" y="13906"/>
                </a:lnTo>
                <a:lnTo>
                  <a:pt x="1308" y="12661"/>
                </a:lnTo>
                <a:lnTo>
                  <a:pt x="838" y="11963"/>
                </a:lnTo>
                <a:lnTo>
                  <a:pt x="114" y="10871"/>
                </a:lnTo>
                <a:lnTo>
                  <a:pt x="88" y="8166"/>
                </a:lnTo>
                <a:lnTo>
                  <a:pt x="1066" y="4660"/>
                </a:lnTo>
                <a:lnTo>
                  <a:pt x="0" y="3556"/>
                </a:lnTo>
                <a:lnTo>
                  <a:pt x="990" y="0"/>
                </a:lnTo>
              </a:path>
            </a:pathLst>
          </a:custGeom>
          <a:ln w="12954">
            <a:solidFill>
              <a:srgbClr val="C0D3D6"/>
            </a:solidFill>
          </a:ln>
        </p:spPr>
        <p:txBody>
          <a:bodyPr wrap="square" lIns="0" tIns="0" rIns="0" bIns="0" rtlCol="0"/>
          <a:lstStyle/>
          <a:p>
            <a:pPr defTabSz="806867"/>
            <a:endParaRPr sz="1588">
              <a:solidFill>
                <a:prstClr val="black"/>
              </a:solidFill>
              <a:latin typeface="Calibri"/>
            </a:endParaRPr>
          </a:p>
        </p:txBody>
      </p:sp>
      <p:sp>
        <p:nvSpPr>
          <p:cNvPr id="8" name="object 8"/>
          <p:cNvSpPr/>
          <p:nvPr/>
        </p:nvSpPr>
        <p:spPr>
          <a:xfrm>
            <a:off x="5514416" y="6193043"/>
            <a:ext cx="111610" cy="112282"/>
          </a:xfrm>
          <a:prstGeom prst="rect">
            <a:avLst/>
          </a:prstGeom>
          <a:blipFill>
            <a:blip r:embed="rId3" cstate="print"/>
            <a:stretch>
              <a:fillRect/>
            </a:stretch>
          </a:blipFill>
        </p:spPr>
        <p:txBody>
          <a:bodyPr wrap="square" lIns="0" tIns="0" rIns="0" bIns="0" rtlCol="0"/>
          <a:lstStyle/>
          <a:p>
            <a:pPr defTabSz="806867"/>
            <a:endParaRPr sz="1588">
              <a:solidFill>
                <a:prstClr val="black"/>
              </a:solidFill>
              <a:latin typeface="Calibri"/>
            </a:endParaRPr>
          </a:p>
        </p:txBody>
      </p:sp>
      <p:sp>
        <p:nvSpPr>
          <p:cNvPr id="9" name="object 9"/>
          <p:cNvSpPr/>
          <p:nvPr/>
        </p:nvSpPr>
        <p:spPr>
          <a:xfrm>
            <a:off x="5519794" y="5875693"/>
            <a:ext cx="112282" cy="112282"/>
          </a:xfrm>
          <a:prstGeom prst="rect">
            <a:avLst/>
          </a:prstGeom>
          <a:blipFill>
            <a:blip r:embed="rId4" cstate="print"/>
            <a:stretch>
              <a:fillRect/>
            </a:stretch>
          </a:blipFill>
        </p:spPr>
        <p:txBody>
          <a:bodyPr wrap="square" lIns="0" tIns="0" rIns="0" bIns="0" rtlCol="0"/>
          <a:lstStyle/>
          <a:p>
            <a:pPr defTabSz="806867"/>
            <a:endParaRPr sz="1588">
              <a:solidFill>
                <a:prstClr val="black"/>
              </a:solidFill>
              <a:latin typeface="Calibri"/>
            </a:endParaRPr>
          </a:p>
        </p:txBody>
      </p:sp>
      <p:sp>
        <p:nvSpPr>
          <p:cNvPr id="15" name="object 15"/>
          <p:cNvSpPr/>
          <p:nvPr/>
        </p:nvSpPr>
        <p:spPr>
          <a:xfrm>
            <a:off x="9176049" y="6191026"/>
            <a:ext cx="1149723" cy="479387"/>
          </a:xfrm>
          <a:prstGeom prst="rect">
            <a:avLst/>
          </a:prstGeom>
          <a:blipFill>
            <a:blip r:embed="rId5" cstate="print"/>
            <a:stretch>
              <a:fillRect/>
            </a:stretch>
          </a:blipFill>
        </p:spPr>
        <p:txBody>
          <a:bodyPr wrap="square" lIns="0" tIns="0" rIns="0" bIns="0" rtlCol="0"/>
          <a:lstStyle/>
          <a:p>
            <a:pPr defTabSz="806867"/>
            <a:endParaRPr sz="1588">
              <a:solidFill>
                <a:prstClr val="black"/>
              </a:solidFill>
              <a:latin typeface="Calibri"/>
            </a:endParaRPr>
          </a:p>
        </p:txBody>
      </p:sp>
      <p:grpSp>
        <p:nvGrpSpPr>
          <p:cNvPr id="26" name="Group 25">
            <a:extLst>
              <a:ext uri="{FF2B5EF4-FFF2-40B4-BE49-F238E27FC236}">
                <a16:creationId xmlns:a16="http://schemas.microsoft.com/office/drawing/2014/main" id="{8348320C-78D9-4248-BE0E-C72E59FF58E5}"/>
              </a:ext>
            </a:extLst>
          </p:cNvPr>
          <p:cNvGrpSpPr>
            <a:grpSpLocks noChangeAspect="1"/>
          </p:cNvGrpSpPr>
          <p:nvPr/>
        </p:nvGrpSpPr>
        <p:grpSpPr>
          <a:xfrm>
            <a:off x="907477" y="823164"/>
            <a:ext cx="9505149" cy="5361717"/>
            <a:chOff x="3037840" y="1184649"/>
            <a:chExt cx="8814816" cy="4972310"/>
          </a:xfrm>
        </p:grpSpPr>
        <p:grpSp>
          <p:nvGrpSpPr>
            <p:cNvPr id="25" name="Group 24">
              <a:extLst>
                <a:ext uri="{FF2B5EF4-FFF2-40B4-BE49-F238E27FC236}">
                  <a16:creationId xmlns:a16="http://schemas.microsoft.com/office/drawing/2014/main" id="{60BC7969-BD6D-413C-9813-3AA00AE41160}"/>
                </a:ext>
              </a:extLst>
            </p:cNvPr>
            <p:cNvGrpSpPr>
              <a:grpSpLocks noChangeAspect="1"/>
            </p:cNvGrpSpPr>
            <p:nvPr/>
          </p:nvGrpSpPr>
          <p:grpSpPr>
            <a:xfrm>
              <a:off x="3037840" y="1419606"/>
              <a:ext cx="8814816" cy="4737353"/>
              <a:chOff x="3037840" y="1419606"/>
              <a:chExt cx="8814816" cy="4737353"/>
            </a:xfrm>
          </p:grpSpPr>
          <p:sp>
            <p:nvSpPr>
              <p:cNvPr id="2" name="object 2"/>
              <p:cNvSpPr/>
              <p:nvPr/>
            </p:nvSpPr>
            <p:spPr>
              <a:xfrm>
                <a:off x="5440427" y="1419606"/>
                <a:ext cx="6412229" cy="4722875"/>
              </a:xfrm>
              <a:prstGeom prst="rect">
                <a:avLst/>
              </a:prstGeom>
              <a:blipFill>
                <a:blip r:embed="rId6" cstate="print"/>
                <a:stretch>
                  <a:fillRect/>
                </a:stretch>
              </a:blipFill>
            </p:spPr>
            <p:txBody>
              <a:bodyPr wrap="square" lIns="0" tIns="0" rIns="0" bIns="0" rtlCol="0"/>
              <a:lstStyle/>
              <a:p>
                <a:pPr defTabSz="806867"/>
                <a:endParaRPr sz="1588">
                  <a:solidFill>
                    <a:prstClr val="black"/>
                  </a:solidFill>
                  <a:latin typeface="Calibri"/>
                </a:endParaRPr>
              </a:p>
            </p:txBody>
          </p:sp>
          <p:sp>
            <p:nvSpPr>
              <p:cNvPr id="3" name="object 3"/>
              <p:cNvSpPr/>
              <p:nvPr/>
            </p:nvSpPr>
            <p:spPr>
              <a:xfrm>
                <a:off x="3037840" y="5019295"/>
                <a:ext cx="230123" cy="248411"/>
              </a:xfrm>
              <a:prstGeom prst="rect">
                <a:avLst/>
              </a:prstGeom>
              <a:blipFill>
                <a:blip r:embed="rId7" cstate="print"/>
                <a:stretch>
                  <a:fillRect/>
                </a:stretch>
              </a:blipFill>
            </p:spPr>
            <p:txBody>
              <a:bodyPr wrap="square" lIns="0" tIns="0" rIns="0" bIns="0" rtlCol="0"/>
              <a:lstStyle/>
              <a:p>
                <a:pPr defTabSz="806867"/>
                <a:endParaRPr sz="1588">
                  <a:solidFill>
                    <a:prstClr val="black"/>
                  </a:solidFill>
                  <a:latin typeface="Calibri"/>
                </a:endParaRPr>
              </a:p>
            </p:txBody>
          </p:sp>
          <p:sp>
            <p:nvSpPr>
              <p:cNvPr id="4" name="object 4"/>
              <p:cNvSpPr/>
              <p:nvPr/>
            </p:nvSpPr>
            <p:spPr>
              <a:xfrm>
                <a:off x="3470661" y="5415534"/>
                <a:ext cx="14604" cy="15240"/>
              </a:xfrm>
              <a:custGeom>
                <a:avLst/>
                <a:gdLst/>
                <a:ahLst/>
                <a:cxnLst/>
                <a:rect l="l" t="t" r="r" b="b"/>
                <a:pathLst>
                  <a:path w="14605" h="15239">
                    <a:moveTo>
                      <a:pt x="990" y="0"/>
                    </a:moveTo>
                    <a:lnTo>
                      <a:pt x="0" y="3556"/>
                    </a:lnTo>
                    <a:lnTo>
                      <a:pt x="1066" y="4660"/>
                    </a:lnTo>
                    <a:lnTo>
                      <a:pt x="88" y="8166"/>
                    </a:lnTo>
                    <a:lnTo>
                      <a:pt x="114" y="10871"/>
                    </a:lnTo>
                    <a:lnTo>
                      <a:pt x="838" y="11963"/>
                    </a:lnTo>
                    <a:lnTo>
                      <a:pt x="1308" y="12661"/>
                    </a:lnTo>
                    <a:lnTo>
                      <a:pt x="4965" y="13906"/>
                    </a:lnTo>
                    <a:lnTo>
                      <a:pt x="6197" y="14947"/>
                    </a:lnTo>
                    <a:lnTo>
                      <a:pt x="7467" y="14770"/>
                    </a:lnTo>
                    <a:lnTo>
                      <a:pt x="11849" y="11988"/>
                    </a:lnTo>
                    <a:lnTo>
                      <a:pt x="13843" y="11988"/>
                    </a:lnTo>
                    <a:lnTo>
                      <a:pt x="14262" y="11633"/>
                    </a:lnTo>
                    <a:lnTo>
                      <a:pt x="13030" y="9753"/>
                    </a:lnTo>
                    <a:lnTo>
                      <a:pt x="13055" y="8585"/>
                    </a:lnTo>
                    <a:lnTo>
                      <a:pt x="10769" y="6235"/>
                    </a:lnTo>
                    <a:lnTo>
                      <a:pt x="8966" y="5765"/>
                    </a:lnTo>
                    <a:lnTo>
                      <a:pt x="6705" y="2870"/>
                    </a:lnTo>
                    <a:lnTo>
                      <a:pt x="2578" y="1130"/>
                    </a:lnTo>
                    <a:lnTo>
                      <a:pt x="990" y="0"/>
                    </a:lnTo>
                    <a:close/>
                  </a:path>
                </a:pathLst>
              </a:custGeom>
              <a:ln w="9144">
                <a:solidFill>
                  <a:srgbClr val="C0D36C"/>
                </a:solidFill>
              </a:ln>
            </p:spPr>
            <p:txBody>
              <a:bodyPr wrap="square" lIns="0" tIns="0" rIns="0" bIns="0" rtlCol="0"/>
              <a:lstStyle/>
              <a:p>
                <a:pPr defTabSz="806867"/>
                <a:endParaRPr sz="1588">
                  <a:solidFill>
                    <a:prstClr val="black"/>
                  </a:solidFill>
                  <a:latin typeface="Calibri"/>
                </a:endParaRPr>
              </a:p>
            </p:txBody>
          </p:sp>
          <p:sp>
            <p:nvSpPr>
              <p:cNvPr id="5" name="object 5"/>
              <p:cNvSpPr/>
              <p:nvPr/>
            </p:nvSpPr>
            <p:spPr>
              <a:xfrm>
                <a:off x="3607817" y="5588509"/>
                <a:ext cx="412241" cy="323087"/>
              </a:xfrm>
              <a:prstGeom prst="rect">
                <a:avLst/>
              </a:prstGeom>
              <a:blipFill>
                <a:blip r:embed="rId8" cstate="print"/>
                <a:stretch>
                  <a:fillRect/>
                </a:stretch>
              </a:blipFill>
            </p:spPr>
            <p:txBody>
              <a:bodyPr wrap="square" lIns="0" tIns="0" rIns="0" bIns="0" rtlCol="0"/>
              <a:lstStyle/>
              <a:p>
                <a:pPr defTabSz="806867"/>
                <a:endParaRPr sz="1588">
                  <a:solidFill>
                    <a:prstClr val="black"/>
                  </a:solidFill>
                  <a:latin typeface="Calibri"/>
                </a:endParaRPr>
              </a:p>
            </p:txBody>
          </p:sp>
          <p:sp>
            <p:nvSpPr>
              <p:cNvPr id="6" name="object 6"/>
              <p:cNvSpPr/>
              <p:nvPr/>
            </p:nvSpPr>
            <p:spPr>
              <a:xfrm>
                <a:off x="4102355" y="5891022"/>
                <a:ext cx="1185671" cy="265937"/>
              </a:xfrm>
              <a:prstGeom prst="rect">
                <a:avLst/>
              </a:prstGeom>
              <a:blipFill>
                <a:blip r:embed="rId9" cstate="print"/>
                <a:stretch>
                  <a:fillRect/>
                </a:stretch>
              </a:blipFill>
            </p:spPr>
            <p:txBody>
              <a:bodyPr wrap="square" lIns="0" tIns="0" rIns="0" bIns="0" rtlCol="0"/>
              <a:lstStyle/>
              <a:p>
                <a:pPr defTabSz="806867"/>
                <a:endParaRPr sz="1588">
                  <a:solidFill>
                    <a:prstClr val="black"/>
                  </a:solidFill>
                  <a:latin typeface="Calibri"/>
                </a:endParaRPr>
              </a:p>
            </p:txBody>
          </p:sp>
        </p:grpSp>
        <p:sp>
          <p:nvSpPr>
            <p:cNvPr id="10" name="object 10"/>
            <p:cNvSpPr txBox="1"/>
            <p:nvPr/>
          </p:nvSpPr>
          <p:spPr>
            <a:xfrm>
              <a:off x="8057201" y="3932718"/>
              <a:ext cx="673735" cy="153206"/>
            </a:xfrm>
            <a:prstGeom prst="rect">
              <a:avLst/>
            </a:prstGeom>
          </p:spPr>
          <p:txBody>
            <a:bodyPr vert="horz" wrap="square" lIns="0" tIns="11206" rIns="0" bIns="0" rtlCol="0">
              <a:spAutoFit/>
            </a:bodyPr>
            <a:lstStyle/>
            <a:p>
              <a:pPr marL="11206" defTabSz="806867">
                <a:spcBef>
                  <a:spcPts val="88"/>
                </a:spcBef>
              </a:pPr>
              <a:r>
                <a:rPr sz="1000" b="1" spc="-4">
                  <a:solidFill>
                    <a:prstClr val="black"/>
                  </a:solidFill>
                  <a:latin typeface="Khmer UI"/>
                  <a:cs typeface="Khmer UI"/>
                </a:rPr>
                <a:t>Anchorage</a:t>
              </a:r>
              <a:endParaRPr sz="882">
                <a:solidFill>
                  <a:prstClr val="black"/>
                </a:solidFill>
                <a:latin typeface="Khmer UI"/>
                <a:cs typeface="Khmer UI"/>
              </a:endParaRPr>
            </a:p>
          </p:txBody>
        </p:sp>
        <p:sp>
          <p:nvSpPr>
            <p:cNvPr id="11" name="object 11"/>
            <p:cNvSpPr txBox="1"/>
            <p:nvPr/>
          </p:nvSpPr>
          <p:spPr>
            <a:xfrm>
              <a:off x="10991551" y="4340949"/>
              <a:ext cx="450215" cy="153206"/>
            </a:xfrm>
            <a:prstGeom prst="rect">
              <a:avLst/>
            </a:prstGeom>
          </p:spPr>
          <p:txBody>
            <a:bodyPr vert="horz" wrap="square" lIns="0" tIns="11206" rIns="0" bIns="0" rtlCol="0">
              <a:spAutoFit/>
            </a:bodyPr>
            <a:lstStyle/>
            <a:p>
              <a:pPr marL="11206" defTabSz="806867">
                <a:spcBef>
                  <a:spcPts val="88"/>
                </a:spcBef>
              </a:pPr>
              <a:r>
                <a:rPr sz="1000" b="1" spc="-4">
                  <a:solidFill>
                    <a:prstClr val="black"/>
                  </a:solidFill>
                  <a:latin typeface="Khmer UI"/>
                  <a:cs typeface="Khmer UI"/>
                </a:rPr>
                <a:t>June</a:t>
              </a:r>
              <a:r>
                <a:rPr sz="1000" b="1">
                  <a:solidFill>
                    <a:prstClr val="black"/>
                  </a:solidFill>
                  <a:latin typeface="Khmer UI"/>
                  <a:cs typeface="Khmer UI"/>
                </a:rPr>
                <a:t>au</a:t>
              </a:r>
              <a:endParaRPr sz="882">
                <a:solidFill>
                  <a:prstClr val="black"/>
                </a:solidFill>
                <a:latin typeface="Khmer UI"/>
                <a:cs typeface="Khmer UI"/>
              </a:endParaRPr>
            </a:p>
          </p:txBody>
        </p:sp>
        <p:sp>
          <p:nvSpPr>
            <p:cNvPr id="12" name="object 12"/>
            <p:cNvSpPr txBox="1"/>
            <p:nvPr/>
          </p:nvSpPr>
          <p:spPr>
            <a:xfrm>
              <a:off x="8999006" y="2955917"/>
              <a:ext cx="598170" cy="153206"/>
            </a:xfrm>
            <a:prstGeom prst="rect">
              <a:avLst/>
            </a:prstGeom>
          </p:spPr>
          <p:txBody>
            <a:bodyPr vert="horz" wrap="square" lIns="0" tIns="11206" rIns="0" bIns="0" rtlCol="0">
              <a:spAutoFit/>
            </a:bodyPr>
            <a:lstStyle/>
            <a:p>
              <a:pPr marL="11206" defTabSz="806867">
                <a:spcBef>
                  <a:spcPts val="88"/>
                </a:spcBef>
              </a:pPr>
              <a:r>
                <a:rPr sz="1000" b="1" spc="-4">
                  <a:solidFill>
                    <a:prstClr val="black"/>
                  </a:solidFill>
                  <a:latin typeface="Khmer UI"/>
                  <a:cs typeface="Khmer UI"/>
                </a:rPr>
                <a:t>Fairbanks</a:t>
              </a:r>
              <a:endParaRPr sz="882">
                <a:solidFill>
                  <a:prstClr val="black"/>
                </a:solidFill>
                <a:latin typeface="Khmer UI"/>
                <a:cs typeface="Khmer UI"/>
              </a:endParaRPr>
            </a:p>
          </p:txBody>
        </p:sp>
        <p:sp>
          <p:nvSpPr>
            <p:cNvPr id="13" name="object 13"/>
            <p:cNvSpPr txBox="1"/>
            <p:nvPr/>
          </p:nvSpPr>
          <p:spPr>
            <a:xfrm>
              <a:off x="6976560" y="2967242"/>
              <a:ext cx="389255" cy="153206"/>
            </a:xfrm>
            <a:prstGeom prst="rect">
              <a:avLst/>
            </a:prstGeom>
          </p:spPr>
          <p:txBody>
            <a:bodyPr vert="horz" wrap="square" lIns="0" tIns="11206" rIns="0" bIns="0" rtlCol="0">
              <a:spAutoFit/>
            </a:bodyPr>
            <a:lstStyle/>
            <a:p>
              <a:pPr marL="11206" defTabSz="806867">
                <a:spcBef>
                  <a:spcPts val="88"/>
                </a:spcBef>
              </a:pPr>
              <a:r>
                <a:rPr sz="1000" b="1">
                  <a:solidFill>
                    <a:prstClr val="black"/>
                  </a:solidFill>
                  <a:latin typeface="Khmer UI"/>
                  <a:cs typeface="Khmer UI"/>
                </a:rPr>
                <a:t>Nome</a:t>
              </a:r>
              <a:endParaRPr sz="882">
                <a:solidFill>
                  <a:prstClr val="black"/>
                </a:solidFill>
                <a:latin typeface="Khmer UI"/>
                <a:cs typeface="Khmer UI"/>
              </a:endParaRPr>
            </a:p>
          </p:txBody>
        </p:sp>
        <p:sp>
          <p:nvSpPr>
            <p:cNvPr id="14" name="object 14"/>
            <p:cNvSpPr txBox="1"/>
            <p:nvPr/>
          </p:nvSpPr>
          <p:spPr>
            <a:xfrm>
              <a:off x="8010897" y="1184649"/>
              <a:ext cx="605155" cy="142012"/>
            </a:xfrm>
            <a:prstGeom prst="rect">
              <a:avLst/>
            </a:prstGeom>
          </p:spPr>
          <p:txBody>
            <a:bodyPr vert="horz" wrap="square" lIns="0" tIns="24653" rIns="0" bIns="0" rtlCol="0">
              <a:spAutoFit/>
            </a:bodyPr>
            <a:lstStyle/>
            <a:p>
              <a:pPr marL="11206" marR="4483" defTabSz="806867">
                <a:lnSpc>
                  <a:spcPts val="971"/>
                </a:lnSpc>
                <a:spcBef>
                  <a:spcPts val="194"/>
                </a:spcBef>
              </a:pPr>
              <a:r>
                <a:rPr sz="1000" b="1" err="1">
                  <a:solidFill>
                    <a:prstClr val="black"/>
                  </a:solidFill>
                  <a:latin typeface="Khmer UI"/>
                  <a:cs typeface="Khmer UI"/>
                </a:rPr>
                <a:t>Ut</a:t>
              </a:r>
              <a:r>
                <a:rPr sz="1000" b="1" spc="-4" err="1">
                  <a:solidFill>
                    <a:prstClr val="black"/>
                  </a:solidFill>
                  <a:latin typeface="Khmer UI"/>
                  <a:cs typeface="Khmer UI"/>
                </a:rPr>
                <a:t>qi</a:t>
              </a:r>
              <a:r>
                <a:rPr sz="1000" b="1" err="1">
                  <a:solidFill>
                    <a:prstClr val="black"/>
                  </a:solidFill>
                  <a:latin typeface="Khmer UI"/>
                  <a:cs typeface="Khmer UI"/>
                </a:rPr>
                <a:t>a</a:t>
              </a:r>
              <a:r>
                <a:rPr sz="1000" b="1" spc="-4" err="1">
                  <a:solidFill>
                    <a:prstClr val="black"/>
                  </a:solidFill>
                  <a:latin typeface="Khmer UI"/>
                  <a:cs typeface="Khmer UI"/>
                </a:rPr>
                <a:t>g</a:t>
              </a:r>
              <a:r>
                <a:rPr sz="1000" b="1" err="1">
                  <a:solidFill>
                    <a:prstClr val="black"/>
                  </a:solidFill>
                  <a:latin typeface="Khmer UI"/>
                  <a:cs typeface="Khmer UI"/>
                </a:rPr>
                <a:t>v</a:t>
              </a:r>
              <a:r>
                <a:rPr sz="1000" b="1" spc="-4" err="1">
                  <a:solidFill>
                    <a:prstClr val="black"/>
                  </a:solidFill>
                  <a:latin typeface="Khmer UI"/>
                  <a:cs typeface="Khmer UI"/>
                </a:rPr>
                <a:t>i</a:t>
              </a:r>
              <a:r>
                <a:rPr sz="1000" b="1" err="1">
                  <a:solidFill>
                    <a:prstClr val="black"/>
                  </a:solidFill>
                  <a:latin typeface="Khmer UI"/>
                  <a:cs typeface="Khmer UI"/>
                </a:rPr>
                <a:t>k</a:t>
              </a:r>
              <a:r>
                <a:rPr sz="882" b="1">
                  <a:solidFill>
                    <a:prstClr val="black"/>
                  </a:solidFill>
                  <a:latin typeface="Khmer UI"/>
                  <a:cs typeface="Khmer UI"/>
                </a:rPr>
                <a:t>  </a:t>
              </a:r>
              <a:endParaRPr sz="882">
                <a:solidFill>
                  <a:prstClr val="black"/>
                </a:solidFill>
                <a:latin typeface="Khmer UI"/>
                <a:cs typeface="Khmer UI"/>
              </a:endParaRPr>
            </a:p>
          </p:txBody>
        </p:sp>
        <p:sp>
          <p:nvSpPr>
            <p:cNvPr id="16" name="object 16"/>
            <p:cNvSpPr txBox="1"/>
            <p:nvPr/>
          </p:nvSpPr>
          <p:spPr>
            <a:xfrm>
              <a:off x="5311141" y="5405958"/>
              <a:ext cx="661035" cy="153206"/>
            </a:xfrm>
            <a:prstGeom prst="rect">
              <a:avLst/>
            </a:prstGeom>
          </p:spPr>
          <p:txBody>
            <a:bodyPr vert="horz" wrap="square" lIns="0" tIns="11206" rIns="0" bIns="0" rtlCol="0">
              <a:spAutoFit/>
            </a:bodyPr>
            <a:lstStyle/>
            <a:p>
              <a:pPr marL="11206" defTabSz="806867">
                <a:spcBef>
                  <a:spcPts val="88"/>
                </a:spcBef>
              </a:pPr>
              <a:r>
                <a:rPr sz="1000" b="1" spc="-4">
                  <a:solidFill>
                    <a:prstClr val="black"/>
                  </a:solidFill>
                  <a:latin typeface="Khmer UI"/>
                  <a:cs typeface="Khmer UI"/>
                </a:rPr>
                <a:t>Bering</a:t>
              </a:r>
              <a:r>
                <a:rPr sz="882" b="1" spc="-53">
                  <a:solidFill>
                    <a:prstClr val="black"/>
                  </a:solidFill>
                  <a:latin typeface="Khmer UI"/>
                  <a:cs typeface="Khmer UI"/>
                </a:rPr>
                <a:t> </a:t>
              </a:r>
              <a:r>
                <a:rPr sz="882" b="1" spc="-4">
                  <a:solidFill>
                    <a:prstClr val="black"/>
                  </a:solidFill>
                  <a:latin typeface="Khmer UI"/>
                  <a:cs typeface="Khmer UI"/>
                </a:rPr>
                <a:t>Sea</a:t>
              </a:r>
              <a:endParaRPr sz="882">
                <a:solidFill>
                  <a:prstClr val="black"/>
                </a:solidFill>
                <a:latin typeface="Khmer UI"/>
                <a:cs typeface="Khmer UI"/>
              </a:endParaRPr>
            </a:p>
          </p:txBody>
        </p:sp>
        <p:sp>
          <p:nvSpPr>
            <p:cNvPr id="17" name="object 17"/>
            <p:cNvSpPr txBox="1"/>
            <p:nvPr/>
          </p:nvSpPr>
          <p:spPr>
            <a:xfrm>
              <a:off x="9143521" y="4863474"/>
              <a:ext cx="863600" cy="153206"/>
            </a:xfrm>
            <a:prstGeom prst="rect">
              <a:avLst/>
            </a:prstGeom>
          </p:spPr>
          <p:txBody>
            <a:bodyPr vert="horz" wrap="square" lIns="0" tIns="11206" rIns="0" bIns="0" rtlCol="0">
              <a:spAutoFit/>
            </a:bodyPr>
            <a:lstStyle/>
            <a:p>
              <a:pPr marL="11206" defTabSz="806867">
                <a:spcBef>
                  <a:spcPts val="88"/>
                </a:spcBef>
              </a:pPr>
              <a:r>
                <a:rPr sz="882" b="1" spc="-4">
                  <a:solidFill>
                    <a:prstClr val="black"/>
                  </a:solidFill>
                  <a:latin typeface="Khmer UI"/>
                  <a:cs typeface="Khmer UI"/>
                </a:rPr>
                <a:t>Gulf </a:t>
              </a:r>
              <a:r>
                <a:rPr sz="1000" b="1" spc="-4">
                  <a:solidFill>
                    <a:prstClr val="black"/>
                  </a:solidFill>
                  <a:latin typeface="Khmer UI"/>
                  <a:cs typeface="Khmer UI"/>
                </a:rPr>
                <a:t>of</a:t>
              </a:r>
              <a:r>
                <a:rPr sz="882" b="1" spc="-40">
                  <a:solidFill>
                    <a:prstClr val="black"/>
                  </a:solidFill>
                  <a:latin typeface="Khmer UI"/>
                  <a:cs typeface="Khmer UI"/>
                </a:rPr>
                <a:t> </a:t>
              </a:r>
              <a:r>
                <a:rPr sz="882" b="1" spc="-4">
                  <a:solidFill>
                    <a:prstClr val="black"/>
                  </a:solidFill>
                  <a:latin typeface="Khmer UI"/>
                  <a:cs typeface="Khmer UI"/>
                </a:rPr>
                <a:t>Alaska</a:t>
              </a:r>
              <a:endParaRPr sz="882">
                <a:solidFill>
                  <a:prstClr val="black"/>
                </a:solidFill>
                <a:latin typeface="Khmer UI"/>
                <a:cs typeface="Khmer UI"/>
              </a:endParaRPr>
            </a:p>
          </p:txBody>
        </p:sp>
        <p:sp>
          <p:nvSpPr>
            <p:cNvPr id="18" name="object 18"/>
            <p:cNvSpPr txBox="1"/>
            <p:nvPr/>
          </p:nvSpPr>
          <p:spPr>
            <a:xfrm>
              <a:off x="6777361" y="4947716"/>
              <a:ext cx="666115" cy="153206"/>
            </a:xfrm>
            <a:prstGeom prst="rect">
              <a:avLst/>
            </a:prstGeom>
          </p:spPr>
          <p:txBody>
            <a:bodyPr vert="horz" wrap="square" lIns="0" tIns="11206" rIns="0" bIns="0" rtlCol="0">
              <a:spAutoFit/>
            </a:bodyPr>
            <a:lstStyle/>
            <a:p>
              <a:pPr marL="11206" defTabSz="806867">
                <a:spcBef>
                  <a:spcPts val="88"/>
                </a:spcBef>
              </a:pPr>
              <a:r>
                <a:rPr sz="1000" b="1" spc="-4">
                  <a:solidFill>
                    <a:prstClr val="black"/>
                  </a:solidFill>
                  <a:latin typeface="Khmer UI"/>
                  <a:cs typeface="Khmer UI"/>
                </a:rPr>
                <a:t>Bristol</a:t>
              </a:r>
              <a:r>
                <a:rPr sz="882" b="1" spc="-44">
                  <a:solidFill>
                    <a:prstClr val="black"/>
                  </a:solidFill>
                  <a:latin typeface="Khmer UI"/>
                  <a:cs typeface="Khmer UI"/>
                </a:rPr>
                <a:t> </a:t>
              </a:r>
              <a:r>
                <a:rPr sz="882" b="1" spc="-4">
                  <a:solidFill>
                    <a:prstClr val="black"/>
                  </a:solidFill>
                  <a:latin typeface="Khmer UI"/>
                  <a:cs typeface="Khmer UI"/>
                </a:rPr>
                <a:t>Bay</a:t>
              </a:r>
              <a:endParaRPr sz="882">
                <a:solidFill>
                  <a:prstClr val="black"/>
                </a:solidFill>
                <a:latin typeface="Khmer UI"/>
                <a:cs typeface="Khmer UI"/>
              </a:endParaRPr>
            </a:p>
          </p:txBody>
        </p:sp>
      </p:grpSp>
      <p:sp>
        <p:nvSpPr>
          <p:cNvPr id="19" name="object 19"/>
          <p:cNvSpPr txBox="1"/>
          <p:nvPr/>
        </p:nvSpPr>
        <p:spPr>
          <a:xfrm>
            <a:off x="401727" y="678471"/>
            <a:ext cx="3354481" cy="2315279"/>
          </a:xfrm>
          <a:prstGeom prst="rect">
            <a:avLst/>
          </a:prstGeom>
        </p:spPr>
        <p:txBody>
          <a:bodyPr vert="horz" wrap="square" lIns="0" tIns="11206" rIns="0" bIns="0" rtlCol="0">
            <a:spAutoFit/>
          </a:bodyPr>
          <a:lstStyle/>
          <a:p>
            <a:pPr marL="12700" marR="5080">
              <a:lnSpc>
                <a:spcPts val="1580"/>
              </a:lnSpc>
              <a:spcBef>
                <a:spcPts val="235"/>
              </a:spcBef>
            </a:pPr>
            <a:r>
              <a:rPr lang="en-US" sz="1200" b="1" spc="65">
                <a:latin typeface="Khmer UI"/>
                <a:cs typeface="Khmer UI"/>
              </a:rPr>
              <a:t>This map shows the location of approximately 85 shoreside facilities in Alaska which process a minimum of 100,000 pounds of seafood annually.</a:t>
            </a:r>
          </a:p>
          <a:p>
            <a:pPr marL="12700" marR="5080">
              <a:lnSpc>
                <a:spcPts val="1580"/>
              </a:lnSpc>
              <a:spcBef>
                <a:spcPts val="235"/>
              </a:spcBef>
            </a:pPr>
            <a:endParaRPr lang="en-US" sz="1200" b="1" spc="65">
              <a:latin typeface="Khmer UI"/>
              <a:cs typeface="Khmer UI"/>
            </a:endParaRPr>
          </a:p>
          <a:p>
            <a:pPr marL="12700" marR="5080">
              <a:lnSpc>
                <a:spcPts val="1580"/>
              </a:lnSpc>
              <a:spcBef>
                <a:spcPts val="235"/>
              </a:spcBef>
            </a:pPr>
            <a:r>
              <a:rPr lang="en-US" sz="1200" b="1" spc="75">
                <a:latin typeface="Khmer UI"/>
                <a:cs typeface="Khmer UI"/>
              </a:rPr>
              <a:t>Roughly 10 floating processors operate in multiple locations in a typical year. These floating processors are often supported by shoreside processing infrastructure. </a:t>
            </a:r>
          </a:p>
          <a:p>
            <a:pPr marL="11206" marR="4483" defTabSz="806867">
              <a:lnSpc>
                <a:spcPct val="111000"/>
              </a:lnSpc>
              <a:spcBef>
                <a:spcPts val="88"/>
              </a:spcBef>
            </a:pPr>
            <a:endParaRPr sz="1200">
              <a:solidFill>
                <a:prstClr val="black"/>
              </a:solidFill>
              <a:latin typeface="Khmer UI"/>
              <a:cs typeface="Khmer UI"/>
            </a:endParaRPr>
          </a:p>
        </p:txBody>
      </p:sp>
      <p:sp>
        <p:nvSpPr>
          <p:cNvPr id="21" name="object 21"/>
          <p:cNvSpPr txBox="1">
            <a:spLocks noGrp="1"/>
          </p:cNvSpPr>
          <p:nvPr>
            <p:ph type="title"/>
          </p:nvPr>
        </p:nvSpPr>
        <p:spPr>
          <a:xfrm>
            <a:off x="1396307" y="162148"/>
            <a:ext cx="9013166" cy="445356"/>
          </a:xfrm>
          <a:prstGeom prst="rect">
            <a:avLst/>
          </a:prstGeom>
        </p:spPr>
        <p:txBody>
          <a:bodyPr vert="horz" wrap="square" lIns="0" tIns="10646" rIns="0" bIns="0" rtlCol="0">
            <a:spAutoFit/>
          </a:bodyPr>
          <a:lstStyle/>
          <a:p>
            <a:pPr marL="705448" algn="ctr">
              <a:spcBef>
                <a:spcPts val="84"/>
              </a:spcBef>
            </a:pPr>
            <a:r>
              <a:rPr spc="-4"/>
              <a:t>Alaska </a:t>
            </a:r>
            <a:r>
              <a:rPr spc="-9"/>
              <a:t>Inshore </a:t>
            </a:r>
            <a:r>
              <a:rPr spc="-4"/>
              <a:t>Seafood</a:t>
            </a:r>
            <a:r>
              <a:rPr spc="53"/>
              <a:t> </a:t>
            </a:r>
            <a:r>
              <a:rPr spc="-9"/>
              <a:t>Processing</a:t>
            </a:r>
          </a:p>
        </p:txBody>
      </p:sp>
      <p:sp>
        <p:nvSpPr>
          <p:cNvPr id="22" name="object 22"/>
          <p:cNvSpPr txBox="1"/>
          <p:nvPr/>
        </p:nvSpPr>
        <p:spPr>
          <a:xfrm>
            <a:off x="464517" y="5788123"/>
            <a:ext cx="8191857" cy="1003447"/>
          </a:xfrm>
          <a:prstGeom prst="rect">
            <a:avLst/>
          </a:prstGeom>
        </p:spPr>
        <p:txBody>
          <a:bodyPr vert="horz" wrap="square" lIns="0" tIns="11206" rIns="0" bIns="0" rtlCol="0">
            <a:spAutoFit/>
          </a:bodyPr>
          <a:lstStyle/>
          <a:p>
            <a:pPr marL="3999032" defTabSz="806867">
              <a:spcBef>
                <a:spcPts val="88"/>
              </a:spcBef>
            </a:pPr>
            <a:r>
              <a:rPr lang="en-US" sz="927" b="1" spc="-4">
                <a:solidFill>
                  <a:prstClr val="black"/>
                </a:solidFill>
                <a:latin typeface="Khmer UI"/>
                <a:cs typeface="Khmer UI"/>
              </a:rPr>
              <a:t>		              </a:t>
            </a:r>
            <a:r>
              <a:rPr sz="1200" b="1" spc="-4">
                <a:solidFill>
                  <a:prstClr val="black"/>
                </a:solidFill>
                <a:latin typeface="Khmer UI"/>
                <a:cs typeface="Khmer UI"/>
              </a:rPr>
              <a:t>Shoreside Processor</a:t>
            </a:r>
            <a:r>
              <a:rPr sz="1200" b="1" spc="-40">
                <a:solidFill>
                  <a:prstClr val="black"/>
                </a:solidFill>
                <a:latin typeface="Khmer UI"/>
                <a:cs typeface="Khmer UI"/>
              </a:rPr>
              <a:t> </a:t>
            </a:r>
            <a:r>
              <a:rPr sz="1200" b="1" spc="-4">
                <a:solidFill>
                  <a:prstClr val="black"/>
                </a:solidFill>
                <a:latin typeface="Khmer UI"/>
                <a:cs typeface="Khmer UI"/>
              </a:rPr>
              <a:t>Locations</a:t>
            </a:r>
            <a:endParaRPr sz="1050">
              <a:solidFill>
                <a:prstClr val="black"/>
              </a:solidFill>
              <a:latin typeface="Khmer UI"/>
              <a:cs typeface="Khmer UI"/>
            </a:endParaRPr>
          </a:p>
          <a:p>
            <a:pPr defTabSz="806867">
              <a:spcBef>
                <a:spcPts val="22"/>
              </a:spcBef>
            </a:pPr>
            <a:endParaRPr sz="1147">
              <a:solidFill>
                <a:prstClr val="black"/>
              </a:solidFill>
              <a:latin typeface="Times New Roman"/>
              <a:cs typeface="Times New Roman"/>
            </a:endParaRPr>
          </a:p>
          <a:p>
            <a:pPr marL="3999032" defTabSz="806867"/>
            <a:r>
              <a:rPr lang="en-US" sz="927" b="1" spc="-4">
                <a:solidFill>
                  <a:prstClr val="black"/>
                </a:solidFill>
                <a:latin typeface="Khmer UI"/>
                <a:cs typeface="Khmer UI"/>
              </a:rPr>
              <a:t>		              </a:t>
            </a:r>
            <a:r>
              <a:rPr sz="1200" b="1" spc="-4">
                <a:solidFill>
                  <a:prstClr val="black"/>
                </a:solidFill>
                <a:latin typeface="Khmer UI"/>
                <a:cs typeface="Khmer UI"/>
              </a:rPr>
              <a:t>Floating Processors Area of</a:t>
            </a:r>
            <a:r>
              <a:rPr sz="1200" b="1" spc="-35">
                <a:solidFill>
                  <a:prstClr val="black"/>
                </a:solidFill>
                <a:latin typeface="Khmer UI"/>
                <a:cs typeface="Khmer UI"/>
              </a:rPr>
              <a:t> </a:t>
            </a:r>
            <a:r>
              <a:rPr sz="1200" b="1" spc="-4">
                <a:solidFill>
                  <a:prstClr val="black"/>
                </a:solidFill>
                <a:latin typeface="Khmer UI"/>
                <a:cs typeface="Khmer UI"/>
              </a:rPr>
              <a:t>Operations</a:t>
            </a:r>
            <a:endParaRPr lang="en-US" sz="1200">
              <a:solidFill>
                <a:prstClr val="black"/>
              </a:solidFill>
              <a:latin typeface="Khmer UI"/>
              <a:cs typeface="Khmer UI"/>
            </a:endParaRPr>
          </a:p>
          <a:p>
            <a:pPr marL="11206" defTabSz="806867">
              <a:spcBef>
                <a:spcPts val="379"/>
              </a:spcBef>
            </a:pPr>
            <a:r>
              <a:rPr lang="en-US" sz="800" spc="-4">
                <a:solidFill>
                  <a:prstClr val="black"/>
                </a:solidFill>
                <a:latin typeface="Khmer UI"/>
                <a:cs typeface="Khmer UI"/>
              </a:rPr>
              <a:t>Compiled and mapped by McDowell</a:t>
            </a:r>
            <a:r>
              <a:rPr lang="en-US" sz="800" spc="97">
                <a:solidFill>
                  <a:prstClr val="black"/>
                </a:solidFill>
                <a:latin typeface="Khmer UI"/>
                <a:cs typeface="Khmer UI"/>
              </a:rPr>
              <a:t> </a:t>
            </a:r>
            <a:r>
              <a:rPr lang="en-US" sz="800" spc="-9">
                <a:solidFill>
                  <a:prstClr val="black"/>
                </a:solidFill>
                <a:latin typeface="Khmer UI"/>
                <a:cs typeface="Khmer UI"/>
              </a:rPr>
              <a:t>Group.</a:t>
            </a:r>
            <a:endParaRPr lang="en-US" sz="800">
              <a:solidFill>
                <a:prstClr val="black"/>
              </a:solidFill>
              <a:latin typeface="Khmer UI"/>
              <a:cs typeface="Khmer UI"/>
            </a:endParaRPr>
          </a:p>
          <a:p>
            <a:pPr marL="11206" defTabSz="806867">
              <a:spcBef>
                <a:spcPts val="119"/>
              </a:spcBef>
            </a:pPr>
            <a:r>
              <a:rPr sz="800" spc="-4">
                <a:solidFill>
                  <a:prstClr val="black"/>
                </a:solidFill>
                <a:latin typeface="Khmer UI"/>
                <a:cs typeface="Khmer UI"/>
              </a:rPr>
              <a:t>Note: These data are estimates based on best available data and represent physical</a:t>
            </a:r>
            <a:r>
              <a:rPr sz="800" spc="18">
                <a:solidFill>
                  <a:prstClr val="black"/>
                </a:solidFill>
                <a:latin typeface="Khmer UI"/>
                <a:cs typeface="Khmer UI"/>
              </a:rPr>
              <a:t> </a:t>
            </a:r>
            <a:r>
              <a:rPr sz="800" spc="-4">
                <a:solidFill>
                  <a:prstClr val="black"/>
                </a:solidFill>
                <a:latin typeface="Khmer UI"/>
                <a:cs typeface="Khmer UI"/>
              </a:rPr>
              <a:t>plants.</a:t>
            </a:r>
            <a:endParaRPr sz="800">
              <a:solidFill>
                <a:prstClr val="black"/>
              </a:solidFill>
              <a:latin typeface="Khmer UI"/>
              <a:cs typeface="Khmer UI"/>
            </a:endParaRPr>
          </a:p>
          <a:p>
            <a:pPr marL="11206" defTabSz="806867">
              <a:spcBef>
                <a:spcPts val="124"/>
              </a:spcBef>
            </a:pPr>
            <a:r>
              <a:rPr sz="800" spc="-4">
                <a:solidFill>
                  <a:prstClr val="black"/>
                </a:solidFill>
                <a:latin typeface="Khmer UI"/>
                <a:cs typeface="Khmer UI"/>
              </a:rPr>
              <a:t>Sources: Alaska Department of Fish &amp; Game; Alaska Department of Environmental Conservation;</a:t>
            </a:r>
            <a:r>
              <a:rPr sz="800" spc="31">
                <a:solidFill>
                  <a:prstClr val="black"/>
                </a:solidFill>
                <a:latin typeface="Khmer UI"/>
                <a:cs typeface="Khmer UI"/>
              </a:rPr>
              <a:t> </a:t>
            </a:r>
            <a:r>
              <a:rPr sz="800" spc="-4">
                <a:solidFill>
                  <a:prstClr val="black"/>
                </a:solidFill>
                <a:latin typeface="Khmer UI"/>
                <a:cs typeface="Khmer UI"/>
              </a:rPr>
              <a:t>McDowell </a:t>
            </a:r>
            <a:r>
              <a:rPr sz="800" spc="-9">
                <a:solidFill>
                  <a:prstClr val="black"/>
                </a:solidFill>
                <a:latin typeface="Khmer UI"/>
                <a:cs typeface="Khmer UI"/>
              </a:rPr>
              <a:t>Group.</a:t>
            </a:r>
            <a:endParaRPr sz="800">
              <a:solidFill>
                <a:prstClr val="black"/>
              </a:solidFill>
              <a:latin typeface="Khmer UI"/>
              <a:cs typeface="Khmer UI"/>
            </a:endParaRPr>
          </a:p>
        </p:txBody>
      </p:sp>
      <p:sp>
        <p:nvSpPr>
          <p:cNvPr id="23" name="object 23"/>
          <p:cNvSpPr>
            <a:spLocks noChangeAspect="1"/>
          </p:cNvSpPr>
          <p:nvPr/>
        </p:nvSpPr>
        <p:spPr>
          <a:xfrm>
            <a:off x="8758680" y="678471"/>
            <a:ext cx="2850614" cy="2921705"/>
          </a:xfrm>
          <a:prstGeom prst="rect">
            <a:avLst/>
          </a:prstGeom>
          <a:blipFill>
            <a:blip r:embed="rId10" cstate="print"/>
            <a:stretch>
              <a:fillRect/>
            </a:stretch>
          </a:blipFill>
        </p:spPr>
        <p:txBody>
          <a:bodyPr wrap="square" lIns="0" tIns="0" rIns="0" bIns="0" rtlCol="0"/>
          <a:lstStyle/>
          <a:p>
            <a:pPr defTabSz="806867"/>
            <a:endParaRPr sz="1588">
              <a:solidFill>
                <a:prstClr val="black"/>
              </a:solidFill>
              <a:latin typeface="Calibri"/>
            </a:endParaRPr>
          </a:p>
        </p:txBody>
      </p:sp>
      <p:sp>
        <p:nvSpPr>
          <p:cNvPr id="24" name="object 24"/>
          <p:cNvSpPr>
            <a:spLocks noChangeAspect="1"/>
          </p:cNvSpPr>
          <p:nvPr/>
        </p:nvSpPr>
        <p:spPr>
          <a:xfrm>
            <a:off x="375204" y="3162588"/>
            <a:ext cx="2715340" cy="2516284"/>
          </a:xfrm>
          <a:prstGeom prst="rect">
            <a:avLst/>
          </a:prstGeom>
          <a:blipFill>
            <a:blip r:embed="rId11" cstate="print"/>
            <a:stretch>
              <a:fillRect/>
            </a:stretch>
          </a:blipFill>
        </p:spPr>
        <p:txBody>
          <a:bodyPr wrap="square" lIns="0" tIns="0" rIns="0" bIns="0" rtlCol="0"/>
          <a:lstStyle/>
          <a:p>
            <a:pPr defTabSz="806867"/>
            <a:endParaRPr sz="1588">
              <a:solidFill>
                <a:prstClr val="black"/>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8775DB7-F7A3-46BC-8F54-C59B74CAE510}"/>
              </a:ext>
            </a:extLst>
          </p:cNvPr>
          <p:cNvSpPr txBox="1"/>
          <p:nvPr/>
        </p:nvSpPr>
        <p:spPr>
          <a:xfrm>
            <a:off x="205984" y="1152395"/>
            <a:ext cx="3478160" cy="5424466"/>
          </a:xfrm>
          <a:prstGeom prst="rect">
            <a:avLst/>
          </a:prstGeom>
        </p:spPr>
        <p:txBody>
          <a:bodyPr vert="horz" lIns="91440" tIns="45720" rIns="91440" bIns="45720" rtlCol="0">
            <a:noAutofit/>
          </a:bodyPr>
          <a:lstStyle/>
          <a:p>
            <a:pPr marL="457200" indent="-228600">
              <a:lnSpc>
                <a:spcPct val="90000"/>
              </a:lnSpc>
              <a:spcAft>
                <a:spcPts val="600"/>
              </a:spcAft>
              <a:buFont typeface="Arial" panose="020B0604020202020204" pitchFamily="34" charset="0"/>
              <a:buChar char="•"/>
            </a:pPr>
            <a:r>
              <a:rPr lang="en-US" sz="26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Alaska first wholesale value:     </a:t>
            </a:r>
            <a:r>
              <a:rPr lang="en-US" sz="2600" dirty="0">
                <a:solidFill>
                  <a:srgbClr val="FFC000"/>
                </a:solidFill>
              </a:rPr>
              <a:t>$5 billion</a:t>
            </a:r>
          </a:p>
          <a:p>
            <a:pPr marL="457200" indent="-228600">
              <a:lnSpc>
                <a:spcPct val="90000"/>
              </a:lnSpc>
              <a:spcAft>
                <a:spcPts val="600"/>
              </a:spcAft>
              <a:buFont typeface="Arial" panose="020B0604020202020204" pitchFamily="34" charset="0"/>
              <a:buChar char="•"/>
            </a:pPr>
            <a:r>
              <a:rPr lang="en-US" sz="26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Annual economic activity created in AK: </a:t>
            </a:r>
            <a:r>
              <a:rPr lang="en-US" sz="2600" dirty="0">
                <a:solidFill>
                  <a:srgbClr val="FFC000"/>
                </a:solidFill>
              </a:rPr>
              <a:t>$6 billion</a:t>
            </a:r>
          </a:p>
          <a:p>
            <a:pPr marL="457200" indent="-228600">
              <a:lnSpc>
                <a:spcPct val="90000"/>
              </a:lnSpc>
              <a:spcAft>
                <a:spcPts val="600"/>
              </a:spcAft>
              <a:buFont typeface="Arial" panose="020B0604020202020204" pitchFamily="34" charset="0"/>
              <a:buChar char="•"/>
            </a:pPr>
            <a:r>
              <a:rPr lang="en-US" sz="26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Largest private direct employer in the state: </a:t>
            </a:r>
            <a:r>
              <a:rPr lang="en-US" sz="2600" dirty="0">
                <a:solidFill>
                  <a:srgbClr val="FFC000"/>
                </a:solidFill>
              </a:rPr>
              <a:t>48,000 </a:t>
            </a:r>
          </a:p>
          <a:p>
            <a:pPr marL="457200" indent="-228600">
              <a:lnSpc>
                <a:spcPct val="90000"/>
              </a:lnSpc>
              <a:spcAft>
                <a:spcPts val="600"/>
              </a:spcAft>
              <a:buFont typeface="Arial" panose="020B0604020202020204" pitchFamily="34" charset="0"/>
              <a:buChar char="•"/>
            </a:pPr>
            <a:r>
              <a:rPr lang="en-US" sz="26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State and local taxes that sustain communities: </a:t>
            </a:r>
            <a:r>
              <a:rPr lang="en-US" sz="2600" dirty="0">
                <a:solidFill>
                  <a:srgbClr val="FFC000"/>
                </a:solidFill>
              </a:rPr>
              <a:t>$161 million</a:t>
            </a:r>
          </a:p>
        </p:txBody>
      </p:sp>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355600" y="281139"/>
            <a:ext cx="11480800" cy="774743"/>
          </a:xfrm>
        </p:spPr>
        <p:txBody>
          <a:bodyPr vert="horz" lIns="91440" tIns="45720" rIns="91440" bIns="45720" rtlCol="0" anchor="ctr">
            <a:noAutofit/>
          </a:bodyPr>
          <a:lstStyle/>
          <a:p>
            <a:r>
              <a:rPr lang="en-US" sz="4200">
                <a:solidFill>
                  <a:srgbClr val="FFC000"/>
                </a:solidFill>
              </a:rPr>
              <a:t>Alaska Seafood – 2021/2022 data</a:t>
            </a:r>
          </a:p>
        </p:txBody>
      </p:sp>
      <p:pic>
        <p:nvPicPr>
          <p:cNvPr id="3" name="Picture 2">
            <a:extLst>
              <a:ext uri="{FF2B5EF4-FFF2-40B4-BE49-F238E27FC236}">
                <a16:creationId xmlns:a16="http://schemas.microsoft.com/office/drawing/2014/main" id="{20EE892A-20FA-13C1-D42B-F50197A686FB}"/>
              </a:ext>
            </a:extLst>
          </p:cNvPr>
          <p:cNvPicPr>
            <a:picLocks noChangeAspect="1"/>
          </p:cNvPicPr>
          <p:nvPr/>
        </p:nvPicPr>
        <p:blipFill>
          <a:blip r:embed="rId4"/>
          <a:stretch>
            <a:fillRect/>
          </a:stretch>
        </p:blipFill>
        <p:spPr>
          <a:xfrm>
            <a:off x="3666925" y="1152395"/>
            <a:ext cx="8525075" cy="5559831"/>
          </a:xfrm>
          <a:prstGeom prst="rect">
            <a:avLst/>
          </a:prstGeom>
        </p:spPr>
      </p:pic>
      <p:sp>
        <p:nvSpPr>
          <p:cNvPr id="4" name="TextBox 3">
            <a:extLst>
              <a:ext uri="{FF2B5EF4-FFF2-40B4-BE49-F238E27FC236}">
                <a16:creationId xmlns:a16="http://schemas.microsoft.com/office/drawing/2014/main" id="{A1122BE9-35A8-E077-6D06-0BE1986ABB96}"/>
              </a:ext>
            </a:extLst>
          </p:cNvPr>
          <p:cNvSpPr txBox="1"/>
          <p:nvPr/>
        </p:nvSpPr>
        <p:spPr>
          <a:xfrm>
            <a:off x="3869634" y="6176751"/>
            <a:ext cx="3275451" cy="400110"/>
          </a:xfrm>
          <a:prstGeom prst="rect">
            <a:avLst/>
          </a:prstGeom>
          <a:noFill/>
        </p:spPr>
        <p:txBody>
          <a:bodyPr wrap="square" rtlCol="0">
            <a:spAutoFit/>
          </a:bodyPr>
          <a:lstStyle/>
          <a:p>
            <a:r>
              <a:rPr lang="en-US" sz="2000"/>
              <a:t>False Pass. Photo credit AEB</a:t>
            </a:r>
          </a:p>
        </p:txBody>
      </p:sp>
    </p:spTree>
    <p:extLst>
      <p:ext uri="{BB962C8B-B14F-4D97-AF65-F5344CB8AC3E}">
        <p14:creationId xmlns:p14="http://schemas.microsoft.com/office/powerpoint/2010/main" val="3686863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37322" y="365126"/>
            <a:ext cx="10916477" cy="787814"/>
          </a:xfrm>
        </p:spPr>
        <p:txBody>
          <a:bodyPr>
            <a:normAutofit/>
          </a:bodyPr>
          <a:lstStyle/>
          <a:p>
            <a:pPr algn="ctr"/>
            <a:r>
              <a:rPr lang="en-US" sz="4200">
                <a:solidFill>
                  <a:srgbClr val="FFC000"/>
                </a:solidFill>
              </a:rPr>
              <a:t>Significant decline in seafood value in 2023</a:t>
            </a:r>
          </a:p>
        </p:txBody>
      </p:sp>
      <p:sp>
        <p:nvSpPr>
          <p:cNvPr id="3" name="Content Placeholder 2">
            <a:extLst>
              <a:ext uri="{FF2B5EF4-FFF2-40B4-BE49-F238E27FC236}">
                <a16:creationId xmlns:a16="http://schemas.microsoft.com/office/drawing/2014/main" id="{9802E454-3ADB-4826-AFC7-B36FC9417611}"/>
              </a:ext>
            </a:extLst>
          </p:cNvPr>
          <p:cNvSpPr>
            <a:spLocks noGrp="1"/>
          </p:cNvSpPr>
          <p:nvPr>
            <p:ph idx="1"/>
          </p:nvPr>
        </p:nvSpPr>
        <p:spPr>
          <a:xfrm>
            <a:off x="6652590" y="1258957"/>
            <a:ext cx="5247135" cy="5233917"/>
          </a:xfrm>
        </p:spPr>
        <p:txBody>
          <a:bodyPr>
            <a:normAutofit/>
          </a:bodyPr>
          <a:lstStyle/>
          <a:p>
            <a:endParaRPr lang="en-US">
              <a:latin typeface="Corbel" panose="020B0503020204020204" pitchFamily="34" charset="0"/>
            </a:endParaRPr>
          </a:p>
          <a:p>
            <a:pPr marL="0" indent="0">
              <a:buNone/>
            </a:pPr>
            <a:r>
              <a:rPr lang="en-US">
                <a:latin typeface="Corbel" panose="020B0503020204020204" pitchFamily="34" charset="0"/>
              </a:rPr>
              <a:t>Experts estimate Alaska and its communities lost </a:t>
            </a:r>
            <a:r>
              <a:rPr lang="en-US">
                <a:solidFill>
                  <a:srgbClr val="FFC000"/>
                </a:solidFill>
                <a:latin typeface="Corbel" panose="020B0503020204020204" pitchFamily="34" charset="0"/>
              </a:rPr>
              <a:t>$2 billion </a:t>
            </a:r>
            <a:r>
              <a:rPr lang="en-US">
                <a:latin typeface="Corbel" panose="020B0503020204020204" pitchFamily="34" charset="0"/>
              </a:rPr>
              <a:t>in 2023: </a:t>
            </a:r>
          </a:p>
          <a:p>
            <a:pPr marL="0" indent="0">
              <a:buNone/>
            </a:pPr>
            <a:endParaRPr lang="en-US" sz="1600">
              <a:latin typeface="Corbel" panose="020B0503020204020204" pitchFamily="34" charset="0"/>
            </a:endParaRPr>
          </a:p>
          <a:p>
            <a:r>
              <a:rPr lang="en-US">
                <a:latin typeface="Corbel" panose="020B0503020204020204" pitchFamily="34" charset="0"/>
              </a:rPr>
              <a:t>$1 billion in lost first wholesale revenue </a:t>
            </a:r>
          </a:p>
          <a:p>
            <a:endParaRPr lang="en-US">
              <a:latin typeface="Corbel" panose="020B0503020204020204" pitchFamily="34" charset="0"/>
            </a:endParaRPr>
          </a:p>
          <a:p>
            <a:r>
              <a:rPr lang="en-US">
                <a:latin typeface="Corbel" panose="020B0503020204020204" pitchFamily="34" charset="0"/>
              </a:rPr>
              <a:t>$1 billion in decreased spending on vessels, processing, and support facilities </a:t>
            </a:r>
          </a:p>
        </p:txBody>
      </p:sp>
      <p:sp>
        <p:nvSpPr>
          <p:cNvPr id="6" name="TextBox 5">
            <a:extLst>
              <a:ext uri="{FF2B5EF4-FFF2-40B4-BE49-F238E27FC236}">
                <a16:creationId xmlns:a16="http://schemas.microsoft.com/office/drawing/2014/main" id="{CBBE351B-5033-E040-8B38-5814AA608FFB}"/>
              </a:ext>
            </a:extLst>
          </p:cNvPr>
          <p:cNvSpPr txBox="1"/>
          <p:nvPr/>
        </p:nvSpPr>
        <p:spPr>
          <a:xfrm flipH="1">
            <a:off x="98111" y="6377687"/>
            <a:ext cx="3618865" cy="400110"/>
          </a:xfrm>
          <a:prstGeom prst="rect">
            <a:avLst/>
          </a:prstGeom>
          <a:noFill/>
        </p:spPr>
        <p:txBody>
          <a:bodyPr wrap="square" rtlCol="0">
            <a:spAutoFit/>
          </a:bodyPr>
          <a:lstStyle/>
          <a:p>
            <a:r>
              <a:rPr lang="en-US" sz="2000"/>
              <a:t>Cold Bay. Photo credit: AEB</a:t>
            </a:r>
          </a:p>
        </p:txBody>
      </p:sp>
      <p:pic>
        <p:nvPicPr>
          <p:cNvPr id="5" name="Picture 4">
            <a:extLst>
              <a:ext uri="{FF2B5EF4-FFF2-40B4-BE49-F238E27FC236}">
                <a16:creationId xmlns:a16="http://schemas.microsoft.com/office/drawing/2014/main" id="{C146A2EB-517A-BDF4-B40A-53F9A5E6A40E}"/>
              </a:ext>
            </a:extLst>
          </p:cNvPr>
          <p:cNvPicPr>
            <a:picLocks noChangeAspect="1"/>
          </p:cNvPicPr>
          <p:nvPr/>
        </p:nvPicPr>
        <p:blipFill>
          <a:blip r:embed="rId4"/>
          <a:stretch>
            <a:fillRect/>
          </a:stretch>
        </p:blipFill>
        <p:spPr>
          <a:xfrm>
            <a:off x="0" y="1429566"/>
            <a:ext cx="6554479" cy="4892698"/>
          </a:xfrm>
          <a:prstGeom prst="rect">
            <a:avLst/>
          </a:prstGeom>
        </p:spPr>
      </p:pic>
    </p:spTree>
    <p:extLst>
      <p:ext uri="{BB962C8B-B14F-4D97-AF65-F5344CB8AC3E}">
        <p14:creationId xmlns:p14="http://schemas.microsoft.com/office/powerpoint/2010/main" val="7420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37322" y="365126"/>
            <a:ext cx="10916477" cy="787814"/>
          </a:xfrm>
        </p:spPr>
        <p:txBody>
          <a:bodyPr>
            <a:normAutofit/>
          </a:bodyPr>
          <a:lstStyle/>
          <a:p>
            <a:pPr algn="ctr"/>
            <a:r>
              <a:rPr lang="en-US" sz="4200">
                <a:solidFill>
                  <a:srgbClr val="FFC000"/>
                </a:solidFill>
              </a:rPr>
              <a:t>Significant decline in seafood value in 2023</a:t>
            </a:r>
          </a:p>
        </p:txBody>
      </p:sp>
      <p:sp>
        <p:nvSpPr>
          <p:cNvPr id="3" name="Content Placeholder 2">
            <a:extLst>
              <a:ext uri="{FF2B5EF4-FFF2-40B4-BE49-F238E27FC236}">
                <a16:creationId xmlns:a16="http://schemas.microsoft.com/office/drawing/2014/main" id="{9802E454-3ADB-4826-AFC7-B36FC9417611}"/>
              </a:ext>
            </a:extLst>
          </p:cNvPr>
          <p:cNvSpPr>
            <a:spLocks noGrp="1"/>
          </p:cNvSpPr>
          <p:nvPr>
            <p:ph idx="1"/>
          </p:nvPr>
        </p:nvSpPr>
        <p:spPr>
          <a:xfrm>
            <a:off x="6652590" y="1258957"/>
            <a:ext cx="5247135" cy="5233917"/>
          </a:xfrm>
        </p:spPr>
        <p:txBody>
          <a:bodyPr>
            <a:normAutofit fontScale="92500" lnSpcReduction="10000"/>
          </a:bodyPr>
          <a:lstStyle/>
          <a:p>
            <a:r>
              <a:rPr lang="en-GB">
                <a:solidFill>
                  <a:srgbClr val="FFC000"/>
                </a:solidFill>
                <a:latin typeface="Corbel" panose="020B0503020204020204" pitchFamily="34" charset="0"/>
              </a:rPr>
              <a:t>Affected almost all AK fisheries and regions</a:t>
            </a:r>
          </a:p>
          <a:p>
            <a:r>
              <a:rPr lang="en-GB" altLang="en-US" sz="2800">
                <a:latin typeface="Corbel" panose="020B0503020204020204" pitchFamily="34" charset="0"/>
              </a:rPr>
              <a:t>Lower prices paid to fishermen</a:t>
            </a:r>
          </a:p>
          <a:p>
            <a:r>
              <a:rPr lang="en-GB" altLang="en-US" sz="2800">
                <a:latin typeface="Corbel" panose="020B0503020204020204" pitchFamily="34" charset="0"/>
              </a:rPr>
              <a:t>Lower prices paid to processors</a:t>
            </a:r>
          </a:p>
          <a:p>
            <a:r>
              <a:rPr lang="en-GB" altLang="en-US" sz="2800">
                <a:latin typeface="Corbel" panose="020B0503020204020204" pitchFamily="34" charset="0"/>
              </a:rPr>
              <a:t>Processors ended season early in some cases as sales stagnated </a:t>
            </a:r>
          </a:p>
          <a:p>
            <a:r>
              <a:rPr lang="en-GB" altLang="en-US">
                <a:latin typeface="Corbel" panose="020B0503020204020204" pitchFamily="34" charset="0"/>
              </a:rPr>
              <a:t>Excess inventory (2022) held in cold storage in the seafood supply chain (processors, wholesalers, retailers)</a:t>
            </a:r>
            <a:endParaRPr lang="en-GB" altLang="en-US" sz="2800">
              <a:latin typeface="Corbel" panose="020B0503020204020204" pitchFamily="34" charset="0"/>
            </a:endParaRPr>
          </a:p>
          <a:p>
            <a:r>
              <a:rPr lang="en-GB" altLang="en-US">
                <a:latin typeface="Corbel" panose="020B0503020204020204" pitchFamily="34" charset="0"/>
              </a:rPr>
              <a:t>Sales prices lowered </a:t>
            </a:r>
            <a:r>
              <a:rPr lang="en-GB" altLang="en-US" sz="2800">
                <a:latin typeface="Corbel" panose="020B0503020204020204" pitchFamily="34" charset="0"/>
              </a:rPr>
              <a:t>to move product for cash in 2023</a:t>
            </a:r>
          </a:p>
          <a:p>
            <a:r>
              <a:rPr lang="en-GB">
                <a:solidFill>
                  <a:schemeClr val="tx1"/>
                </a:solidFill>
                <a:latin typeface="Corbel" panose="020B0503020204020204" pitchFamily="34" charset="0"/>
              </a:rPr>
              <a:t>Communities’ fish tax revenues significantly affected</a:t>
            </a:r>
            <a:endParaRPr lang="en-US">
              <a:solidFill>
                <a:schemeClr val="tx1"/>
              </a:solidFill>
              <a:latin typeface="Corbel" panose="020B0503020204020204" pitchFamily="34" charset="0"/>
            </a:endParaRPr>
          </a:p>
        </p:txBody>
      </p:sp>
      <p:pic>
        <p:nvPicPr>
          <p:cNvPr id="4" name="Picture 3">
            <a:extLst>
              <a:ext uri="{FF2B5EF4-FFF2-40B4-BE49-F238E27FC236}">
                <a16:creationId xmlns:a16="http://schemas.microsoft.com/office/drawing/2014/main" id="{3B72A8B8-65F5-BB42-7EBD-1A3AC99D5553}"/>
              </a:ext>
            </a:extLst>
          </p:cNvPr>
          <p:cNvPicPr>
            <a:picLocks noChangeAspect="1"/>
          </p:cNvPicPr>
          <p:nvPr/>
        </p:nvPicPr>
        <p:blipFill>
          <a:blip r:embed="rId4"/>
          <a:stretch>
            <a:fillRect/>
          </a:stretch>
        </p:blipFill>
        <p:spPr>
          <a:xfrm>
            <a:off x="3148" y="1258957"/>
            <a:ext cx="6709998" cy="5453270"/>
          </a:xfrm>
          <a:prstGeom prst="rect">
            <a:avLst/>
          </a:prstGeom>
        </p:spPr>
      </p:pic>
      <p:sp>
        <p:nvSpPr>
          <p:cNvPr id="6" name="TextBox 5">
            <a:extLst>
              <a:ext uri="{FF2B5EF4-FFF2-40B4-BE49-F238E27FC236}">
                <a16:creationId xmlns:a16="http://schemas.microsoft.com/office/drawing/2014/main" id="{CBBE351B-5033-E040-8B38-5814AA608FFB}"/>
              </a:ext>
            </a:extLst>
          </p:cNvPr>
          <p:cNvSpPr txBox="1"/>
          <p:nvPr/>
        </p:nvSpPr>
        <p:spPr>
          <a:xfrm flipH="1">
            <a:off x="98111" y="6377687"/>
            <a:ext cx="3618865" cy="400110"/>
          </a:xfrm>
          <a:prstGeom prst="rect">
            <a:avLst/>
          </a:prstGeom>
          <a:noFill/>
        </p:spPr>
        <p:txBody>
          <a:bodyPr wrap="square" rtlCol="0">
            <a:spAutoFit/>
          </a:bodyPr>
          <a:lstStyle/>
          <a:p>
            <a:r>
              <a:rPr lang="en-US" sz="2000"/>
              <a:t>Sand Point. Photo credit: AEB</a:t>
            </a:r>
          </a:p>
        </p:txBody>
      </p:sp>
    </p:spTree>
    <p:extLst>
      <p:ext uri="{BB962C8B-B14F-4D97-AF65-F5344CB8AC3E}">
        <p14:creationId xmlns:p14="http://schemas.microsoft.com/office/powerpoint/2010/main" val="331990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37322" y="365126"/>
            <a:ext cx="10916477" cy="787814"/>
          </a:xfrm>
        </p:spPr>
        <p:txBody>
          <a:bodyPr>
            <a:normAutofit/>
          </a:bodyPr>
          <a:lstStyle/>
          <a:p>
            <a:pPr algn="ctr"/>
            <a:r>
              <a:rPr lang="en-US" sz="4200">
                <a:solidFill>
                  <a:srgbClr val="FFC000"/>
                </a:solidFill>
              </a:rPr>
              <a:t>Overall factors affecting seafood value in 2023</a:t>
            </a:r>
          </a:p>
        </p:txBody>
      </p:sp>
      <p:graphicFrame>
        <p:nvGraphicFramePr>
          <p:cNvPr id="11" name="Content Placeholder 2">
            <a:extLst>
              <a:ext uri="{FF2B5EF4-FFF2-40B4-BE49-F238E27FC236}">
                <a16:creationId xmlns:a16="http://schemas.microsoft.com/office/drawing/2014/main" id="{12064C5B-E45E-6948-9D90-0770A1DAB08E}"/>
              </a:ext>
            </a:extLst>
          </p:cNvPr>
          <p:cNvGraphicFramePr>
            <a:graphicFrameLocks noGrp="1"/>
          </p:cNvGraphicFramePr>
          <p:nvPr>
            <p:ph idx="1"/>
          </p:nvPr>
        </p:nvGraphicFramePr>
        <p:xfrm>
          <a:off x="6808109" y="1539361"/>
          <a:ext cx="5247135" cy="48924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BBE351B-5033-E040-8B38-5814AA608FFB}"/>
              </a:ext>
            </a:extLst>
          </p:cNvPr>
          <p:cNvSpPr txBox="1"/>
          <p:nvPr/>
        </p:nvSpPr>
        <p:spPr>
          <a:xfrm flipH="1">
            <a:off x="98111" y="6377687"/>
            <a:ext cx="3618865" cy="400110"/>
          </a:xfrm>
          <a:prstGeom prst="rect">
            <a:avLst/>
          </a:prstGeom>
          <a:noFill/>
        </p:spPr>
        <p:txBody>
          <a:bodyPr wrap="square" rtlCol="0">
            <a:spAutoFit/>
          </a:bodyPr>
          <a:lstStyle/>
          <a:p>
            <a:r>
              <a:rPr lang="en-US" sz="2000"/>
              <a:t>False Pass. Photo credit: AEB</a:t>
            </a:r>
          </a:p>
        </p:txBody>
      </p:sp>
      <p:pic>
        <p:nvPicPr>
          <p:cNvPr id="7" name="Picture 6">
            <a:extLst>
              <a:ext uri="{FF2B5EF4-FFF2-40B4-BE49-F238E27FC236}">
                <a16:creationId xmlns:a16="http://schemas.microsoft.com/office/drawing/2014/main" id="{B4AB5D28-412C-E249-5208-55243A7A0405}"/>
              </a:ext>
            </a:extLst>
          </p:cNvPr>
          <p:cNvPicPr>
            <a:picLocks noChangeAspect="1"/>
          </p:cNvPicPr>
          <p:nvPr/>
        </p:nvPicPr>
        <p:blipFill>
          <a:blip r:embed="rId9"/>
          <a:stretch>
            <a:fillRect/>
          </a:stretch>
        </p:blipFill>
        <p:spPr>
          <a:xfrm>
            <a:off x="0" y="1876689"/>
            <a:ext cx="6795706" cy="3777249"/>
          </a:xfrm>
          <a:prstGeom prst="rect">
            <a:avLst/>
          </a:prstGeom>
        </p:spPr>
      </p:pic>
    </p:spTree>
    <p:extLst>
      <p:ext uri="{BB962C8B-B14F-4D97-AF65-F5344CB8AC3E}">
        <p14:creationId xmlns:p14="http://schemas.microsoft.com/office/powerpoint/2010/main" val="1297084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37322" y="365126"/>
            <a:ext cx="11351905" cy="787814"/>
          </a:xfrm>
        </p:spPr>
        <p:txBody>
          <a:bodyPr>
            <a:normAutofit/>
          </a:bodyPr>
          <a:lstStyle/>
          <a:p>
            <a:pPr algn="ctr"/>
            <a:r>
              <a:rPr lang="en-US" sz="4200">
                <a:solidFill>
                  <a:srgbClr val="FFC000"/>
                </a:solidFill>
              </a:rPr>
              <a:t>Factors affecting seafood value in 2023: Russia</a:t>
            </a:r>
          </a:p>
        </p:txBody>
      </p:sp>
      <p:sp>
        <p:nvSpPr>
          <p:cNvPr id="4" name="Arrow: Right 3">
            <a:extLst>
              <a:ext uri="{FF2B5EF4-FFF2-40B4-BE49-F238E27FC236}">
                <a16:creationId xmlns:a16="http://schemas.microsoft.com/office/drawing/2014/main" id="{C893EF0D-4323-B6B4-AE3F-E7DDA6F21648}"/>
              </a:ext>
            </a:extLst>
          </p:cNvPr>
          <p:cNvSpPr/>
          <p:nvPr/>
        </p:nvSpPr>
        <p:spPr>
          <a:xfrm flipV="1">
            <a:off x="9431677" y="3934529"/>
            <a:ext cx="448594" cy="14208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4B24E2A-31DC-5A44-0131-99897E7CE6F1}"/>
              </a:ext>
            </a:extLst>
          </p:cNvPr>
          <p:cNvPicPr>
            <a:picLocks noChangeAspect="1"/>
          </p:cNvPicPr>
          <p:nvPr/>
        </p:nvPicPr>
        <p:blipFill>
          <a:blip r:embed="rId4"/>
          <a:stretch>
            <a:fillRect/>
          </a:stretch>
        </p:blipFill>
        <p:spPr>
          <a:xfrm>
            <a:off x="121020" y="2034757"/>
            <a:ext cx="7846351" cy="4351189"/>
          </a:xfrm>
          <a:prstGeom prst="rect">
            <a:avLst/>
          </a:prstGeom>
        </p:spPr>
      </p:pic>
      <p:sp>
        <p:nvSpPr>
          <p:cNvPr id="10" name="TextBox 9">
            <a:extLst>
              <a:ext uri="{FF2B5EF4-FFF2-40B4-BE49-F238E27FC236}">
                <a16:creationId xmlns:a16="http://schemas.microsoft.com/office/drawing/2014/main" id="{952B0D87-C531-3E29-54A1-DE2966AD9EFC}"/>
              </a:ext>
            </a:extLst>
          </p:cNvPr>
          <p:cNvSpPr txBox="1"/>
          <p:nvPr/>
        </p:nvSpPr>
        <p:spPr>
          <a:xfrm>
            <a:off x="1321895" y="2685242"/>
            <a:ext cx="1525581" cy="830997"/>
          </a:xfrm>
          <a:prstGeom prst="rect">
            <a:avLst/>
          </a:prstGeom>
          <a:noFill/>
        </p:spPr>
        <p:txBody>
          <a:bodyPr wrap="square" lIns="91440" tIns="45720" rIns="91440" bIns="45720" rtlCol="0" anchor="t">
            <a:spAutoFit/>
          </a:bodyPr>
          <a:lstStyle/>
          <a:p>
            <a:r>
              <a:rPr lang="en-US" sz="2400" b="1">
                <a:solidFill>
                  <a:schemeClr val="bg1"/>
                </a:solidFill>
              </a:rPr>
              <a:t>Pollock TAC</a:t>
            </a:r>
          </a:p>
        </p:txBody>
      </p:sp>
      <p:pic>
        <p:nvPicPr>
          <p:cNvPr id="12" name="Picture 11">
            <a:extLst>
              <a:ext uri="{FF2B5EF4-FFF2-40B4-BE49-F238E27FC236}">
                <a16:creationId xmlns:a16="http://schemas.microsoft.com/office/drawing/2014/main" id="{08147A8C-2BC2-46F7-081F-04489DC85601}"/>
              </a:ext>
            </a:extLst>
          </p:cNvPr>
          <p:cNvPicPr>
            <a:picLocks noChangeAspect="1"/>
          </p:cNvPicPr>
          <p:nvPr/>
        </p:nvPicPr>
        <p:blipFill>
          <a:blip r:embed="rId5"/>
          <a:stretch>
            <a:fillRect/>
          </a:stretch>
        </p:blipFill>
        <p:spPr>
          <a:xfrm>
            <a:off x="8234023" y="2035027"/>
            <a:ext cx="3891840" cy="4362897"/>
          </a:xfrm>
          <a:prstGeom prst="rect">
            <a:avLst/>
          </a:prstGeom>
        </p:spPr>
      </p:pic>
    </p:spTree>
    <p:extLst>
      <p:ext uri="{BB962C8B-B14F-4D97-AF65-F5344CB8AC3E}">
        <p14:creationId xmlns:p14="http://schemas.microsoft.com/office/powerpoint/2010/main" val="3269199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BCA6-8166-4485-9556-8B1DA11BFB30}"/>
              </a:ext>
            </a:extLst>
          </p:cNvPr>
          <p:cNvSpPr>
            <a:spLocks noGrp="1"/>
          </p:cNvSpPr>
          <p:nvPr>
            <p:ph type="title"/>
          </p:nvPr>
        </p:nvSpPr>
        <p:spPr>
          <a:xfrm>
            <a:off x="4702628" y="365125"/>
            <a:ext cx="6651171" cy="1325563"/>
          </a:xfrm>
        </p:spPr>
        <p:txBody>
          <a:bodyPr>
            <a:normAutofit/>
          </a:bodyPr>
          <a:lstStyle/>
          <a:p>
            <a:r>
              <a:rPr lang="en-US" sz="4200">
                <a:solidFill>
                  <a:srgbClr val="FFC000"/>
                </a:solidFill>
              </a:rPr>
              <a:t>What can we do to stabilize seafood industry? </a:t>
            </a:r>
          </a:p>
        </p:txBody>
      </p:sp>
      <p:sp>
        <p:nvSpPr>
          <p:cNvPr id="3" name="Content Placeholder 2">
            <a:extLst>
              <a:ext uri="{FF2B5EF4-FFF2-40B4-BE49-F238E27FC236}">
                <a16:creationId xmlns:a16="http://schemas.microsoft.com/office/drawing/2014/main" id="{9802E454-3ADB-4826-AFC7-B36FC9417611}"/>
              </a:ext>
            </a:extLst>
          </p:cNvPr>
          <p:cNvSpPr>
            <a:spLocks noGrp="1"/>
          </p:cNvSpPr>
          <p:nvPr>
            <p:ph idx="1"/>
          </p:nvPr>
        </p:nvSpPr>
        <p:spPr>
          <a:xfrm>
            <a:off x="4983480" y="1825625"/>
            <a:ext cx="6487886" cy="4351338"/>
          </a:xfrm>
        </p:spPr>
        <p:txBody>
          <a:bodyPr>
            <a:noAutofit/>
          </a:bodyPr>
          <a:lstStyle/>
          <a:p>
            <a:r>
              <a:rPr lang="en-US" sz="2000"/>
              <a:t>Develop &amp; diversify emerging markets and strengthen existing markets (ASMI)</a:t>
            </a:r>
          </a:p>
          <a:p>
            <a:endParaRPr lang="en-US" sz="2000"/>
          </a:p>
          <a:p>
            <a:r>
              <a:rPr lang="en-US" sz="2000"/>
              <a:t>Increase consumer demand in US markets</a:t>
            </a:r>
            <a:r>
              <a:rPr lang="en-US" sz="2000" b="0" i="0" u="none" strike="noStrike">
                <a:effectLst/>
                <a:latin typeface="+mj-lt"/>
              </a:rPr>
              <a:t>, particularly important given ban on Russian seafood imports </a:t>
            </a:r>
            <a:r>
              <a:rPr lang="en-US" sz="2000">
                <a:latin typeface="+mj-lt"/>
              </a:rPr>
              <a:t>(ASMI)</a:t>
            </a:r>
          </a:p>
          <a:p>
            <a:endParaRPr lang="en-US" sz="2000">
              <a:latin typeface="+mj-lt"/>
            </a:endParaRPr>
          </a:p>
          <a:p>
            <a:r>
              <a:rPr lang="en-US" sz="2000"/>
              <a:t>Support federal trade policies that are inclusive and fair to the US seafood industry</a:t>
            </a:r>
          </a:p>
          <a:p>
            <a:endParaRPr lang="en-US" sz="2000"/>
          </a:p>
          <a:p>
            <a:r>
              <a:rPr lang="en-US" sz="2000"/>
              <a:t>Increase &amp; expand USDA support for US seafood including food purchase programs, loan programs, national marketing, and other federal ag programs</a:t>
            </a:r>
          </a:p>
        </p:txBody>
      </p:sp>
      <p:pic>
        <p:nvPicPr>
          <p:cNvPr id="6" name="Picture 5" descr="A person wearing a blue shirt&#10;&#10;Description generated with high confidence">
            <a:extLst>
              <a:ext uri="{FF2B5EF4-FFF2-40B4-BE49-F238E27FC236}">
                <a16:creationId xmlns:a16="http://schemas.microsoft.com/office/drawing/2014/main" id="{EDA500FD-2613-4AE9-A270-D046A923C7A2}"/>
              </a:ext>
            </a:extLst>
          </p:cNvPr>
          <p:cNvPicPr>
            <a:picLocks noChangeAspect="1"/>
          </p:cNvPicPr>
          <p:nvPr/>
        </p:nvPicPr>
        <p:blipFill rotWithShape="1">
          <a:blip r:embed="rId4">
            <a:extLst>
              <a:ext uri="{28A0092B-C50C-407E-A947-70E740481C1C}">
                <a14:useLocalDpi xmlns:a14="http://schemas.microsoft.com/office/drawing/2010/main" val="0"/>
              </a:ext>
            </a:extLst>
          </a:blip>
          <a:srcRect l="15625" r="36875"/>
          <a:stretch/>
        </p:blipFill>
        <p:spPr>
          <a:xfrm>
            <a:off x="20" y="10"/>
            <a:ext cx="4343380" cy="6857990"/>
          </a:xfrm>
          <a:prstGeom prst="rect">
            <a:avLst/>
          </a:prstGeom>
        </p:spPr>
      </p:pic>
    </p:spTree>
    <p:extLst>
      <p:ext uri="{BB962C8B-B14F-4D97-AF65-F5344CB8AC3E}">
        <p14:creationId xmlns:p14="http://schemas.microsoft.com/office/powerpoint/2010/main" val="971047553"/>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D29D867607FD4D86551640FA963FB2" ma:contentTypeVersion="10" ma:contentTypeDescription="Create a new document." ma:contentTypeScope="" ma:versionID="6100a368ce9a7a11e6e9e48c540a8a71">
  <xsd:schema xmlns:xsd="http://www.w3.org/2001/XMLSchema" xmlns:xs="http://www.w3.org/2001/XMLSchema" xmlns:p="http://schemas.microsoft.com/office/2006/metadata/properties" xmlns:ns3="3139c510-085d-47ec-a7cf-10b120aac8e3" xmlns:ns4="084a88e3-2403-434f-b85a-e84ad7b3fda2" targetNamespace="http://schemas.microsoft.com/office/2006/metadata/properties" ma:root="true" ma:fieldsID="69bdfee3e98697253f1ebfa8a1f39b30" ns3:_="" ns4:_="">
    <xsd:import namespace="3139c510-085d-47ec-a7cf-10b120aac8e3"/>
    <xsd:import namespace="084a88e3-2403-434f-b85a-e84ad7b3fda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39c510-085d-47ec-a7cf-10b120aac8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4a88e3-2403-434f-b85a-e84ad7b3fda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139c510-085d-47ec-a7cf-10b120aac8e3" xsi:nil="true"/>
  </documentManagement>
</p:properties>
</file>

<file path=customXml/itemProps1.xml><?xml version="1.0" encoding="utf-8"?>
<ds:datastoreItem xmlns:ds="http://schemas.openxmlformats.org/officeDocument/2006/customXml" ds:itemID="{7B5F0ED3-8B12-465F-9622-D0CF51A8BD5E}">
  <ds:schemaRefs>
    <ds:schemaRef ds:uri="084a88e3-2403-434f-b85a-e84ad7b3fda2"/>
    <ds:schemaRef ds:uri="3139c510-085d-47ec-a7cf-10b120aac8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176C1A-D5FD-44DA-927E-6EC737113822}">
  <ds:schemaRefs>
    <ds:schemaRef ds:uri="http://schemas.microsoft.com/sharepoint/v3/contenttype/forms"/>
  </ds:schemaRefs>
</ds:datastoreItem>
</file>

<file path=customXml/itemProps3.xml><?xml version="1.0" encoding="utf-8"?>
<ds:datastoreItem xmlns:ds="http://schemas.openxmlformats.org/officeDocument/2006/customXml" ds:itemID="{7A58A079-F104-4E95-ADA2-B62960B500A9}">
  <ds:schemaRefs>
    <ds:schemaRef ds:uri="084a88e3-2403-434f-b85a-e84ad7b3fda2"/>
    <ds:schemaRef ds:uri="3139c510-085d-47ec-a7cf-10b120aac8e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3159</TotalTime>
  <Words>1157</Words>
  <Application>Microsoft Office PowerPoint</Application>
  <PresentationFormat>Widescreen</PresentationFormat>
  <Paragraphs>140</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Corbel</vt:lpstr>
      <vt:lpstr>Franklin Gothic Book</vt:lpstr>
      <vt:lpstr>Khmer UI</vt:lpstr>
      <vt:lpstr>Times New Roman</vt:lpstr>
      <vt:lpstr>Depth</vt:lpstr>
      <vt:lpstr>1_Office Theme</vt:lpstr>
      <vt:lpstr> SWAMC 2024  Overcoming Processor Challenges in the Fishing Industry</vt:lpstr>
      <vt:lpstr>PowerPoint Presentation</vt:lpstr>
      <vt:lpstr>Alaska Inshore Seafood Processing</vt:lpstr>
      <vt:lpstr>Alaska Seafood – 2021/2022 data</vt:lpstr>
      <vt:lpstr>Significant decline in seafood value in 2023</vt:lpstr>
      <vt:lpstr>Significant decline in seafood value in 2023</vt:lpstr>
      <vt:lpstr>Overall factors affecting seafood value in 2023</vt:lpstr>
      <vt:lpstr>Factors affecting seafood value in 2023: Russia</vt:lpstr>
      <vt:lpstr>What can we do to stabilize seafood industry? </vt:lpstr>
      <vt:lpstr>What can we do to stabilize seafood industry?  State actions needed now</vt:lpstr>
      <vt:lpstr>What can we do to stabilize seafood industry?  State actions</vt:lpstr>
      <vt:lpstr>Community engagement Letters or resolutions in support of Federal govt actions</vt:lpstr>
      <vt:lpstr>Legislative engagement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Kimball</dc:creator>
  <cp:lastModifiedBy>Nicole Kimball</cp:lastModifiedBy>
  <cp:revision>37</cp:revision>
  <dcterms:created xsi:type="dcterms:W3CDTF">2016-09-28T21:36:13Z</dcterms:created>
  <dcterms:modified xsi:type="dcterms:W3CDTF">2024-03-08T23:00:12Z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0x010100C7D29D867607FD4D86551640FA963FB2</vt:lpwstr>
  </property>
</Properties>
</file>