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Nunito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Caveat"/>
      <p:regular r:id="rId24"/>
      <p:bold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Asap SemiBold"/>
      <p:regular r:id="rId30"/>
      <p:bold r:id="rId31"/>
      <p:italic r:id="rId32"/>
      <p:boldItalic r:id="rId33"/>
    </p:embeddedFont>
    <p:embeddedFont>
      <p:font typeface="Sanchez"/>
      <p:regular r:id="rId34"/>
      <p:italic r:id="rId35"/>
    </p:embeddedFont>
    <p:embeddedFont>
      <p:font typeface="Asap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  <p:embeddedFont>
      <p:font typeface="Asap Medi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g0YwvAn4sT0sj3erIVSYxbHVBq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font" Target="fonts/Roboto-regular.fntdata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font" Target="fonts/Roboto-italic.fntdata"/><Relationship Id="rId44" Type="http://schemas.openxmlformats.org/officeDocument/2006/relationships/font" Target="fonts/AsapMedium-regular.fntdata"/><Relationship Id="rId21" Type="http://schemas.openxmlformats.org/officeDocument/2006/relationships/font" Target="fonts/Roboto-bold.fntdata"/><Relationship Id="rId43" Type="http://schemas.openxmlformats.org/officeDocument/2006/relationships/font" Target="fonts/CenturyGothic-boldItalic.fntdata"/><Relationship Id="rId24" Type="http://schemas.openxmlformats.org/officeDocument/2006/relationships/font" Target="fonts/Caveat-regular.fntdata"/><Relationship Id="rId46" Type="http://schemas.openxmlformats.org/officeDocument/2006/relationships/font" Target="fonts/AsapMedium-italic.fntdata"/><Relationship Id="rId23" Type="http://schemas.openxmlformats.org/officeDocument/2006/relationships/font" Target="fonts/Roboto-boldItalic.fntdata"/><Relationship Id="rId45" Type="http://schemas.openxmlformats.org/officeDocument/2006/relationships/font" Target="fonts/Asap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regular.fntdata"/><Relationship Id="rId48" Type="http://customschemas.google.com/relationships/presentationmetadata" Target="metadata"/><Relationship Id="rId25" Type="http://schemas.openxmlformats.org/officeDocument/2006/relationships/font" Target="fonts/Caveat-bold.fntdata"/><Relationship Id="rId47" Type="http://schemas.openxmlformats.org/officeDocument/2006/relationships/font" Target="fonts/AsapMedium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sapSemiBold-bold.fntdata"/><Relationship Id="rId30" Type="http://schemas.openxmlformats.org/officeDocument/2006/relationships/font" Target="fonts/AsapSemiBold-regular.fntdata"/><Relationship Id="rId11" Type="http://schemas.openxmlformats.org/officeDocument/2006/relationships/slide" Target="slides/slide7.xml"/><Relationship Id="rId33" Type="http://schemas.openxmlformats.org/officeDocument/2006/relationships/font" Target="fonts/AsapSemiBold-boldItalic.fntdata"/><Relationship Id="rId10" Type="http://schemas.openxmlformats.org/officeDocument/2006/relationships/slide" Target="slides/slide6.xml"/><Relationship Id="rId32" Type="http://schemas.openxmlformats.org/officeDocument/2006/relationships/font" Target="fonts/AsapSemiBold-italic.fntdata"/><Relationship Id="rId13" Type="http://schemas.openxmlformats.org/officeDocument/2006/relationships/slide" Target="slides/slide9.xml"/><Relationship Id="rId35" Type="http://schemas.openxmlformats.org/officeDocument/2006/relationships/font" Target="fonts/Sanchez-italic.fntdata"/><Relationship Id="rId12" Type="http://schemas.openxmlformats.org/officeDocument/2006/relationships/slide" Target="slides/slide8.xml"/><Relationship Id="rId34" Type="http://schemas.openxmlformats.org/officeDocument/2006/relationships/font" Target="fonts/Sanchez-regular.fntdata"/><Relationship Id="rId15" Type="http://schemas.openxmlformats.org/officeDocument/2006/relationships/slide" Target="slides/slide11.xml"/><Relationship Id="rId37" Type="http://schemas.openxmlformats.org/officeDocument/2006/relationships/font" Target="fonts/Asap-bold.fntdata"/><Relationship Id="rId14" Type="http://schemas.openxmlformats.org/officeDocument/2006/relationships/slide" Target="slides/slide10.xml"/><Relationship Id="rId36" Type="http://schemas.openxmlformats.org/officeDocument/2006/relationships/font" Target="fonts/Asap-regular.fntdata"/><Relationship Id="rId17" Type="http://schemas.openxmlformats.org/officeDocument/2006/relationships/font" Target="fonts/NunitoSemiBold-bold.fntdata"/><Relationship Id="rId39" Type="http://schemas.openxmlformats.org/officeDocument/2006/relationships/font" Target="fonts/Asap-boldItalic.fntdata"/><Relationship Id="rId16" Type="http://schemas.openxmlformats.org/officeDocument/2006/relationships/font" Target="fonts/NunitoSemiBold-regular.fntdata"/><Relationship Id="rId38" Type="http://schemas.openxmlformats.org/officeDocument/2006/relationships/font" Target="fonts/Asap-italic.fntdata"/><Relationship Id="rId19" Type="http://schemas.openxmlformats.org/officeDocument/2006/relationships/font" Target="fonts/NunitoSemiBold-boldItalic.fntdata"/><Relationship Id="rId18" Type="http://schemas.openxmlformats.org/officeDocument/2006/relationships/font" Target="fonts/Nunito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aa.alaska.edu/academics/college-of-health/departments/acrhhw/" TargetMode="External"/><Relationship Id="rId3" Type="http://schemas.openxmlformats.org/officeDocument/2006/relationships/hyperlink" Target="https://www.uaa.alaska.edu/acrhhw" TargetMode="External"/><Relationship Id="rId4" Type="http://schemas.openxmlformats.org/officeDocument/2006/relationships/hyperlink" Target="https://alaskapca.org/healthcare-pre-employment-training-path/" TargetMode="External"/><Relationship Id="rId5" Type="http://schemas.openxmlformats.org/officeDocument/2006/relationships/hyperlink" Target="https://docs.google.com/forms/d/e/1FAIpQLScR8RillnaHRHEZzGGrsD8MqrXI5xeFJ372n6BBZLhMb45rhg/viewform?usp=sf_link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8bf3bd0ae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f8bf3bd0ae_0_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gf8bf3bd0ae_0_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a2fe111bd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8a2fe111bd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Lynda Hernandez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Associate Director, Alaska Center for Rural Health and Health Workforce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907-786-6591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lrhernandez@alaska.edu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Alaska AHEC Website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https://www.uaa.alaska.edu/academics/college-of-health/departments/acrhhw/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https://www.uaa.alaska.edu/acrhhw</a:t>
            </a:r>
            <a:r>
              <a:rPr lang="en-US"/>
              <a:t>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Anchorage PATH Academy Website and Application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https://alaskapca.org/healthcare-pre-employment-training-path/</a:t>
            </a:r>
            <a:r>
              <a:rPr lang="en-US"/>
              <a:t> </a:t>
            </a:r>
            <a:br>
              <a:rPr lang="en-US"/>
            </a:b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Secondary education programming interest form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https://docs.google.com/forms/d/e/1FAIpQLScR8RillnaHRHEZzGGrsD8MqrXI5xeFJ372n6BBZLhMb45rhg/viewform?usp=sf_link</a:t>
            </a:r>
            <a:r>
              <a:rPr lang="en-US"/>
              <a:t> </a:t>
            </a:r>
            <a:endParaRPr/>
          </a:p>
        </p:txBody>
      </p:sp>
      <p:sp>
        <p:nvSpPr>
          <p:cNvPr id="211" name="Google Shape;211;g28a2fe111bd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AHEC stands for Area Health Education Center (AHEC).  </a:t>
            </a:r>
            <a:endParaRPr/>
          </a:p>
        </p:txBody>
      </p:sp>
      <p:sp>
        <p:nvSpPr>
          <p:cNvPr id="123" name="Google Shape;12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3cfd9f0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883cfd9f0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883cfd9f08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83cfd9f0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883cfd9f0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883cfd9f0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5238b1c04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45238b1c04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Several rural health care career camps going on in NW between Nome Kotzebue and Utqiagvik.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45238b1c04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afcc194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6afcc194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Elevator pitch: Pre-apprenticeship training in healthcare. Designed to take anyone who is interested or thinks they might be interested from not knowing anything to being an excellent candidate for a pre-apprenticeship job. Good for people who know about healthcare and need to update their skills. Goal is to have them job ready at the end of 3 weeks of training. (can make exceptions to the 18 yo; don’t have to be a highschool graduate). Must be in Alaska.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Selling points are certifications (couple hundred dollars), background check ($120), and drug screening – financial blessing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Job fair at the end of the three weeks – hospitals, clinics, lab techs, private long term care facilities, front office staff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 one-on-one students with a job, apprenticeship, or further training (connect them to resources to help pay for EMT or UAA nursing)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Happen every month (held in person with a virtual option) – 3 days required in person for certification BLS/FA, MHFA, MANDT (de-escalation training) – If cannot attend in person they just will not receive those certifications; if in bethel or Nome we do our best to connect them to places where they can get their certifications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9am-3pm M-F for 3 wks (90hrs); some homework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 Government Funds (3 different sources) – Good jobs challenge (expand to rural Alaska)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to the state of Alaska once per year and the state does long term tracking on them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Employers who have hired path academy students now have it as a preferred requirement on applications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Topics covered: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HIPAA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Documentation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Mandatory Reporting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Medical Terminology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Body Systems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Adverse Childhood Experiences (ACEs)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Social Determinants of Health (SDOH)</a:t>
            </a:r>
            <a:endParaRPr/>
          </a:p>
        </p:txBody>
      </p:sp>
      <p:sp>
        <p:nvSpPr>
          <p:cNvPr id="180" name="Google Shape;180;g26afcc1948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 showMasterSp="0">
  <p:cSld name="3 Picture Colum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7" name="Google Shape;87;p38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88" name="Google Shape;88;p38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9" name="Google Shape;89;p38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0" name="Google Shape;90;p38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91" name="Google Shape;91;p38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" name="Google Shape;92;p38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3" name="Google Shape;93;p38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94" name="Google Shape;94;p38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95" name="Google Shape;95;p3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3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52" name="Google Shape;52;p34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3" name="Google Shape;53;p3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9" name="Google Shape;59;p35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0" name="Google Shape;60;p3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3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 showMasterSp="0">
  <p:cSld name="3 Colum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37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37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37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" name="Google Shape;77;p37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8" name="Google Shape;78;p37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79" name="Google Shape;79;p3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3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A864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5882"/>
                </a:srgbClr>
              </a:gs>
              <a:gs pos="36000">
                <a:srgbClr val="4CB9C3">
                  <a:alpha val="5098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uaa.alaska.edu/acrhh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7A8647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25050"/>
            <a:ext cx="11887201" cy="40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152400" y="4231575"/>
            <a:ext cx="1188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1" lang="en-US" sz="4200" u="none" cap="none" strike="noStrike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Developing Alaska’s Healthcare Workforce</a:t>
            </a:r>
            <a:endParaRPr b="0" i="1" sz="4200" u="none" cap="none" strike="noStrike"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25" y="6271850"/>
            <a:ext cx="2759926" cy="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3822800" y="5244350"/>
            <a:ext cx="62241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Presenter:  Lynda Hernandez, MS</a:t>
            </a:r>
            <a:endParaRPr b="0" i="0" sz="2100" u="none" cap="none" strike="noStrike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8bf3bd0ae_0_11"/>
          <p:cNvSpPr txBox="1"/>
          <p:nvPr>
            <p:ph type="title"/>
          </p:nvPr>
        </p:nvSpPr>
        <p:spPr>
          <a:xfrm>
            <a:off x="655411" y="42484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Post-Secondary Connections</a:t>
            </a:r>
            <a:br>
              <a:rPr lang="en-US">
                <a:solidFill>
                  <a:srgbClr val="FFF0D0"/>
                </a:solidFill>
                <a:latin typeface="Sanchez"/>
                <a:ea typeface="Sanchez"/>
                <a:cs typeface="Sanchez"/>
                <a:sym typeface="Sanchez"/>
              </a:rPr>
            </a:br>
            <a:r>
              <a:rPr i="1" lang="en-US" sz="2400">
                <a:solidFill>
                  <a:srgbClr val="FFF0D0"/>
                </a:solidFill>
                <a:latin typeface="Asap Medium"/>
                <a:ea typeface="Asap Medium"/>
                <a:cs typeface="Asap Medium"/>
                <a:sym typeface="Asap Medium"/>
              </a:rPr>
              <a:t>AHEC Scholars</a:t>
            </a:r>
            <a:endParaRPr>
              <a:solidFill>
                <a:srgbClr val="FFF0D0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sp>
        <p:nvSpPr>
          <p:cNvPr id="201" name="Google Shape;201;gf8bf3bd0ae_0_11"/>
          <p:cNvSpPr txBox="1"/>
          <p:nvPr>
            <p:ph idx="1" type="body"/>
          </p:nvPr>
        </p:nvSpPr>
        <p:spPr>
          <a:xfrm>
            <a:off x="990012" y="1702793"/>
            <a:ext cx="58854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Provide students community based experiential learning in rural and underserved communities.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Support community events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Shadowing, networking, and facility tours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Provide professional development, cultural competency, and industry recognized certification trainings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2" name="Google Shape;202;gf8bf3bd0ae_0_11"/>
          <p:cNvPicPr preferRelativeResize="0"/>
          <p:nvPr/>
        </p:nvPicPr>
        <p:blipFill rotWithShape="1">
          <a:blip r:embed="rId3">
            <a:alphaModFix/>
          </a:blip>
          <a:srcRect b="27022" l="7357" r="23941" t="5771"/>
          <a:stretch/>
        </p:blipFill>
        <p:spPr>
          <a:xfrm rot="-881920">
            <a:off x="8662352" y="478720"/>
            <a:ext cx="2677543" cy="3492330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203" name="Google Shape;203;gf8bf3bd0ae_0_11"/>
          <p:cNvSpPr/>
          <p:nvPr/>
        </p:nvSpPr>
        <p:spPr>
          <a:xfrm>
            <a:off x="0" y="5694400"/>
            <a:ext cx="12192000" cy="1163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4" name="Google Shape;204;gf8bf3bd0ae_0_11"/>
          <p:cNvGrpSpPr/>
          <p:nvPr/>
        </p:nvGrpSpPr>
        <p:grpSpPr>
          <a:xfrm>
            <a:off x="-1987367" y="4997601"/>
            <a:ext cx="4285118" cy="1747157"/>
            <a:chOff x="646111" y="4882243"/>
            <a:chExt cx="4285118" cy="1747157"/>
          </a:xfrm>
        </p:grpSpPr>
        <p:sp>
          <p:nvSpPr>
            <p:cNvPr id="205" name="Google Shape;205;gf8bf3bd0ae_0_11"/>
            <p:cNvSpPr/>
            <p:nvPr/>
          </p:nvSpPr>
          <p:spPr>
            <a:xfrm>
              <a:off x="646111" y="4882243"/>
              <a:ext cx="4285118" cy="174715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gf8bf3bd0ae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99780" y="5020554"/>
              <a:ext cx="1463850" cy="1470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f8bf3bd0ae_0_11"/>
          <p:cNvSpPr txBox="1"/>
          <p:nvPr/>
        </p:nvSpPr>
        <p:spPr>
          <a:xfrm>
            <a:off x="2036075" y="5898300"/>
            <a:ext cx="9916200" cy="1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Scan to learn more about the AHEC Scholars Program</a:t>
            </a:r>
            <a:endParaRPr b="0" i="0" sz="31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a2fe111bd_0_25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Contact us for more Information!</a:t>
            </a:r>
            <a:endParaRPr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4" name="Google Shape;214;g28a2fe111bd_0_25"/>
          <p:cNvSpPr txBox="1"/>
          <p:nvPr>
            <p:ph idx="1" type="body"/>
          </p:nvPr>
        </p:nvSpPr>
        <p:spPr>
          <a:xfrm>
            <a:off x="759750" y="1649500"/>
            <a:ext cx="10672500" cy="22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4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Call or Email</a:t>
            </a:r>
            <a:endParaRPr b="1" sz="24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Lynda Hernandez</a:t>
            </a:r>
            <a:endParaRPr sz="22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Associate Director Alaska Center for Rural Health and Health Workforce</a:t>
            </a:r>
            <a:endParaRPr sz="22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Phone: 907-786-6591</a:t>
            </a:r>
            <a:endParaRPr sz="22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Email: lrhernandez@alaska.edu</a:t>
            </a:r>
            <a:endParaRPr b="1" sz="24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15" name="Google Shape;215;g28a2fe111bd_0_25"/>
          <p:cNvSpPr txBox="1"/>
          <p:nvPr/>
        </p:nvSpPr>
        <p:spPr>
          <a:xfrm>
            <a:off x="759750" y="3669125"/>
            <a:ext cx="1017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Visit our Website:  </a:t>
            </a:r>
            <a:r>
              <a:rPr b="0" i="0" lang="en-US" sz="2400" u="sng" cap="none" strike="noStrike">
                <a:solidFill>
                  <a:srgbClr val="FFF0D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https://www.uaa.alaska.edu/acrhhw</a:t>
            </a:r>
            <a:r>
              <a:rPr b="0" i="0" lang="en-US" sz="2400" u="none" cap="none" strike="noStrike">
                <a:solidFill>
                  <a:srgbClr val="FFF0D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600" u="none" cap="none" strike="noStrike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g28a2fe111bd_0_25"/>
          <p:cNvSpPr txBox="1"/>
          <p:nvPr/>
        </p:nvSpPr>
        <p:spPr>
          <a:xfrm>
            <a:off x="821550" y="4511425"/>
            <a:ext cx="1017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Follow us on Social Media:  </a:t>
            </a:r>
            <a:r>
              <a:rPr b="0" i="0" lang="en-US" sz="2400" u="none" cap="none" strike="noStrike">
                <a:solidFill>
                  <a:srgbClr val="FFF0D0"/>
                </a:solidFill>
                <a:latin typeface="Calibri"/>
                <a:ea typeface="Calibri"/>
                <a:cs typeface="Calibri"/>
                <a:sym typeface="Calibri"/>
              </a:rPr>
              <a:t>https://www.facebook.com/AlaskaAHEC/</a:t>
            </a:r>
            <a:endParaRPr b="1" i="0" sz="3600" u="none" cap="none" strike="noStrike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949536" y="4928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What the heck is AHEC?</a:t>
            </a:r>
            <a:endParaRPr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26" name="Google Shape;126;p6"/>
          <p:cNvSpPr txBox="1"/>
          <p:nvPr>
            <p:ph idx="1" type="body"/>
          </p:nvPr>
        </p:nvSpPr>
        <p:spPr>
          <a:xfrm>
            <a:off x="1092973" y="3822000"/>
            <a:ext cx="102501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40"/>
              <a:buNone/>
            </a:pPr>
            <a:r>
              <a:rPr lang="en-US" sz="3600">
                <a:solidFill>
                  <a:srgbClr val="FFF0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Enhance access to quality health care, particularly primary and preventive care, by improving the supply and distribution of healthcare professionals through community/academic educational partnerships.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6"/>
          <p:cNvSpPr txBox="1"/>
          <p:nvPr>
            <p:ph type="title"/>
          </p:nvPr>
        </p:nvSpPr>
        <p:spPr>
          <a:xfrm>
            <a:off x="1092986" y="307026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Our Mission</a:t>
            </a:r>
            <a:endParaRPr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092975" y="1262025"/>
            <a:ext cx="10641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0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are a federally-supported program that supports the development of the healthcare workforce.  </a:t>
            </a:r>
            <a:br>
              <a:rPr b="0" i="0" lang="en-US" sz="3600" u="none" cap="none" strike="noStrike">
                <a:solidFill>
                  <a:srgbClr val="FFF0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b="0" i="0" lang="en-US" sz="3600" u="none" cap="none" strike="noStrike">
                <a:solidFill>
                  <a:srgbClr val="FFF0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b="0" i="0" sz="3600" u="none" cap="none" strike="noStrike">
              <a:solidFill>
                <a:srgbClr val="FFF0D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883cfd9f0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175" y="448675"/>
            <a:ext cx="6545124" cy="654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883cfd9f08_0_9"/>
          <p:cNvSpPr txBox="1"/>
          <p:nvPr/>
        </p:nvSpPr>
        <p:spPr>
          <a:xfrm>
            <a:off x="405600" y="602450"/>
            <a:ext cx="117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The Alaska AHEC Program</a:t>
            </a:r>
            <a:endParaRPr b="0" i="0" sz="4200" u="none" cap="none" strike="noStrike"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36" name="Google Shape;136;g2883cfd9f08_0_9"/>
          <p:cNvSpPr txBox="1"/>
          <p:nvPr/>
        </p:nvSpPr>
        <p:spPr>
          <a:xfrm>
            <a:off x="869475" y="1860350"/>
            <a:ext cx="5023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Southwest AHEC</a:t>
            </a:r>
            <a:endParaRPr b="0" i="0" sz="3400" u="none" cap="none" strike="noStrike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Northwest AHEC</a:t>
            </a:r>
            <a:endParaRPr b="0" i="0" sz="3400" u="none" cap="none" strike="noStrike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Yukon Kuskokwim AHEC</a:t>
            </a:r>
            <a:endParaRPr b="0" i="0" sz="3400" u="none" cap="none" strike="noStrike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Interior AHEC</a:t>
            </a:r>
            <a:endParaRPr b="0" i="0" sz="3400" u="none" cap="none" strike="noStrike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Southcentral AHEC</a:t>
            </a:r>
            <a:endParaRPr b="0" i="0" sz="3400" u="none" cap="none" strike="noStrike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0D0"/>
              </a:buClr>
              <a:buSzPts val="3400"/>
              <a:buFont typeface="Asap"/>
              <a:buChar char="●"/>
            </a:pPr>
            <a:r>
              <a:rPr b="0" i="0" lang="en-US" sz="3400" u="none" cap="none" strike="noStrike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Southeast AHEC</a:t>
            </a:r>
            <a:endParaRPr b="0" i="0" sz="2600" u="none" cap="none" strike="noStrike">
              <a:solidFill>
                <a:srgbClr val="FFF0D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593661" y="4939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ACRH-HW and AHEC Programs</a:t>
            </a:r>
            <a:endParaRPr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grpSp>
        <p:nvGrpSpPr>
          <p:cNvPr id="143" name="Google Shape;143;p10"/>
          <p:cNvGrpSpPr/>
          <p:nvPr/>
        </p:nvGrpSpPr>
        <p:grpSpPr>
          <a:xfrm>
            <a:off x="7509568" y="1586327"/>
            <a:ext cx="4407490" cy="4643951"/>
            <a:chOff x="5632317" y="1189775"/>
            <a:chExt cx="3305700" cy="3483050"/>
          </a:xfrm>
        </p:grpSpPr>
        <p:sp>
          <p:nvSpPr>
            <p:cNvPr id="144" name="Google Shape;144;p1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b="0"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0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Strengthening Healthcare Access Recruitment Program (SHARP)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Clearinghouse of Alaska's Continuing Health Education (CACHE)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p10"/>
          <p:cNvGrpSpPr/>
          <p:nvPr/>
        </p:nvGrpSpPr>
        <p:grpSpPr>
          <a:xfrm>
            <a:off x="0" y="1586613"/>
            <a:ext cx="4729082" cy="4643665"/>
            <a:chOff x="0" y="1189989"/>
            <a:chExt cx="3546900" cy="3482836"/>
          </a:xfrm>
        </p:grpSpPr>
        <p:sp>
          <p:nvSpPr>
            <p:cNvPr id="147" name="Google Shape;147;p1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Engage</a:t>
              </a:r>
              <a:endParaRPr b="0"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0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Youth Exploration Camps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Rural Health CTEPS Program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PATH Academy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3925507" y="1586327"/>
            <a:ext cx="4407490" cy="4643951"/>
            <a:chOff x="2944204" y="1189775"/>
            <a:chExt cx="3305700" cy="3483050"/>
          </a:xfrm>
        </p:grpSpPr>
        <p:sp>
          <p:nvSpPr>
            <p:cNvPr id="150" name="Google Shape;150;p1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</a:t>
              </a:r>
              <a:endParaRPr b="0" i="0" sz="19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Rural Alaska Institute of the North (RIIN)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AHEC Scholars Program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0D0"/>
                </a:buClr>
                <a:buSzPts val="1800"/>
                <a:buFont typeface="Roboto"/>
                <a:buChar char="●"/>
              </a:pPr>
              <a:r>
                <a:rPr b="0" i="0" lang="en-US" sz="1800" u="none" cap="none" strike="noStrike">
                  <a:solidFill>
                    <a:srgbClr val="FFF0D0"/>
                  </a:solidFill>
                  <a:latin typeface="Roboto"/>
                  <a:ea typeface="Roboto"/>
                  <a:cs typeface="Roboto"/>
                  <a:sym typeface="Roboto"/>
                </a:rPr>
                <a:t>Certificate Trainings</a:t>
              </a:r>
              <a:endParaRPr b="0" i="0" sz="1800" u="none" cap="none" strike="noStrike">
                <a:solidFill>
                  <a:srgbClr val="FFF0D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83cfd9f08_0_1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Char char="⮚"/>
            </a:pPr>
            <a:r>
              <a:rPr b="1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Diversity</a:t>
            </a: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: Preparing a diverse, culturally competent primary care workforce representative of the communities we serve. 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Char char="⮚"/>
            </a:pPr>
            <a:r>
              <a:rPr b="1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Distribution</a:t>
            </a: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: Improving workforce distribution throughout the nation, particularly among rural and underserved areas and populations. 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Char char="⮚"/>
            </a:pPr>
            <a:r>
              <a:rPr b="1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Practice Transformation</a:t>
            </a: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: Developing and maintaining a healthcare workforce that is prepared to deliver high quality care in a transforming health care delivery system with an emphasis on rural and underserved communities.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5238b1c04_0_219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Youth Programming</a:t>
            </a:r>
            <a:endParaRPr b="1">
              <a:solidFill>
                <a:srgbClr val="FFF0D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4" name="Google Shape;164;g245238b1c04_0_219"/>
          <p:cNvSpPr txBox="1"/>
          <p:nvPr>
            <p:ph idx="1" type="body"/>
          </p:nvPr>
        </p:nvSpPr>
        <p:spPr>
          <a:xfrm>
            <a:off x="545175" y="1369200"/>
            <a:ext cx="4582800" cy="4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Middle School </a:t>
            </a:r>
            <a:endParaRPr b="1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Curriculum tailored specifically for middle school aged students. Content covers allied health &amp; behavioral health career exploration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Certificate Training: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CPR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First Aid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Bloodborne Pathogen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g245238b1c04_0_219"/>
          <p:cNvSpPr txBox="1"/>
          <p:nvPr>
            <p:ph idx="1" type="body"/>
          </p:nvPr>
        </p:nvSpPr>
        <p:spPr>
          <a:xfrm>
            <a:off x="7414025" y="1369200"/>
            <a:ext cx="45102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High School</a:t>
            </a:r>
            <a:endParaRPr b="1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Youth Camps and In School Intensives for Allied Health &amp; Behavioral Health Career Exploration</a:t>
            </a:r>
            <a:endParaRPr sz="20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20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Certificate Training: </a:t>
            </a:r>
            <a:endParaRPr sz="20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Teen </a:t>
            </a: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Mental Health First Aid 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CPR/Basic Life Support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First Aid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Bloodborne Pathogen</a:t>
            </a:r>
            <a:endParaRPr sz="20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g245238b1c04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80751">
            <a:off x="4525776" y="3221301"/>
            <a:ext cx="3140451" cy="2353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67" name="Google Shape;167;g245238b1c04_0_219"/>
          <p:cNvSpPr txBox="1"/>
          <p:nvPr/>
        </p:nvSpPr>
        <p:spPr>
          <a:xfrm>
            <a:off x="7939075" y="5445200"/>
            <a:ext cx="2430300" cy="101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0D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Youth Mental Health First Aid is a popular training for teachers and schools.</a:t>
            </a:r>
            <a:endParaRPr b="0" i="0" sz="1400" u="none" cap="none" strike="noStrike">
              <a:solidFill>
                <a:srgbClr val="FFF0D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g245238b1c04_0_219"/>
          <p:cNvSpPr/>
          <p:nvPr/>
        </p:nvSpPr>
        <p:spPr>
          <a:xfrm>
            <a:off x="10417575" y="3406300"/>
            <a:ext cx="1230525" cy="2491950"/>
          </a:xfrm>
          <a:custGeom>
            <a:rect b="b" l="l" r="r" t="t"/>
            <a:pathLst>
              <a:path extrusionOk="0" h="99678" w="49221">
                <a:moveTo>
                  <a:pt x="40777" y="0"/>
                </a:moveTo>
                <a:cubicBezTo>
                  <a:pt x="51827" y="9475"/>
                  <a:pt x="51894" y="33368"/>
                  <a:pt x="41601" y="43661"/>
                </a:cubicBezTo>
                <a:cubicBezTo>
                  <a:pt x="35952" y="49310"/>
                  <a:pt x="27649" y="52232"/>
                  <a:pt x="19770" y="53546"/>
                </a:cubicBezTo>
                <a:cubicBezTo>
                  <a:pt x="17963" y="53847"/>
                  <a:pt x="15059" y="54026"/>
                  <a:pt x="14416" y="52311"/>
                </a:cubicBezTo>
                <a:cubicBezTo>
                  <a:pt x="13019" y="48583"/>
                  <a:pt x="19503" y="42293"/>
                  <a:pt x="23065" y="44073"/>
                </a:cubicBezTo>
                <a:cubicBezTo>
                  <a:pt x="29980" y="47528"/>
                  <a:pt x="32406" y="58323"/>
                  <a:pt x="30891" y="65903"/>
                </a:cubicBezTo>
                <a:cubicBezTo>
                  <a:pt x="27902" y="80864"/>
                  <a:pt x="13643" y="92848"/>
                  <a:pt x="0" y="99678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45238b1c04_0_219"/>
          <p:cNvSpPr txBox="1"/>
          <p:nvPr/>
        </p:nvSpPr>
        <p:spPr>
          <a:xfrm>
            <a:off x="391325" y="5313400"/>
            <a:ext cx="358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“I thought this was a really good experience with balanced learning and activities to keep us interested. It gave me good general knowledge and I learned how I could expand my knowledge in specific areas.”</a:t>
            </a:r>
            <a:endParaRPr b="0" i="1" sz="1100" u="none" cap="none" strike="noStrike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1" lang="en-US" sz="11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0" i="1" lang="en-US" sz="1100" u="none" cap="none" strike="noStrike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-Youth Programming Participant</a:t>
            </a:r>
            <a:endParaRPr b="0" i="1" sz="1100" u="none" cap="none" strike="noStrike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Certificates and Trainings</a:t>
            </a:r>
            <a:br>
              <a:rPr b="1" lang="en-US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</a:br>
            <a:endParaRPr>
              <a:solidFill>
                <a:srgbClr val="FFF0D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76" name="Google Shape;176;p8"/>
          <p:cNvSpPr txBox="1"/>
          <p:nvPr>
            <p:ph idx="1" type="body"/>
          </p:nvPr>
        </p:nvSpPr>
        <p:spPr>
          <a:xfrm>
            <a:off x="825275" y="1445826"/>
            <a:ext cx="8946600" cy="4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Mental Health First Aid -- Youth, </a:t>
            </a: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Teen, and Adult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CPR/Basic Life Support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First Aid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Bloodborne Pathogen Training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80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Mandt De escalation Training 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80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Stop the Bleed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73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240"/>
              <a:buFont typeface="Nunito"/>
              <a:buChar char="⮚"/>
            </a:pPr>
            <a:r>
              <a:rPr lang="en-US" sz="1800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Promoting Community Conversations About Research to End Suicide (PC CARES)</a:t>
            </a:r>
            <a:endParaRPr sz="1800"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afcc1948d_0_0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 SemiBold"/>
                <a:ea typeface="Asap SemiBold"/>
                <a:cs typeface="Asap SemiBold"/>
                <a:sym typeface="Asap SemiBold"/>
              </a:rPr>
              <a:t>PATH Academies</a:t>
            </a:r>
            <a:br>
              <a:rPr b="1" lang="en-US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</a:br>
            <a:r>
              <a:rPr i="1" lang="en-US" sz="2400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Statewide</a:t>
            </a:r>
            <a:r>
              <a:rPr b="1" lang="en-US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i="1" lang="en-US" sz="2400">
                <a:solidFill>
                  <a:srgbClr val="FFF0D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Entry-Level Position or Apprenticeship</a:t>
            </a:r>
            <a:endParaRPr>
              <a:solidFill>
                <a:srgbClr val="FFF0D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83" name="Google Shape;183;g26afcc1948d_0_0"/>
          <p:cNvSpPr txBox="1"/>
          <p:nvPr>
            <p:ph idx="1" type="body"/>
          </p:nvPr>
        </p:nvSpPr>
        <p:spPr>
          <a:xfrm>
            <a:off x="825275" y="1853126"/>
            <a:ext cx="8946600" cy="4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Created by the South Central Alaska AHEC (SC AHEC) in 2017. Designed to take anyone interested in healthcare and transform them into excellent candidates for apprenticeship and entry level jobs.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Expanded statewide in 2023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Free two-week pre-apprenticeship training 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Open to adults 16 years old and older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No prerequisites necessary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Explore careers in healthcare, behavioral health, and human services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Acquire job readiness skills and certifications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38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Job fair and one-on-one case management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38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Content includes: HIPAA, Documentation, Medical Terminology, Mandatory Reporting, Body Systems, ACEs, Social Determinants of Health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g26afcc1948d_0_0"/>
          <p:cNvPicPr preferRelativeResize="0"/>
          <p:nvPr/>
        </p:nvPicPr>
        <p:blipFill rotWithShape="1">
          <a:blip r:embed="rId3">
            <a:alphaModFix/>
          </a:blip>
          <a:srcRect b="0" l="0" r="0" t="408"/>
          <a:stretch/>
        </p:blipFill>
        <p:spPr>
          <a:xfrm>
            <a:off x="8257704" y="2798607"/>
            <a:ext cx="4258407" cy="271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646111" y="279843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0D0"/>
                </a:solidFill>
                <a:latin typeface="Asap"/>
                <a:ea typeface="Asap"/>
                <a:cs typeface="Asap"/>
                <a:sym typeface="Asap"/>
              </a:rPr>
              <a:t>Rural Health CTEPS Program</a:t>
            </a:r>
            <a:endParaRPr>
              <a:solidFill>
                <a:srgbClr val="FFF0D0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875000" y="1125450"/>
            <a:ext cx="9175800" cy="4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In person, flexible courses for college credit  - curriculum aligned with NCHSE standards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Fundable through Perkins V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Target Audience: 11</a:t>
            </a:r>
            <a:r>
              <a:rPr baseline="30000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th</a:t>
            </a: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 and 12</a:t>
            </a:r>
            <a:r>
              <a:rPr baseline="30000"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th</a:t>
            </a: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 grade students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Students are eligible for high school and college credits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Courses: 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Health 110 – Health Care Occupations (distance delivered)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Health 120 – Human Services Occupations (distance delivered)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Health 130 – Professionalism in Health Care (capstone at UAA)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0D0"/>
              </a:buClr>
              <a:buSzPts val="1440"/>
              <a:buFont typeface="Nunito"/>
              <a:buChar char="⮚"/>
            </a:pPr>
            <a:r>
              <a:rPr lang="en-US">
                <a:solidFill>
                  <a:srgbClr val="FFF0D0"/>
                </a:solidFill>
                <a:latin typeface="Nunito"/>
                <a:ea typeface="Nunito"/>
                <a:cs typeface="Nunito"/>
                <a:sym typeface="Nunito"/>
              </a:rPr>
              <a:t>Health 150 – Health and Human Services Employment Certifications (capstone at UAA)</a:t>
            </a:r>
            <a:endParaRPr>
              <a:solidFill>
                <a:srgbClr val="FFF0D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0" y="5694400"/>
            <a:ext cx="12192000" cy="1163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1929300" y="5885900"/>
            <a:ext cx="9916200" cy="1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Scan to learn more about our CTEPS Program</a:t>
            </a:r>
            <a:endParaRPr b="0" i="0" sz="31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75" y="5275700"/>
            <a:ext cx="1390199" cy="13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2021-08-13T18:22:19Z</dcterms:created>
  <dc:creator>Alexis Harvey</dc:creator>
</cp:coreProperties>
</file>