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717" r:id="rId4"/>
  </p:sldMasterIdLst>
  <p:notesMasterIdLst>
    <p:notesMasterId r:id="rId21"/>
  </p:notesMasterIdLst>
  <p:handoutMasterIdLst>
    <p:handoutMasterId r:id="rId22"/>
  </p:handoutMasterIdLst>
  <p:sldIdLst>
    <p:sldId id="260" r:id="rId5"/>
    <p:sldId id="282" r:id="rId6"/>
    <p:sldId id="259" r:id="rId7"/>
    <p:sldId id="286" r:id="rId8"/>
    <p:sldId id="267" r:id="rId9"/>
    <p:sldId id="263" r:id="rId10"/>
    <p:sldId id="283" r:id="rId11"/>
    <p:sldId id="270" r:id="rId12"/>
    <p:sldId id="285" r:id="rId13"/>
    <p:sldId id="262" r:id="rId14"/>
    <p:sldId id="284" r:id="rId15"/>
    <p:sldId id="269" r:id="rId16"/>
    <p:sldId id="265" r:id="rId17"/>
    <p:sldId id="266" r:id="rId18"/>
    <p:sldId id="278" r:id="rId19"/>
    <p:sldId id="257" r:id="rId20"/>
  </p:sldIdLst>
  <p:sldSz cx="9144000" cy="5143500" type="screen16x9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6AD6446-65BF-4B31-B8A9-D01F3FBBCDF7}">
          <p14:sldIdLst>
            <p14:sldId id="260"/>
            <p14:sldId id="282"/>
            <p14:sldId id="259"/>
            <p14:sldId id="286"/>
            <p14:sldId id="267"/>
            <p14:sldId id="263"/>
            <p14:sldId id="283"/>
            <p14:sldId id="270"/>
            <p14:sldId id="285"/>
            <p14:sldId id="262"/>
            <p14:sldId id="284"/>
            <p14:sldId id="269"/>
            <p14:sldId id="265"/>
            <p14:sldId id="266"/>
            <p14:sldId id="278"/>
            <p14:sldId id="2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9" userDrawn="1">
          <p15:clr>
            <a:srgbClr val="A4A3A4"/>
          </p15:clr>
        </p15:guide>
        <p15:guide id="2" pos="2309" userDrawn="1">
          <p15:clr>
            <a:srgbClr val="A4A3A4"/>
          </p15:clr>
        </p15:guide>
        <p15:guide id="3" orient="horz" pos="3025" userDrawn="1">
          <p15:clr>
            <a:srgbClr val="A4A3A4"/>
          </p15:clr>
        </p15:guide>
        <p15:guide id="4" pos="2305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inda J Mattson" initials="LJM" lastIdx="1" clrIdx="0"/>
  <p:cmAuthor id="1" name="Abigail Enghirst" initials="AE" lastIdx="8" clrIdx="1"/>
  <p:cmAuthor id="2" name="Hannah L Lager" initials="HLL" lastIdx="14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764"/>
    <a:srgbClr val="5EB4B8"/>
    <a:srgbClr val="023865"/>
    <a:srgbClr val="A4B0D6"/>
    <a:srgbClr val="33CCCC"/>
    <a:srgbClr val="BEBDA2"/>
    <a:srgbClr val="6485A1"/>
    <a:srgbClr val="C74F1F"/>
    <a:srgbClr val="DD5B27"/>
    <a:srgbClr val="A6A5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73" autoAdjust="0"/>
    <p:restoredTop sz="91975" autoAdjust="0"/>
  </p:normalViewPr>
  <p:slideViewPr>
    <p:cSldViewPr snapToGrid="0" snapToObjects="1">
      <p:cViewPr varScale="1">
        <p:scale>
          <a:sx n="149" d="100"/>
          <a:sy n="149" d="100"/>
        </p:scale>
        <p:origin x="654" y="132"/>
      </p:cViewPr>
      <p:guideLst>
        <p:guide orient="horz" pos="2160"/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191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napToObjects="1">
      <p:cViewPr varScale="1">
        <p:scale>
          <a:sx n="84" d="100"/>
          <a:sy n="84" d="100"/>
        </p:scale>
        <p:origin x="2934" y="72"/>
      </p:cViewPr>
      <p:guideLst>
        <p:guide orient="horz" pos="3029"/>
        <p:guide pos="2309"/>
        <p:guide orient="horz" pos="3025"/>
        <p:guide pos="230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8" rIns="96596" bIns="48298" numCol="1" anchor="t" anchorCtr="0" compatLnSpc="1">
            <a:prstTxWarp prst="textNoShape">
              <a:avLst/>
            </a:prstTxWarp>
          </a:bodyPr>
          <a:lstStyle>
            <a:lvl1pPr>
              <a:defRPr sz="1200" noProof="1">
                <a:latin typeface="Times New Roman" pitchFamily="18" charset="0"/>
              </a:defRPr>
            </a:lvl1pPr>
          </a:lstStyle>
          <a:p>
            <a:r>
              <a:rPr lang="en-US" dirty="0"/>
              <a:t>DCCED FY2023 Budget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592" y="1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8" rIns="96596" bIns="48298" numCol="1" anchor="t" anchorCtr="0" compatLnSpc="1">
            <a:prstTxWarp prst="textNoShape">
              <a:avLst/>
            </a:prstTxWarp>
          </a:bodyPr>
          <a:lstStyle>
            <a:lvl1pPr algn="r">
              <a:defRPr sz="1200" noProof="1">
                <a:latin typeface="Times New Roman" pitchFamily="18" charset="0"/>
              </a:defRPr>
            </a:lvl1pPr>
          </a:lstStyle>
          <a:p>
            <a:r>
              <a:rPr lang="en-US" dirty="0"/>
              <a:t>1/25/2022</a:t>
            </a:r>
            <a:endParaRPr lang="de-DE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9478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8" rIns="96596" bIns="48298" numCol="1" anchor="b" anchorCtr="0" compatLnSpc="1">
            <a:prstTxWarp prst="textNoShape">
              <a:avLst/>
            </a:prstTxWarp>
          </a:bodyPr>
          <a:lstStyle>
            <a:lvl1pPr>
              <a:defRPr sz="1200" noProof="1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592" y="9119478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8" rIns="96596" bIns="48298" numCol="1" anchor="b" anchorCtr="0" compatLnSpc="1">
            <a:prstTxWarp prst="textNoShape">
              <a:avLst/>
            </a:prstTxWarp>
          </a:bodyPr>
          <a:lstStyle>
            <a:lvl1pPr algn="r">
              <a:defRPr sz="1200" noProof="1">
                <a:latin typeface="Times New Roman" pitchFamily="18" charset="0"/>
              </a:defRPr>
            </a:lvl1pPr>
          </a:lstStyle>
          <a:p>
            <a:fld id="{F69508C8-31E9-4653-B06D-D82D42A41F70}" type="slidenum">
              <a:rPr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261762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8" rIns="96596" bIns="48298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de-DE"/>
              <a:t>DCCED FY2023 Budget</a:t>
            </a:r>
            <a:endParaRPr lang="de-DE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592" y="1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8" rIns="96596" bIns="4829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r>
              <a:rPr lang="en-US" dirty="0"/>
              <a:t>1/25/2022</a:t>
            </a:r>
            <a:endParaRPr lang="de-DE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46075" y="479425"/>
            <a:ext cx="6765925" cy="38052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374849" y="4424247"/>
            <a:ext cx="6610940" cy="4695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8" rIns="96596" bIns="482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9478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8" rIns="96596" bIns="48298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592" y="9119478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8" rIns="96596" bIns="4829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B550DEAF-72FD-4A26-873D-00FB742DFBCC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591068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de-DE"/>
              <a:t>DCCED FY2023 Budget</a:t>
            </a:r>
            <a:endParaRPr 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1/25/2022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0DEAF-72FD-4A26-873D-00FB742DFBCC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14602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de-DE"/>
              <a:t>DCCED FY2023 Budget</a:t>
            </a:r>
            <a:endParaRPr 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1/25/2022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0DEAF-72FD-4A26-873D-00FB742DFBCC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24930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de-DE"/>
              <a:t>DCCED FY2023 Budget</a:t>
            </a:r>
            <a:endParaRPr 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1/25/2022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0DEAF-72FD-4A26-873D-00FB742DFBCC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46877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de-DE"/>
              <a:t>DCCED FY2023 Budget</a:t>
            </a:r>
            <a:endParaRPr 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1/25/2022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0DEAF-72FD-4A26-873D-00FB742DFBCC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21554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de-DE"/>
              <a:t>DCCED FY2023 Budget</a:t>
            </a:r>
            <a:endParaRPr 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1/25/2022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0DEAF-72FD-4A26-873D-00FB742DFBCC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54193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de-DE"/>
              <a:t>DCCED FY2023 Budget</a:t>
            </a:r>
            <a:endParaRPr 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1/25/2022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0DEAF-72FD-4A26-873D-00FB742DFBCC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40719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de-DE"/>
              <a:t>DCCED FY2023 Budget</a:t>
            </a:r>
            <a:endParaRPr 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1/25/2022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0DEAF-72FD-4A26-873D-00FB742DFBCC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7087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de-DE"/>
              <a:t>DCCED FY2023 Budget</a:t>
            </a:r>
            <a:endParaRPr 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1/25/2022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0DEAF-72FD-4A26-873D-00FB742DFBCC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391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de-DE"/>
              <a:t>DCCED FY2023 Budget</a:t>
            </a:r>
            <a:endParaRPr 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1/25/2022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0DEAF-72FD-4A26-873D-00FB742DFBCC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3302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de-DE"/>
              <a:t>DCCED FY2023 Budget</a:t>
            </a:r>
            <a:endParaRPr 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1/25/2022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0DEAF-72FD-4A26-873D-00FB742DFBCC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865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de-DE"/>
              <a:t>DCCED FY2023 Budget</a:t>
            </a:r>
            <a:endParaRPr 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1/25/2022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0DEAF-72FD-4A26-873D-00FB742DFBCC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8039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de-DE"/>
              <a:t>DCCED FY2023 Budget</a:t>
            </a:r>
            <a:endParaRPr 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1/25/2022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0DEAF-72FD-4A26-873D-00FB742DFBCC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8653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de-DE"/>
              <a:t>DCCED FY2023 Budget</a:t>
            </a:r>
            <a:endParaRPr 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1/25/2022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0DEAF-72FD-4A26-873D-00FB742DFBCC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9742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de-DE"/>
              <a:t>DCCED FY2023 Budget</a:t>
            </a:r>
            <a:endParaRPr 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1/25/2022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0DEAF-72FD-4A26-873D-00FB742DFBCC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94005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de-DE"/>
              <a:t>DCCED FY2023 Budget</a:t>
            </a:r>
            <a:endParaRPr 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1/25/2022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0DEAF-72FD-4A26-873D-00FB742DFBCC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6172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de-DE"/>
              <a:t>DCCED FY2023 Budget</a:t>
            </a:r>
            <a:endParaRPr 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1/25/2022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0DEAF-72FD-4A26-873D-00FB742DFBCC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1995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blipFill dpi="0" rotWithShape="1">
          <a:blip r:embed="rId2">
            <a:alphaModFix amt="2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7749" y="-5812"/>
            <a:ext cx="9151749" cy="1272798"/>
          </a:xfrm>
          <a:prstGeom prst="rect">
            <a:avLst/>
          </a:prstGeom>
          <a:gradFill>
            <a:gsLst>
              <a:gs pos="0">
                <a:srgbClr val="003764">
                  <a:alpha val="80000"/>
                </a:srgbClr>
              </a:gs>
              <a:gs pos="100000">
                <a:srgbClr val="00376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34375" y="1462168"/>
            <a:ext cx="6667500" cy="857250"/>
          </a:xfrm>
          <a:prstGeom prst="rect">
            <a:avLst/>
          </a:prstGeom>
        </p:spPr>
        <p:txBody>
          <a:bodyPr/>
          <a:lstStyle>
            <a:lvl1pPr algn="l">
              <a:defRPr b="1" cap="small" baseline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691575" y="2319418"/>
            <a:ext cx="5753100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6CF5221-36F0-A580-752B-427EB149D6E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60295" y="-142601"/>
            <a:ext cx="1823410" cy="1823410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EF69E4-0708-04EC-25BC-5726DFB390DE}"/>
              </a:ext>
            </a:extLst>
          </p:cNvPr>
          <p:cNvSpPr/>
          <p:nvPr userDrawn="1"/>
        </p:nvSpPr>
        <p:spPr>
          <a:xfrm>
            <a:off x="5545365" y="4039090"/>
            <a:ext cx="53340" cy="81534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115791-5EBC-CB28-217E-E55910C13509}"/>
              </a:ext>
            </a:extLst>
          </p:cNvPr>
          <p:cNvSpPr/>
          <p:nvPr userDrawn="1"/>
        </p:nvSpPr>
        <p:spPr>
          <a:xfrm>
            <a:off x="1224823" y="4031925"/>
            <a:ext cx="53340" cy="81534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8641869-5E0A-95EE-8702-E774F4D364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72035" y="3936377"/>
            <a:ext cx="2195512" cy="910888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Audience</a:t>
            </a:r>
          </a:p>
          <a:p>
            <a:pPr lvl="0"/>
            <a:r>
              <a:rPr lang="en-US" dirty="0"/>
              <a:t>Date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E52BE3C-0C7C-3021-2F62-98A49D5F40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1493" y="3936376"/>
            <a:ext cx="1549400" cy="91805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Presenter</a:t>
            </a:r>
          </a:p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0430478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0187381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3254"/>
            <a:ext cx="8229600" cy="3581369"/>
          </a:xfrm>
        </p:spPr>
        <p:txBody>
          <a:bodyPr/>
          <a:lstStyle>
            <a:lvl1pPr marL="0" indent="0">
              <a:buNone/>
              <a:defRPr b="1">
                <a:latin typeface="Calibri Light" panose="020F0302020204030204" pitchFamily="34" charset="0"/>
              </a:defRPr>
            </a:lvl1pPr>
            <a:lvl2pPr marL="568325" indent="-338138">
              <a:defRPr>
                <a:latin typeface="Calibri Light" panose="020F0302020204030204" pitchFamily="34" charset="0"/>
              </a:defRPr>
            </a:lvl2pPr>
            <a:lvl3pPr marL="914400" indent="-346075">
              <a:defRPr>
                <a:latin typeface="Calibri Light" panose="020F0302020204030204" pitchFamily="34" charset="0"/>
              </a:defRPr>
            </a:lvl3pPr>
            <a:lvl4pPr marL="1260475" indent="-346075">
              <a:defRPr>
                <a:latin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6300" y="4915918"/>
            <a:ext cx="381000" cy="268941"/>
          </a:xfrm>
        </p:spPr>
        <p:txBody>
          <a:bodyPr/>
          <a:lstStyle>
            <a:lvl1pPr algn="ctr"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127FB048-B665-4A2F-9418-E5EC1A553E5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193800" y="285750"/>
            <a:ext cx="7683500" cy="457200"/>
          </a:xfrm>
          <a:prstGeom prst="rect">
            <a:avLst/>
          </a:prstGeom>
        </p:spPr>
        <p:txBody>
          <a:bodyPr/>
          <a:lstStyle>
            <a:lvl1pPr algn="l">
              <a:defRPr sz="2800" b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573400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3254"/>
            <a:ext cx="8229600" cy="3581369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Calibri Light" panose="020F0302020204030204" pitchFamily="34" charset="0"/>
              </a:defRPr>
            </a:lvl1pPr>
            <a:lvl2pPr marL="568325" indent="-338138">
              <a:defRPr sz="2400">
                <a:latin typeface="Calibri Light" panose="020F0302020204030204" pitchFamily="34" charset="0"/>
              </a:defRPr>
            </a:lvl2pPr>
            <a:lvl3pPr marL="914400" indent="-346075">
              <a:defRPr sz="2000">
                <a:latin typeface="Calibri Light" panose="020F0302020204030204" pitchFamily="34" charset="0"/>
              </a:defRPr>
            </a:lvl3pPr>
            <a:lvl4pPr marL="1260475" indent="-346075">
              <a:defRPr sz="1800">
                <a:latin typeface="Calibri Light" panose="020F0302020204030204" pitchFamily="34" charset="0"/>
              </a:defRPr>
            </a:lvl4pPr>
            <a:lvl5pPr>
              <a:defRPr sz="1800"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6300" y="4915918"/>
            <a:ext cx="381000" cy="268941"/>
          </a:xfrm>
        </p:spPr>
        <p:txBody>
          <a:bodyPr/>
          <a:lstStyle>
            <a:lvl1pPr algn="ctr"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127FB048-B665-4A2F-9418-E5EC1A553E5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193800" y="285750"/>
            <a:ext cx="7683500" cy="457200"/>
          </a:xfrm>
          <a:prstGeom prst="rect">
            <a:avLst/>
          </a:prstGeom>
        </p:spPr>
        <p:txBody>
          <a:bodyPr/>
          <a:lstStyle>
            <a:lvl1pPr algn="l">
              <a:defRPr sz="2800" b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03998D6-636E-DA6D-EB77-365C7C4213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02475" y="1013254"/>
            <a:ext cx="1584325" cy="1347787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Director Photo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F0EF6B8-DDC8-7E52-B196-73D34E8E4B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89312" y="2361041"/>
            <a:ext cx="1222375" cy="460375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2840862584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 rot="10800000">
            <a:off x="-1" y="4973725"/>
            <a:ext cx="9144000" cy="167466"/>
          </a:xfrm>
          <a:prstGeom prst="rect">
            <a:avLst/>
          </a:prstGeom>
          <a:gradFill flip="none" rotWithShape="1">
            <a:gsLst>
              <a:gs pos="0">
                <a:srgbClr val="003764"/>
              </a:gs>
              <a:gs pos="100000">
                <a:srgbClr val="003764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4938655"/>
            <a:ext cx="381000" cy="2619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127FB048-B665-4A2F-9418-E5EC1A553E5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906" y="285750"/>
            <a:ext cx="9155906" cy="457200"/>
          </a:xfrm>
          <a:prstGeom prst="rect">
            <a:avLst/>
          </a:prstGeom>
          <a:gradFill flip="none" rotWithShape="1">
            <a:gsLst>
              <a:gs pos="0">
                <a:srgbClr val="003764"/>
              </a:gs>
              <a:gs pos="100000">
                <a:schemeClr val="tx2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62822" y="-91683"/>
            <a:ext cx="1256427" cy="1256427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9F7B0C-16BC-B3CC-1BFA-AC6706B0A6F7}"/>
              </a:ext>
            </a:extLst>
          </p:cNvPr>
          <p:cNvSpPr txBox="1"/>
          <p:nvPr userDrawn="1"/>
        </p:nvSpPr>
        <p:spPr>
          <a:xfrm>
            <a:off x="81124" y="4929919"/>
            <a:ext cx="44400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spc="0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ALASKA DEPARTMENT OF COMMERCE, COMMUNITY, AND ECONOMIC DEVELOPMENT</a:t>
            </a:r>
          </a:p>
        </p:txBody>
      </p:sp>
    </p:spTree>
    <p:extLst>
      <p:ext uri="{BB962C8B-B14F-4D97-AF65-F5344CB8AC3E}">
        <p14:creationId xmlns:p14="http://schemas.microsoft.com/office/powerpoint/2010/main" val="2943647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32" r:id="rId4"/>
  </p:sldLayoutIdLst>
  <p:transition spd="med">
    <p:fade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Thomas.Lochner@Alaska.gov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65F02-9AEC-4E5A-A867-33C67AAE4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56" y="1462168"/>
            <a:ext cx="8925997" cy="857250"/>
          </a:xfrm>
        </p:spPr>
        <p:txBody>
          <a:bodyPr/>
          <a:lstStyle/>
          <a:p>
            <a:pPr algn="ctr"/>
            <a:r>
              <a:rPr lang="en-US" sz="4400" b="0" dirty="0">
                <a:solidFill>
                  <a:srgbClr val="00376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Alaska Broadband Office </a:t>
            </a:r>
            <a:br>
              <a:rPr lang="en-US" sz="4400" b="0" dirty="0">
                <a:solidFill>
                  <a:srgbClr val="003764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400" b="0" dirty="0">
                <a:solidFill>
                  <a:srgbClr val="00376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Broadband and Digital Equity</a:t>
            </a:r>
            <a:br>
              <a:rPr lang="en-US" sz="4400" b="0" dirty="0">
                <a:solidFill>
                  <a:srgbClr val="003764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400" b="0" dirty="0">
                <a:solidFill>
                  <a:srgbClr val="00376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Update </a:t>
            </a:r>
            <a:endParaRPr lang="en-US" b="0" dirty="0">
              <a:solidFill>
                <a:srgbClr val="00376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F4B6E4-C288-9D3A-4887-71910618A1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46960" y="3936377"/>
            <a:ext cx="3788872" cy="910888"/>
          </a:xfrm>
        </p:spPr>
        <p:txBody>
          <a:bodyPr/>
          <a:lstStyle/>
          <a:p>
            <a:r>
              <a:rPr lang="en-US" dirty="0">
                <a:solidFill>
                  <a:srgbClr val="003764"/>
                </a:solidFill>
              </a:rPr>
              <a:t>Southwest Alaska Municipal Conference </a:t>
            </a:r>
          </a:p>
          <a:p>
            <a:r>
              <a:rPr lang="en-US" dirty="0">
                <a:solidFill>
                  <a:srgbClr val="003764"/>
                </a:solidFill>
              </a:rPr>
              <a:t>March 7, 2024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F76D27-D84C-935B-C11C-A69E623356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51493" y="3936376"/>
            <a:ext cx="3429508" cy="918053"/>
          </a:xfrm>
        </p:spPr>
        <p:txBody>
          <a:bodyPr/>
          <a:lstStyle/>
          <a:p>
            <a:r>
              <a:rPr lang="en-US" dirty="0">
                <a:solidFill>
                  <a:srgbClr val="003764"/>
                </a:solidFill>
              </a:rPr>
              <a:t>Thomas Lochner</a:t>
            </a:r>
          </a:p>
          <a:p>
            <a:r>
              <a:rPr lang="en-US" dirty="0">
                <a:solidFill>
                  <a:srgbClr val="003764"/>
                </a:solidFill>
              </a:rPr>
              <a:t>Director</a:t>
            </a:r>
          </a:p>
        </p:txBody>
      </p:sp>
    </p:spTree>
    <p:extLst>
      <p:ext uri="{BB962C8B-B14F-4D97-AF65-F5344CB8AC3E}">
        <p14:creationId xmlns:p14="http://schemas.microsoft.com/office/powerpoint/2010/main" val="1997466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C0C9F0-0E55-661D-F622-379F2DF19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FB048-B665-4A2F-9418-E5EC1A553E57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CA8D1F0-5084-02EA-AABF-2FF772BBD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Digital Equity – Digital Inclusion – Digital Literacy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B1A253F-5642-B102-DBC1-10BB2CC653CD}"/>
              </a:ext>
            </a:extLst>
          </p:cNvPr>
          <p:cNvGrpSpPr/>
          <p:nvPr/>
        </p:nvGrpSpPr>
        <p:grpSpPr>
          <a:xfrm>
            <a:off x="539883" y="1914087"/>
            <a:ext cx="8064234" cy="2076021"/>
            <a:chOff x="684099" y="1078076"/>
            <a:chExt cx="8064234" cy="144174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4CB36AF-A8A8-5FD6-AE05-1C60DDBB7884}"/>
                </a:ext>
              </a:extLst>
            </p:cNvPr>
            <p:cNvSpPr txBox="1"/>
            <p:nvPr/>
          </p:nvSpPr>
          <p:spPr>
            <a:xfrm>
              <a:off x="1204088" y="1594544"/>
              <a:ext cx="7015018" cy="748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Aft>
                  <a:spcPts val="0"/>
                </a:spcAft>
              </a:pPr>
              <a:endParaRPr lang="en-US" sz="1000" cap="small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342900" indent="-342900" fontAlgn="auto"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800" cap="small" dirty="0">
                  <a:solidFill>
                    <a:srgbClr val="00206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</a:t>
              </a:r>
              <a:r>
                <a:rPr lang="en-US" sz="1800" dirty="0">
                  <a:solidFill>
                    <a:srgbClr val="00206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lanning Grants:         $60 Million – Alaska Awarded: </a:t>
              </a:r>
              <a:r>
                <a:rPr lang="en-US" sz="1800" b="1" dirty="0">
                  <a:solidFill>
                    <a:srgbClr val="00206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$567,800</a:t>
              </a:r>
            </a:p>
            <a:p>
              <a:pPr marL="342900" indent="-342900" fontAlgn="auto"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rgbClr val="00206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Capacity Grants:       $1.44 Billion – Alaska’s Award: TBD</a:t>
              </a:r>
              <a:endParaRPr lang="en-US" sz="1800" i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342900" indent="-342900" fontAlgn="auto"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rgbClr val="00206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Competitive Grants: $1.25 Billion – Alaska’s Award: TBD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F41C21B-82CB-7D8E-4E7F-14FC24F36F04}"/>
                </a:ext>
              </a:extLst>
            </p:cNvPr>
            <p:cNvSpPr/>
            <p:nvPr/>
          </p:nvSpPr>
          <p:spPr>
            <a:xfrm>
              <a:off x="684099" y="1078076"/>
              <a:ext cx="8054997" cy="1441740"/>
            </a:xfrm>
            <a:prstGeom prst="rect">
              <a:avLst/>
            </a:prstGeom>
            <a:noFill/>
            <a:ln>
              <a:solidFill>
                <a:srgbClr val="0037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0E142C7-3E8C-E6B1-6AA2-57D84B5D870F}"/>
                </a:ext>
              </a:extLst>
            </p:cNvPr>
            <p:cNvSpPr txBox="1"/>
            <p:nvPr/>
          </p:nvSpPr>
          <p:spPr>
            <a:xfrm>
              <a:off x="693336" y="1078076"/>
              <a:ext cx="8054997" cy="320614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3764"/>
              </a:solidFill>
            </a:ln>
          </p:spPr>
          <p:txBody>
            <a:bodyPr wrap="square" rtlCol="0">
              <a:spAutoFit/>
            </a:bodyPr>
            <a:lstStyle/>
            <a:p>
              <a:pPr algn="ctr" fontAlgn="auto">
                <a:spcAft>
                  <a:spcPts val="0"/>
                </a:spcAft>
              </a:pPr>
              <a:r>
                <a:rPr lang="en-US" sz="2400" b="1" cap="small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$2.75 Billion for all States and Territories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579511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C0C9F0-0E55-661D-F622-379F2DF19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FB048-B665-4A2F-9418-E5EC1A553E57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CA8D1F0-5084-02EA-AABF-2FF772BBD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Digital Equity – Eight Covered Populations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083288-589B-6C20-099F-A117512118E2}"/>
              </a:ext>
            </a:extLst>
          </p:cNvPr>
          <p:cNvSpPr txBox="1"/>
          <p:nvPr/>
        </p:nvSpPr>
        <p:spPr>
          <a:xfrm>
            <a:off x="597877" y="1227722"/>
            <a:ext cx="8088923" cy="304698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Aging Individuals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Incarcerated Individuals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Individuals with Disabilities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Individuals with a Language Barrier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Individuals who are Members of a Racial or Ethnic Minority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Individual in Low-Income Households 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Individuals who Reside in Rural Areas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Veterans</a:t>
            </a:r>
          </a:p>
        </p:txBody>
      </p:sp>
    </p:spTree>
    <p:extLst>
      <p:ext uri="{BB962C8B-B14F-4D97-AF65-F5344CB8AC3E}">
        <p14:creationId xmlns:p14="http://schemas.microsoft.com/office/powerpoint/2010/main" val="2347560878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F92419CD-61DC-E630-AF13-58FF4A43E3BC}"/>
              </a:ext>
            </a:extLst>
          </p:cNvPr>
          <p:cNvCxnSpPr>
            <a:cxnSpLocks/>
          </p:cNvCxnSpPr>
          <p:nvPr/>
        </p:nvCxnSpPr>
        <p:spPr>
          <a:xfrm flipH="1" flipV="1">
            <a:off x="6168099" y="3090503"/>
            <a:ext cx="12232" cy="962384"/>
          </a:xfrm>
          <a:prstGeom prst="straightConnector1">
            <a:avLst/>
          </a:prstGeom>
          <a:ln w="25400">
            <a:solidFill>
              <a:schemeClr val="accent6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DB37CAEF-D9AC-5741-B803-FC727969EE99}"/>
              </a:ext>
            </a:extLst>
          </p:cNvPr>
          <p:cNvSpPr txBox="1"/>
          <p:nvPr/>
        </p:nvSpPr>
        <p:spPr>
          <a:xfrm>
            <a:off x="6177492" y="3406556"/>
            <a:ext cx="2944649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Responses to Digital Equity Competitive Grants </a:t>
            </a:r>
          </a:p>
          <a:p>
            <a:pPr algn="ctr"/>
            <a:r>
              <a:rPr lang="en-US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Notice of Funding Opportunity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C0C9F0-0E55-661D-F622-379F2DF19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27030" y="4915918"/>
            <a:ext cx="381000" cy="268941"/>
          </a:xfrm>
        </p:spPr>
        <p:txBody>
          <a:bodyPr/>
          <a:lstStyle/>
          <a:p>
            <a:fld id="{127FB048-B665-4A2F-9418-E5EC1A553E57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CA8D1F0-5084-02EA-AABF-2FF772BBD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30" y="285750"/>
            <a:ext cx="7683500" cy="457200"/>
          </a:xfrm>
        </p:spPr>
        <p:txBody>
          <a:bodyPr/>
          <a:lstStyle/>
          <a:p>
            <a:r>
              <a:rPr lang="en-US" dirty="0">
                <a:latin typeface="+mj-lt"/>
              </a:rPr>
              <a:t>Digital Equity Milestone Dates &amp; ABO Timeline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B7B9C6-1822-FAC0-0F64-40036D9A7EF1}"/>
              </a:ext>
            </a:extLst>
          </p:cNvPr>
          <p:cNvSpPr txBox="1"/>
          <p:nvPr/>
        </p:nvSpPr>
        <p:spPr>
          <a:xfrm>
            <a:off x="7712160" y="3021785"/>
            <a:ext cx="4892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 ‘24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D8D357-BED0-1B3D-BB10-A68309C8D61D}"/>
              </a:ext>
            </a:extLst>
          </p:cNvPr>
          <p:cNvSpPr txBox="1"/>
          <p:nvPr/>
        </p:nvSpPr>
        <p:spPr>
          <a:xfrm>
            <a:off x="7023174" y="3021785"/>
            <a:ext cx="4988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 ‘24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D7245E-21C7-7E0C-C3FB-589F83EEF840}"/>
              </a:ext>
            </a:extLst>
          </p:cNvPr>
          <p:cNvSpPr txBox="1"/>
          <p:nvPr/>
        </p:nvSpPr>
        <p:spPr>
          <a:xfrm>
            <a:off x="6350221" y="3021785"/>
            <a:ext cx="4764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Oct ‘24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23B162-CD75-AA83-4A15-C037B0F0C866}"/>
              </a:ext>
            </a:extLst>
          </p:cNvPr>
          <p:cNvSpPr txBox="1"/>
          <p:nvPr/>
        </p:nvSpPr>
        <p:spPr>
          <a:xfrm>
            <a:off x="5662038" y="3021785"/>
            <a:ext cx="4844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 ‘24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72AFDB-D55C-E70F-E130-04479FA42158}"/>
              </a:ext>
            </a:extLst>
          </p:cNvPr>
          <p:cNvSpPr txBox="1"/>
          <p:nvPr/>
        </p:nvSpPr>
        <p:spPr>
          <a:xfrm>
            <a:off x="4973054" y="3021785"/>
            <a:ext cx="4940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Aug ‘24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8FCB1A-DF28-8C31-0B70-89F15D6A586D}"/>
              </a:ext>
            </a:extLst>
          </p:cNvPr>
          <p:cNvSpPr txBox="1"/>
          <p:nvPr/>
        </p:nvSpPr>
        <p:spPr>
          <a:xfrm>
            <a:off x="4314527" y="3021785"/>
            <a:ext cx="4427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 ‘24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29E61B-D705-20D5-A219-7F1FCE4AB884}"/>
              </a:ext>
            </a:extLst>
          </p:cNvPr>
          <p:cNvSpPr txBox="1"/>
          <p:nvPr/>
        </p:nvSpPr>
        <p:spPr>
          <a:xfrm>
            <a:off x="3615124" y="3021785"/>
            <a:ext cx="4732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Jun ‘24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CA095D-DAEB-F491-63CB-EC88DEB7D4D0}"/>
              </a:ext>
            </a:extLst>
          </p:cNvPr>
          <p:cNvSpPr txBox="1"/>
          <p:nvPr/>
        </p:nvSpPr>
        <p:spPr>
          <a:xfrm>
            <a:off x="2909308" y="3021785"/>
            <a:ext cx="5164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 ‘24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CBC667-2004-CC99-1B57-8006F5AB3866}"/>
              </a:ext>
            </a:extLst>
          </p:cNvPr>
          <p:cNvSpPr txBox="1"/>
          <p:nvPr/>
        </p:nvSpPr>
        <p:spPr>
          <a:xfrm>
            <a:off x="2242766" y="3021785"/>
            <a:ext cx="4812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 ‘24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07B92A-46BB-989A-DD1E-332D502B749A}"/>
              </a:ext>
            </a:extLst>
          </p:cNvPr>
          <p:cNvSpPr txBox="1"/>
          <p:nvPr/>
        </p:nvSpPr>
        <p:spPr>
          <a:xfrm>
            <a:off x="1546568" y="3021785"/>
            <a:ext cx="5052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 ‘24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4169C4-55D7-A09C-0BB5-374CE338461C}"/>
              </a:ext>
            </a:extLst>
          </p:cNvPr>
          <p:cNvSpPr txBox="1"/>
          <p:nvPr/>
        </p:nvSpPr>
        <p:spPr>
          <a:xfrm>
            <a:off x="872813" y="3021785"/>
            <a:ext cx="4844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Feb ‘24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7467EA-FADA-8437-EBF7-9C4E420A59F1}"/>
              </a:ext>
            </a:extLst>
          </p:cNvPr>
          <p:cNvSpPr txBox="1"/>
          <p:nvPr/>
        </p:nvSpPr>
        <p:spPr>
          <a:xfrm>
            <a:off x="196653" y="3021785"/>
            <a:ext cx="4683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Jan ‘24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438B6DE-4E8F-D651-0742-D9384AA7677D}"/>
              </a:ext>
            </a:extLst>
          </p:cNvPr>
          <p:cNvCxnSpPr>
            <a:cxnSpLocks/>
          </p:cNvCxnSpPr>
          <p:nvPr/>
        </p:nvCxnSpPr>
        <p:spPr>
          <a:xfrm flipV="1">
            <a:off x="42748" y="2986987"/>
            <a:ext cx="9031982" cy="1558"/>
          </a:xfrm>
          <a:prstGeom prst="line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8264F86-C577-9BD7-3AEC-4BEECF63BA96}"/>
              </a:ext>
            </a:extLst>
          </p:cNvPr>
          <p:cNvCxnSpPr>
            <a:cxnSpLocks/>
          </p:cNvCxnSpPr>
          <p:nvPr/>
        </p:nvCxnSpPr>
        <p:spPr>
          <a:xfrm>
            <a:off x="109331" y="2986987"/>
            <a:ext cx="0" cy="1657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3626C19-9D75-FB4E-1E67-E6CEB5BFA603}"/>
              </a:ext>
            </a:extLst>
          </p:cNvPr>
          <p:cNvCxnSpPr>
            <a:cxnSpLocks/>
          </p:cNvCxnSpPr>
          <p:nvPr/>
        </p:nvCxnSpPr>
        <p:spPr>
          <a:xfrm>
            <a:off x="791708" y="2986987"/>
            <a:ext cx="0" cy="1657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DA93238-FAB5-F7F7-F538-010840DBBF34}"/>
              </a:ext>
            </a:extLst>
          </p:cNvPr>
          <p:cNvCxnSpPr>
            <a:cxnSpLocks/>
          </p:cNvCxnSpPr>
          <p:nvPr/>
        </p:nvCxnSpPr>
        <p:spPr>
          <a:xfrm>
            <a:off x="1474085" y="2986987"/>
            <a:ext cx="0" cy="1657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AC218E7-BC39-21EE-DC66-0D14387B3914}"/>
              </a:ext>
            </a:extLst>
          </p:cNvPr>
          <p:cNvCxnSpPr>
            <a:cxnSpLocks/>
          </p:cNvCxnSpPr>
          <p:nvPr/>
        </p:nvCxnSpPr>
        <p:spPr>
          <a:xfrm>
            <a:off x="2156462" y="2986987"/>
            <a:ext cx="0" cy="1657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AF9FDF1-7E6F-B31D-F549-97C3D367EC8C}"/>
              </a:ext>
            </a:extLst>
          </p:cNvPr>
          <p:cNvCxnSpPr>
            <a:cxnSpLocks/>
          </p:cNvCxnSpPr>
          <p:nvPr/>
        </p:nvCxnSpPr>
        <p:spPr>
          <a:xfrm>
            <a:off x="2838839" y="2986987"/>
            <a:ext cx="0" cy="1657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F13AB1A-C236-313D-A2AC-2DAE2C3AAE87}"/>
              </a:ext>
            </a:extLst>
          </p:cNvPr>
          <p:cNvCxnSpPr>
            <a:cxnSpLocks/>
          </p:cNvCxnSpPr>
          <p:nvPr/>
        </p:nvCxnSpPr>
        <p:spPr>
          <a:xfrm>
            <a:off x="3521216" y="2986987"/>
            <a:ext cx="0" cy="1657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1F95850-3F0F-CF3E-5142-C3512E08502A}"/>
              </a:ext>
            </a:extLst>
          </p:cNvPr>
          <p:cNvCxnSpPr>
            <a:cxnSpLocks/>
          </p:cNvCxnSpPr>
          <p:nvPr/>
        </p:nvCxnSpPr>
        <p:spPr>
          <a:xfrm>
            <a:off x="4203593" y="2986987"/>
            <a:ext cx="0" cy="1657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C3D3420-CBD3-B6EB-B85A-90057CA1A29B}"/>
              </a:ext>
            </a:extLst>
          </p:cNvPr>
          <p:cNvCxnSpPr>
            <a:cxnSpLocks/>
          </p:cNvCxnSpPr>
          <p:nvPr/>
        </p:nvCxnSpPr>
        <p:spPr>
          <a:xfrm>
            <a:off x="4885970" y="2986987"/>
            <a:ext cx="0" cy="1657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893E8C0-3222-80D2-0296-8A3B06CDEAF0}"/>
              </a:ext>
            </a:extLst>
          </p:cNvPr>
          <p:cNvCxnSpPr>
            <a:cxnSpLocks/>
          </p:cNvCxnSpPr>
          <p:nvPr/>
        </p:nvCxnSpPr>
        <p:spPr>
          <a:xfrm>
            <a:off x="5568347" y="2986987"/>
            <a:ext cx="0" cy="1657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C09D8D2-793C-9466-7565-99BCF90E181E}"/>
              </a:ext>
            </a:extLst>
          </p:cNvPr>
          <p:cNvCxnSpPr>
            <a:cxnSpLocks/>
          </p:cNvCxnSpPr>
          <p:nvPr/>
        </p:nvCxnSpPr>
        <p:spPr>
          <a:xfrm>
            <a:off x="6250724" y="2986987"/>
            <a:ext cx="0" cy="1657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504CA42-A9B4-5372-8054-D7EBEDE7E4A7}"/>
              </a:ext>
            </a:extLst>
          </p:cNvPr>
          <p:cNvCxnSpPr>
            <a:cxnSpLocks/>
          </p:cNvCxnSpPr>
          <p:nvPr/>
        </p:nvCxnSpPr>
        <p:spPr>
          <a:xfrm>
            <a:off x="6933101" y="2986987"/>
            <a:ext cx="0" cy="1657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20E2655-6E2F-81AF-5EC6-B7CE4C7F184F}"/>
              </a:ext>
            </a:extLst>
          </p:cNvPr>
          <p:cNvCxnSpPr>
            <a:cxnSpLocks/>
          </p:cNvCxnSpPr>
          <p:nvPr/>
        </p:nvCxnSpPr>
        <p:spPr>
          <a:xfrm>
            <a:off x="7615478" y="2986987"/>
            <a:ext cx="0" cy="1657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E7F8464-728C-D556-BB8C-5A130C4DC857}"/>
              </a:ext>
            </a:extLst>
          </p:cNvPr>
          <p:cNvCxnSpPr>
            <a:cxnSpLocks/>
          </p:cNvCxnSpPr>
          <p:nvPr/>
        </p:nvCxnSpPr>
        <p:spPr>
          <a:xfrm flipH="1" flipV="1">
            <a:off x="2197522" y="3097763"/>
            <a:ext cx="7146" cy="739141"/>
          </a:xfrm>
          <a:prstGeom prst="straightConnector1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4F441C5C-1941-E28E-103C-85ADE81601AD}"/>
              </a:ext>
            </a:extLst>
          </p:cNvPr>
          <p:cNvSpPr txBox="1"/>
          <p:nvPr/>
        </p:nvSpPr>
        <p:spPr>
          <a:xfrm>
            <a:off x="2197257" y="3350913"/>
            <a:ext cx="1413478" cy="13849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State Responds to the Digital Equity Capacity Grant </a:t>
            </a:r>
          </a:p>
          <a:p>
            <a:pPr algn="ctr"/>
            <a:r>
              <a:rPr lang="en-US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Notice of Funding Opportunity to Develop Subgrants (60 days)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26D4E71-CD5D-22DD-A6C7-7367FFD21AA9}"/>
              </a:ext>
            </a:extLst>
          </p:cNvPr>
          <p:cNvCxnSpPr>
            <a:cxnSpLocks/>
          </p:cNvCxnSpPr>
          <p:nvPr/>
        </p:nvCxnSpPr>
        <p:spPr>
          <a:xfrm flipV="1">
            <a:off x="785591" y="3089126"/>
            <a:ext cx="7146" cy="1466875"/>
          </a:xfrm>
          <a:prstGeom prst="straightConnector1">
            <a:avLst/>
          </a:prstGeom>
          <a:ln w="25400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64A0A385-7309-8915-268F-4576D4871E27}"/>
              </a:ext>
            </a:extLst>
          </p:cNvPr>
          <p:cNvSpPr txBox="1"/>
          <p:nvPr/>
        </p:nvSpPr>
        <p:spPr>
          <a:xfrm>
            <a:off x="-101600" y="3355672"/>
            <a:ext cx="894337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State of Alaska </a:t>
            </a:r>
          </a:p>
          <a:p>
            <a:pPr algn="r"/>
            <a:r>
              <a:rPr lang="en-US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Digital Equity </a:t>
            </a:r>
          </a:p>
          <a:p>
            <a:pPr algn="r"/>
            <a:r>
              <a:rPr lang="en-US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 Completed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033E7E9-821A-57E9-BEDD-292DA9F6429C}"/>
              </a:ext>
            </a:extLst>
          </p:cNvPr>
          <p:cNvSpPr txBox="1"/>
          <p:nvPr/>
        </p:nvSpPr>
        <p:spPr>
          <a:xfrm>
            <a:off x="8395583" y="3021788"/>
            <a:ext cx="4892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Jan ‘25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E8CABD0-62AB-4735-B396-BDCA8F84BA8B}"/>
              </a:ext>
            </a:extLst>
          </p:cNvPr>
          <p:cNvCxnSpPr>
            <a:cxnSpLocks/>
          </p:cNvCxnSpPr>
          <p:nvPr/>
        </p:nvCxnSpPr>
        <p:spPr>
          <a:xfrm>
            <a:off x="8298901" y="2986990"/>
            <a:ext cx="0" cy="1657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5E19D76-04D5-C92F-21B0-1846A831242C}"/>
              </a:ext>
            </a:extLst>
          </p:cNvPr>
          <p:cNvCxnSpPr>
            <a:cxnSpLocks/>
          </p:cNvCxnSpPr>
          <p:nvPr/>
        </p:nvCxnSpPr>
        <p:spPr>
          <a:xfrm>
            <a:off x="8981278" y="2986990"/>
            <a:ext cx="0" cy="1657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EA67DCE3-A378-761B-C9C9-1FCBFE425531}"/>
              </a:ext>
            </a:extLst>
          </p:cNvPr>
          <p:cNvCxnSpPr>
            <a:cxnSpLocks/>
          </p:cNvCxnSpPr>
          <p:nvPr/>
        </p:nvCxnSpPr>
        <p:spPr>
          <a:xfrm flipH="1">
            <a:off x="2199629" y="2438400"/>
            <a:ext cx="5039" cy="530818"/>
          </a:xfrm>
          <a:prstGeom prst="straightConnector1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91891258-AF76-0386-3E88-936E9A18A36D}"/>
              </a:ext>
            </a:extLst>
          </p:cNvPr>
          <p:cNvSpPr txBox="1"/>
          <p:nvPr/>
        </p:nvSpPr>
        <p:spPr>
          <a:xfrm>
            <a:off x="1626403" y="1276268"/>
            <a:ext cx="20832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National Telecommunications and Information Administration (NTIA) Publishes Digital Equity Capacity Grant “Notice of Funding Opportunity” (NOFO)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8CAF5F4-3C7F-F02F-3110-909CACE68D75}"/>
              </a:ext>
            </a:extLst>
          </p:cNvPr>
          <p:cNvSpPr txBox="1"/>
          <p:nvPr/>
        </p:nvSpPr>
        <p:spPr>
          <a:xfrm>
            <a:off x="5679387" y="1460934"/>
            <a:ext cx="10747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NTIA Publishes Digital Equity Competitive Grant NOFO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2DE2B6-F562-4162-CB67-63CD0A568A95}"/>
              </a:ext>
            </a:extLst>
          </p:cNvPr>
          <p:cNvSpPr txBox="1"/>
          <p:nvPr/>
        </p:nvSpPr>
        <p:spPr>
          <a:xfrm>
            <a:off x="4990950" y="4800776"/>
            <a:ext cx="40943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Note: all timelines estimated based on the best available information and may change.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9D313CC-0F23-8DE8-89B8-569BAB8013FB}"/>
              </a:ext>
            </a:extLst>
          </p:cNvPr>
          <p:cNvCxnSpPr>
            <a:cxnSpLocks/>
            <a:stCxn id="33" idx="2"/>
          </p:cNvCxnSpPr>
          <p:nvPr/>
        </p:nvCxnSpPr>
        <p:spPr>
          <a:xfrm>
            <a:off x="1469046" y="1225321"/>
            <a:ext cx="8125" cy="1763224"/>
          </a:xfrm>
          <a:prstGeom prst="line">
            <a:avLst/>
          </a:prstGeom>
          <a:ln w="22225">
            <a:solidFill>
              <a:srgbClr val="5EB4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F47051E-3297-3648-E258-9BF5DFFD6F5D}"/>
              </a:ext>
            </a:extLst>
          </p:cNvPr>
          <p:cNvSpPr txBox="1"/>
          <p:nvPr/>
        </p:nvSpPr>
        <p:spPr>
          <a:xfrm>
            <a:off x="1163545" y="917544"/>
            <a:ext cx="611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Today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0BD3F4F-7AA8-968D-56E8-8A55982D2699}"/>
              </a:ext>
            </a:extLst>
          </p:cNvPr>
          <p:cNvCxnSpPr>
            <a:cxnSpLocks/>
          </p:cNvCxnSpPr>
          <p:nvPr/>
        </p:nvCxnSpPr>
        <p:spPr>
          <a:xfrm flipH="1" flipV="1">
            <a:off x="3603222" y="3096702"/>
            <a:ext cx="11902" cy="1639206"/>
          </a:xfrm>
          <a:prstGeom prst="straightConnector1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B905517-D3F0-0985-9274-41B9F5A47F39}"/>
              </a:ext>
            </a:extLst>
          </p:cNvPr>
          <p:cNvCxnSpPr>
            <a:cxnSpLocks/>
          </p:cNvCxnSpPr>
          <p:nvPr/>
        </p:nvCxnSpPr>
        <p:spPr>
          <a:xfrm flipH="1">
            <a:off x="6165399" y="2441791"/>
            <a:ext cx="5039" cy="530818"/>
          </a:xfrm>
          <a:prstGeom prst="straightConnector1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0841756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C0C9F0-0E55-661D-F622-379F2DF19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FB048-B665-4A2F-9418-E5EC1A553E57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CA8D1F0-5084-02EA-AABF-2FF772BBD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Mapping Updates 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D60591-D47E-F26B-E9CC-8159077BE639}"/>
              </a:ext>
            </a:extLst>
          </p:cNvPr>
          <p:cNvSpPr txBox="1"/>
          <p:nvPr/>
        </p:nvSpPr>
        <p:spPr>
          <a:xfrm>
            <a:off x="110836" y="1192698"/>
            <a:ext cx="8894619" cy="3255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FCC Fabric Map</a:t>
            </a:r>
          </a:p>
          <a:p>
            <a:pPr marL="97155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Current Fabric includes all Alaska Communities</a:t>
            </a:r>
          </a:p>
          <a:p>
            <a:pPr marL="97155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Continuing refinement with the FCC from ISPs and State Broadband Offices</a:t>
            </a:r>
            <a:endParaRPr lang="en-US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143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5143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Served, Underserved, and Unserved Locations in Alaska and published in the National Broadband Availability Map (NBAM) </a:t>
            </a:r>
            <a:r>
              <a:rPr lang="en-US" sz="18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(NTIA)</a:t>
            </a:r>
            <a:endParaRPr lang="en-US" sz="1800" i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143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5143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High</a:t>
            </a:r>
            <a:r>
              <a:rPr lang="en-US" sz="18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-Cost and Non-High-Cost Areas designated based on Census Block Groups </a:t>
            </a:r>
            <a:r>
              <a:rPr lang="en-US" sz="1800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(NTIA)</a:t>
            </a:r>
          </a:p>
          <a:p>
            <a:pPr marL="5143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5143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Evaluated ultra remote locations within the Non-High-Cost Areas and pursuing a 25% funding match waiver </a:t>
            </a:r>
            <a:r>
              <a:rPr lang="en-US" sz="1800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(Alaska Broadband Office)</a:t>
            </a:r>
            <a:endParaRPr lang="en-US" sz="18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564773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C0C9F0-0E55-661D-F622-379F2DF19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FB048-B665-4A2F-9418-E5EC1A553E57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CA8D1F0-5084-02EA-AABF-2FF772BBD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Federally Designated High-Cost Map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7B9336-B9FB-ED38-5BDD-5A9A81169A0A}"/>
              </a:ext>
            </a:extLst>
          </p:cNvPr>
          <p:cNvSpPr/>
          <p:nvPr/>
        </p:nvSpPr>
        <p:spPr>
          <a:xfrm>
            <a:off x="163286" y="1600200"/>
            <a:ext cx="117565" cy="130629"/>
          </a:xfrm>
          <a:prstGeom prst="rect">
            <a:avLst/>
          </a:prstGeom>
          <a:solidFill>
            <a:srgbClr val="FF0000">
              <a:alpha val="28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EBC064-FE14-DB91-88FC-2A24D530E0BA}"/>
              </a:ext>
            </a:extLst>
          </p:cNvPr>
          <p:cNvSpPr txBox="1"/>
          <p:nvPr/>
        </p:nvSpPr>
        <p:spPr>
          <a:xfrm>
            <a:off x="229269" y="1527943"/>
            <a:ext cx="1550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High-Cost Area: 25% Match Requirement Waived.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29075D-892B-18EB-FBD0-A41B8EE654E2}"/>
              </a:ext>
            </a:extLst>
          </p:cNvPr>
          <p:cNvSpPr/>
          <p:nvPr/>
        </p:nvSpPr>
        <p:spPr>
          <a:xfrm>
            <a:off x="162225" y="2468779"/>
            <a:ext cx="117565" cy="130629"/>
          </a:xfrm>
          <a:prstGeom prst="rect">
            <a:avLst/>
          </a:prstGeom>
          <a:solidFill>
            <a:schemeClr val="bg2">
              <a:alpha val="28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A813AC-0B68-A19F-FA54-69C748F1D100}"/>
              </a:ext>
            </a:extLst>
          </p:cNvPr>
          <p:cNvSpPr txBox="1"/>
          <p:nvPr/>
        </p:nvSpPr>
        <p:spPr>
          <a:xfrm>
            <a:off x="228208" y="2396522"/>
            <a:ext cx="1550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Non-High-Cost Area: 25% Match Required. Waivers may be requested.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1FF2C8-7B4A-D8EB-B3A1-00E7D54DF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055" y="822259"/>
            <a:ext cx="5652246" cy="408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58077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C0C9F0-0E55-661D-F622-379F2DF19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9596" y="4915918"/>
            <a:ext cx="381000" cy="268941"/>
          </a:xfrm>
        </p:spPr>
        <p:txBody>
          <a:bodyPr/>
          <a:lstStyle/>
          <a:p>
            <a:fld id="{127FB048-B665-4A2F-9418-E5EC1A553E57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CA8D1F0-5084-02EA-AABF-2FF772BBD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618" y="285750"/>
            <a:ext cx="7545978" cy="457200"/>
          </a:xfrm>
        </p:spPr>
        <p:txBody>
          <a:bodyPr/>
          <a:lstStyle/>
          <a:p>
            <a:r>
              <a:rPr lang="en-US" dirty="0">
                <a:latin typeface="+mj-lt"/>
              </a:rPr>
              <a:t>Technologies</a:t>
            </a:r>
            <a:endParaRPr lang="en-US" dirty="0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4551EFB2-1336-7FAA-3A1D-D1A9485BD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5396" y="12001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F9BE85-431C-EA77-9BC1-C6FE6A45D3A9}"/>
              </a:ext>
            </a:extLst>
          </p:cNvPr>
          <p:cNvSpPr txBox="1"/>
          <p:nvPr/>
        </p:nvSpPr>
        <p:spPr>
          <a:xfrm>
            <a:off x="157602" y="4493135"/>
            <a:ext cx="6265069" cy="5103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457200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6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Statewide build</a:t>
            </a:r>
          </a:p>
          <a:p>
            <a:pPr marL="228600" marR="457200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6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Microwave site needed every 30 – 60 miles</a:t>
            </a:r>
          </a:p>
          <a:p>
            <a:pPr marL="228600" marR="457200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6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Includes only O&amp;M costs at a 15:1 oversubscription</a:t>
            </a:r>
          </a:p>
          <a:p>
            <a:pPr marL="228600" marR="457200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6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Replacement of LEO satellites every 5 years </a:t>
            </a:r>
          </a:p>
        </p:txBody>
      </p:sp>
      <p:graphicFrame>
        <p:nvGraphicFramePr>
          <p:cNvPr id="231" name="Table 230">
            <a:extLst>
              <a:ext uri="{FF2B5EF4-FFF2-40B4-BE49-F238E27FC236}">
                <a16:creationId xmlns:a16="http://schemas.microsoft.com/office/drawing/2014/main" id="{0A338264-5976-0151-CC77-97B8E28065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1042890"/>
              </p:ext>
            </p:extLst>
          </p:nvPr>
        </p:nvGraphicFramePr>
        <p:xfrm>
          <a:off x="150466" y="898570"/>
          <a:ext cx="8822532" cy="3623147"/>
        </p:xfrm>
        <a:graphic>
          <a:graphicData uri="http://schemas.openxmlformats.org/drawingml/2006/table">
            <a:tbl>
              <a:tblPr/>
              <a:tblGrid>
                <a:gridCol w="841082">
                  <a:extLst>
                    <a:ext uri="{9D8B030D-6E8A-4147-A177-3AD203B41FA5}">
                      <a16:colId xmlns:a16="http://schemas.microsoft.com/office/drawing/2014/main" val="4026315238"/>
                    </a:ext>
                  </a:extLst>
                </a:gridCol>
                <a:gridCol w="1596290">
                  <a:extLst>
                    <a:ext uri="{9D8B030D-6E8A-4147-A177-3AD203B41FA5}">
                      <a16:colId xmlns:a16="http://schemas.microsoft.com/office/drawing/2014/main" val="2686537481"/>
                    </a:ext>
                  </a:extLst>
                </a:gridCol>
                <a:gridCol w="1596290">
                  <a:extLst>
                    <a:ext uri="{9D8B030D-6E8A-4147-A177-3AD203B41FA5}">
                      <a16:colId xmlns:a16="http://schemas.microsoft.com/office/drawing/2014/main" val="497453537"/>
                    </a:ext>
                  </a:extLst>
                </a:gridCol>
                <a:gridCol w="1596290">
                  <a:extLst>
                    <a:ext uri="{9D8B030D-6E8A-4147-A177-3AD203B41FA5}">
                      <a16:colId xmlns:a16="http://schemas.microsoft.com/office/drawing/2014/main" val="2899310116"/>
                    </a:ext>
                  </a:extLst>
                </a:gridCol>
                <a:gridCol w="1596290">
                  <a:extLst>
                    <a:ext uri="{9D8B030D-6E8A-4147-A177-3AD203B41FA5}">
                      <a16:colId xmlns:a16="http://schemas.microsoft.com/office/drawing/2014/main" val="3996675324"/>
                    </a:ext>
                  </a:extLst>
                </a:gridCol>
                <a:gridCol w="1596290">
                  <a:extLst>
                    <a:ext uri="{9D8B030D-6E8A-4147-A177-3AD203B41FA5}">
                      <a16:colId xmlns:a16="http://schemas.microsoft.com/office/drawing/2014/main" val="702036898"/>
                    </a:ext>
                  </a:extLst>
                </a:gridCol>
              </a:tblGrid>
              <a:tr h="367919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Consideration</a:t>
                      </a:r>
                    </a:p>
                  </a:txBody>
                  <a:tcPr marL="7070" marR="7070" marT="707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 b="1" i="0" u="none" strike="noStrike" dirty="0">
                        <a:solidFill>
                          <a:srgbClr val="00206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070" marR="7070" marT="707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Fiber</a:t>
                      </a:r>
                    </a:p>
                  </a:txBody>
                  <a:tcPr marL="7070" marR="7070" marT="70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Microwave</a:t>
                      </a:r>
                    </a:p>
                  </a:txBody>
                  <a:tcPr marL="7070" marR="7070" marT="70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Low Earth Orbit (LEO) </a:t>
                      </a:r>
                    </a:p>
                    <a:p>
                      <a:pPr algn="ctr" fontAlgn="t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Satellites</a:t>
                      </a:r>
                    </a:p>
                  </a:txBody>
                  <a:tcPr marL="7070" marR="7070" marT="70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Geosynchronous (GEO) Satellite</a:t>
                      </a:r>
                    </a:p>
                  </a:txBody>
                  <a:tcPr marL="7070" marR="7070" marT="70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32415"/>
                  </a:ext>
                </a:extLst>
              </a:tr>
              <a:tr h="188447"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Financial</a:t>
                      </a:r>
                    </a:p>
                  </a:txBody>
                  <a:tcPr marL="7070" marR="7070" marT="70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7070" marR="7070" marT="707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7070" marR="7070" marT="70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7070" marR="7070" marT="70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7070" marR="7070" marT="70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7070" marR="7070" marT="70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5543989"/>
                  </a:ext>
                </a:extLst>
              </a:tr>
              <a:tr h="206393"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7070" marR="7070" marT="70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Initial CapEX</a:t>
                      </a:r>
                    </a:p>
                  </a:txBody>
                  <a:tcPr marL="7070" marR="7070" marT="70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$1.5 to $2.8 Billion</a:t>
                      </a:r>
                      <a:r>
                        <a:rPr lang="en-US" sz="1000" b="0" i="0" u="none" strike="noStrike" baseline="30000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  <a:endParaRPr lang="en-US" sz="1000" b="0" i="0" u="none" strike="noStrike" dirty="0">
                        <a:solidFill>
                          <a:srgbClr val="00206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070" marR="7070" marT="70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~$0.4 to $1.5 Million/Site</a:t>
                      </a:r>
                      <a:r>
                        <a:rPr lang="en-US" sz="1000" b="0" i="0" u="none" strike="noStrike" baseline="30000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2</a:t>
                      </a:r>
                      <a:endParaRPr lang="en-US" sz="1000" b="0" i="0" u="none" strike="noStrike" dirty="0">
                        <a:solidFill>
                          <a:srgbClr val="00206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070" marR="7070" marT="7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$1.4 to $3.0 Billion</a:t>
                      </a:r>
                    </a:p>
                  </a:txBody>
                  <a:tcPr marL="7070" marR="7070" marT="7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$150 to $250 Million</a:t>
                      </a:r>
                    </a:p>
                  </a:txBody>
                  <a:tcPr marL="7070" marR="7070" marT="7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0492290"/>
                  </a:ext>
                </a:extLst>
              </a:tr>
              <a:tr h="358946"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7070" marR="7070" marT="70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Ongoing O&amp;M</a:t>
                      </a:r>
                    </a:p>
                  </a:txBody>
                  <a:tcPr marL="7070" marR="7070" marT="70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$37.5 Million/Year </a:t>
                      </a:r>
                    </a:p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Statewide (est.)</a:t>
                      </a:r>
                      <a:r>
                        <a:rPr lang="en-US" sz="1000" b="0" i="0" u="none" strike="noStrike" baseline="30000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3</a:t>
                      </a:r>
                    </a:p>
                  </a:txBody>
                  <a:tcPr marL="7070" marR="7070" marT="70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$150 to $250 Thousand/Site/Year</a:t>
                      </a:r>
                    </a:p>
                  </a:txBody>
                  <a:tcPr marL="7070" marR="7070" marT="7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$500 Million/Year (est.)</a:t>
                      </a:r>
                      <a:r>
                        <a:rPr lang="en-US" sz="1000" b="0" i="0" u="none" strike="noStrike" baseline="30000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4</a:t>
                      </a:r>
                      <a:endParaRPr lang="en-US" sz="1000" b="0" i="0" u="none" strike="noStrike" dirty="0">
                        <a:solidFill>
                          <a:srgbClr val="00206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7070" marR="7070" marT="7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$100 to $350 Thousand/Year (est.)</a:t>
                      </a:r>
                    </a:p>
                  </a:txBody>
                  <a:tcPr marL="7070" marR="7070" marT="7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1621344"/>
                  </a:ext>
                </a:extLst>
              </a:tr>
              <a:tr h="188447"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7070" marR="7070" marT="70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Services Costs</a:t>
                      </a:r>
                    </a:p>
                  </a:txBody>
                  <a:tcPr marL="7070" marR="7070" marT="70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$99.00 - $10,000/Month</a:t>
                      </a:r>
                    </a:p>
                  </a:txBody>
                  <a:tcPr marL="7070" marR="7070" marT="70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$99.00 - $10,000/Month</a:t>
                      </a:r>
                    </a:p>
                  </a:txBody>
                  <a:tcPr marL="7070" marR="7070" marT="7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$99.00 - $10,000/Month</a:t>
                      </a:r>
                    </a:p>
                  </a:txBody>
                  <a:tcPr marL="7070" marR="7070" marT="7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$99.00 - $10,000/Month</a:t>
                      </a:r>
                    </a:p>
                  </a:txBody>
                  <a:tcPr marL="7070" marR="7070" marT="7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3108783"/>
                  </a:ext>
                </a:extLst>
              </a:tr>
              <a:tr h="188447"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7070" marR="7070" marT="70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7070" marR="7070" marT="707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7070" marR="7070" marT="70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7070" marR="7070" marT="7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7070" marR="7070" marT="7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7070" marR="7070" marT="7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7531583"/>
                  </a:ext>
                </a:extLst>
              </a:tr>
              <a:tr h="188447"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Operational</a:t>
                      </a:r>
                    </a:p>
                  </a:txBody>
                  <a:tcPr marL="7070" marR="7070" marT="70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7070" marR="7070" marT="707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7070" marR="7070" marT="70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7070" marR="7070" marT="7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7070" marR="7070" marT="7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7070" marR="7070" marT="7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244993"/>
                  </a:ext>
                </a:extLst>
              </a:tr>
              <a:tr h="179473"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7070" marR="7070" marT="70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Residential Service Ready</a:t>
                      </a:r>
                    </a:p>
                  </a:txBody>
                  <a:tcPr marL="7070" marR="7070" marT="70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Yes: Optimal</a:t>
                      </a:r>
                    </a:p>
                  </a:txBody>
                  <a:tcPr marL="7070" marR="7070" marT="70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Yes: Optimal</a:t>
                      </a:r>
                    </a:p>
                  </a:txBody>
                  <a:tcPr marL="7070" marR="7070" marT="7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Yes: Optimal</a:t>
                      </a:r>
                    </a:p>
                  </a:txBody>
                  <a:tcPr marL="7070" marR="7070" marT="7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Yes: Optimal</a:t>
                      </a:r>
                    </a:p>
                  </a:txBody>
                  <a:tcPr marL="7070" marR="7070" marT="7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577630"/>
                  </a:ext>
                </a:extLst>
              </a:tr>
              <a:tr h="179473"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7070" marR="7070" marT="70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Medical Service Ready</a:t>
                      </a:r>
                    </a:p>
                  </a:txBody>
                  <a:tcPr marL="7070" marR="7070" marT="70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Yes: Optimal</a:t>
                      </a:r>
                    </a:p>
                  </a:txBody>
                  <a:tcPr marL="7070" marR="7070" marT="70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Yes: Optimal</a:t>
                      </a:r>
                    </a:p>
                  </a:txBody>
                  <a:tcPr marL="7070" marR="7070" marT="7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No: Occasional Poor Satellite Coverage</a:t>
                      </a:r>
                    </a:p>
                  </a:txBody>
                  <a:tcPr marL="7070" marR="7070" marT="7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No: High Latency</a:t>
                      </a:r>
                    </a:p>
                  </a:txBody>
                  <a:tcPr marL="7070" marR="7070" marT="7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5944919"/>
                  </a:ext>
                </a:extLst>
              </a:tr>
              <a:tr h="179473"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7070" marR="7070" marT="70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Weather Impacted</a:t>
                      </a:r>
                    </a:p>
                  </a:txBody>
                  <a:tcPr marL="7070" marR="7070" marT="70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No</a:t>
                      </a:r>
                    </a:p>
                  </a:txBody>
                  <a:tcPr marL="7070" marR="7070" marT="70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Yes</a:t>
                      </a:r>
                    </a:p>
                  </a:txBody>
                  <a:tcPr marL="7070" marR="7070" marT="7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Yes</a:t>
                      </a:r>
                    </a:p>
                  </a:txBody>
                  <a:tcPr marL="7070" marR="7070" marT="7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Yes</a:t>
                      </a:r>
                    </a:p>
                  </a:txBody>
                  <a:tcPr marL="7070" marR="7070" marT="7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8663752"/>
                  </a:ext>
                </a:extLst>
              </a:tr>
              <a:tr h="179473"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7070" marR="7070" marT="70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Useful Life</a:t>
                      </a:r>
                    </a:p>
                  </a:txBody>
                  <a:tcPr marL="7070" marR="7070" marT="70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25 Years</a:t>
                      </a:r>
                    </a:p>
                  </a:txBody>
                  <a:tcPr marL="7070" marR="7070" marT="70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5 Years</a:t>
                      </a:r>
                    </a:p>
                  </a:txBody>
                  <a:tcPr marL="7070" marR="7070" marT="7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5 Years</a:t>
                      </a:r>
                    </a:p>
                  </a:txBody>
                  <a:tcPr marL="7070" marR="7070" marT="7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20 Years</a:t>
                      </a:r>
                    </a:p>
                  </a:txBody>
                  <a:tcPr marL="7070" marR="7070" marT="7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683280"/>
                  </a:ext>
                </a:extLst>
              </a:tr>
              <a:tr h="179473"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7070" marR="7070" marT="70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Capacity (Terabits/second)</a:t>
                      </a:r>
                    </a:p>
                  </a:txBody>
                  <a:tcPr marL="7070" marR="7070" marT="70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30</a:t>
                      </a:r>
                    </a:p>
                  </a:txBody>
                  <a:tcPr marL="7070" marR="7070" marT="70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0.01</a:t>
                      </a:r>
                    </a:p>
                  </a:txBody>
                  <a:tcPr marL="7070" marR="7070" marT="7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3</a:t>
                      </a:r>
                    </a:p>
                  </a:txBody>
                  <a:tcPr marL="7070" marR="7070" marT="7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0.15</a:t>
                      </a:r>
                    </a:p>
                  </a:txBody>
                  <a:tcPr marL="7070" marR="7070" marT="7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521991"/>
                  </a:ext>
                </a:extLst>
              </a:tr>
              <a:tr h="179473"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7070" marR="7070" marT="70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Synchronous Service</a:t>
                      </a:r>
                    </a:p>
                  </a:txBody>
                  <a:tcPr marL="7070" marR="7070" marT="70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Yes</a:t>
                      </a:r>
                    </a:p>
                  </a:txBody>
                  <a:tcPr marL="7070" marR="7070" marT="70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Yes</a:t>
                      </a:r>
                    </a:p>
                  </a:txBody>
                  <a:tcPr marL="7070" marR="7070" marT="7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No</a:t>
                      </a:r>
                    </a:p>
                  </a:txBody>
                  <a:tcPr marL="7070" marR="7070" marT="7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No</a:t>
                      </a:r>
                    </a:p>
                  </a:txBody>
                  <a:tcPr marL="7070" marR="7070" marT="7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0831112"/>
                  </a:ext>
                </a:extLst>
              </a:tr>
              <a:tr h="358946"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7070" marR="7070" marT="70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Meets FCC's Proposed 100/100Mbps Service</a:t>
                      </a:r>
                    </a:p>
                  </a:txBody>
                  <a:tcPr marL="7070" marR="7070" marT="70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Yes</a:t>
                      </a:r>
                    </a:p>
                  </a:txBody>
                  <a:tcPr marL="7070" marR="7070" marT="70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Yes</a:t>
                      </a:r>
                    </a:p>
                  </a:txBody>
                  <a:tcPr marL="7070" marR="7070" marT="7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No</a:t>
                      </a:r>
                    </a:p>
                  </a:txBody>
                  <a:tcPr marL="7070" marR="7070" marT="7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No</a:t>
                      </a:r>
                    </a:p>
                  </a:txBody>
                  <a:tcPr marL="7070" marR="7070" marT="7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688580"/>
                  </a:ext>
                </a:extLst>
              </a:tr>
              <a:tr h="179473"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7070" marR="7070" marT="70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Latency</a:t>
                      </a:r>
                    </a:p>
                  </a:txBody>
                  <a:tcPr marL="7070" marR="7070" marT="70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2 - 60 ms</a:t>
                      </a:r>
                    </a:p>
                  </a:txBody>
                  <a:tcPr marL="7070" marR="7070" marT="70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40 - 60 ms</a:t>
                      </a:r>
                    </a:p>
                  </a:txBody>
                  <a:tcPr marL="7070" marR="7070" marT="7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40 - 60 ms</a:t>
                      </a:r>
                    </a:p>
                  </a:txBody>
                  <a:tcPr marL="7070" marR="7070" marT="7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600 - 800 ms</a:t>
                      </a:r>
                    </a:p>
                  </a:txBody>
                  <a:tcPr marL="7070" marR="7070" marT="7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8659841"/>
                  </a:ext>
                </a:extLst>
              </a:tr>
              <a:tr h="188447"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7070" marR="7070" marT="70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Oversubscription Needed</a:t>
                      </a:r>
                    </a:p>
                  </a:txBody>
                  <a:tcPr marL="7070" marR="7070" marT="70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1:1 to 5:1</a:t>
                      </a:r>
                    </a:p>
                  </a:txBody>
                  <a:tcPr marL="7070" marR="7070" marT="70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10:1 to 20:1</a:t>
                      </a:r>
                    </a:p>
                  </a:txBody>
                  <a:tcPr marL="7070" marR="7070" marT="7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20:1 to 100:1</a:t>
                      </a:r>
                    </a:p>
                  </a:txBody>
                  <a:tcPr marL="7070" marR="7070" marT="7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20:01</a:t>
                      </a:r>
                    </a:p>
                  </a:txBody>
                  <a:tcPr marL="7070" marR="7070" marT="70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37094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1925990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79534-D780-A7AD-C1D4-C734FEE827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FF861E-E71A-6ACA-60F2-6B914D6228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Thomas Lochner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Director, Alaska Broadband Office </a:t>
            </a:r>
          </a:p>
          <a:p>
            <a:r>
              <a:rPr lang="en-US" u="sng" dirty="0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Thomas.Lochner@Alaska.gov</a:t>
            </a:r>
            <a:endParaRPr lang="en-US" u="sng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907-269-4048</a:t>
            </a:r>
          </a:p>
        </p:txBody>
      </p:sp>
    </p:spTree>
    <p:extLst>
      <p:ext uri="{BB962C8B-B14F-4D97-AF65-F5344CB8AC3E}">
        <p14:creationId xmlns:p14="http://schemas.microsoft.com/office/powerpoint/2010/main" val="124334740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C0C9F0-0E55-661D-F622-379F2DF19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FB048-B665-4A2F-9418-E5EC1A553E5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CA8D1F0-5084-02EA-AABF-2FF772BBD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Broadband: Internet for All Alaskans 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4FBB4B-9434-06F1-D625-402E81CC1894}"/>
              </a:ext>
            </a:extLst>
          </p:cNvPr>
          <p:cNvSpPr txBox="1"/>
          <p:nvPr/>
        </p:nvSpPr>
        <p:spPr>
          <a:xfrm>
            <a:off x="288875" y="2266716"/>
            <a:ext cx="3461071" cy="1675364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2205" tIns="22860" rIns="128016" bIns="22860" numCol="1" spcCol="1270" anchor="ctr" anchorCtr="0">
            <a:noAutofit/>
          </a:bodyPr>
          <a:lstStyle/>
          <a:p>
            <a:pPr marL="0" lvl="1" algn="ctr" defTabSz="8001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SzPct val="75000"/>
            </a:pPr>
            <a:r>
              <a:rPr lang="en-US" sz="2400" kern="12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Facilitate access to the full benefits of broadband for all Alaskans with improved quality of service and lower costs.</a:t>
            </a:r>
            <a:endParaRPr lang="en-US" sz="2400" b="1" kern="1200" dirty="0">
              <a:solidFill>
                <a:schemeClr val="accent6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00FA1C-242D-AEEB-C8EE-470B186CA1E9}"/>
              </a:ext>
            </a:extLst>
          </p:cNvPr>
          <p:cNvSpPr/>
          <p:nvPr/>
        </p:nvSpPr>
        <p:spPr>
          <a:xfrm>
            <a:off x="538315" y="2266716"/>
            <a:ext cx="8190667" cy="11876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Picture 1" descr="A group of people sitting under a tent&#10;&#10;Description automatically generated">
            <a:extLst>
              <a:ext uri="{FF2B5EF4-FFF2-40B4-BE49-F238E27FC236}">
                <a16:creationId xmlns:a16="http://schemas.microsoft.com/office/drawing/2014/main" id="{3656D69B-9EBC-6066-C8EA-29C8198DB6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9" b="12031"/>
          <a:stretch/>
        </p:blipFill>
        <p:spPr bwMode="auto">
          <a:xfrm>
            <a:off x="4085272" y="859664"/>
            <a:ext cx="4915535" cy="3939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7B3521-7311-C585-F356-B0670746337A}"/>
              </a:ext>
            </a:extLst>
          </p:cNvPr>
          <p:cNvSpPr txBox="1"/>
          <p:nvPr/>
        </p:nvSpPr>
        <p:spPr>
          <a:xfrm>
            <a:off x="5730958" y="4770047"/>
            <a:ext cx="16241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003764"/>
                </a:solidFill>
              </a:rPr>
              <a:t>Digital Equity Listening Session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B3856D-9178-2E90-BB99-C37C271EE90C}"/>
              </a:ext>
            </a:extLst>
          </p:cNvPr>
          <p:cNvSpPr txBox="1"/>
          <p:nvPr/>
        </p:nvSpPr>
        <p:spPr>
          <a:xfrm>
            <a:off x="266490" y="1222518"/>
            <a:ext cx="3461071" cy="631862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2205" tIns="22860" rIns="128016" bIns="22860" numCol="1" spcCol="1270" anchor="ctr" anchorCtr="0">
            <a:noAutofit/>
          </a:bodyPr>
          <a:lstStyle/>
          <a:p>
            <a:pPr marL="0" lvl="1" algn="ctr" defTabSz="8001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SzPct val="75000"/>
            </a:pPr>
            <a:r>
              <a:rPr lang="en-US" sz="2400" b="1" kern="12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Alaska Broadband Office Mission</a:t>
            </a:r>
          </a:p>
        </p:txBody>
      </p:sp>
    </p:spTree>
    <p:extLst>
      <p:ext uri="{BB962C8B-B14F-4D97-AF65-F5344CB8AC3E}">
        <p14:creationId xmlns:p14="http://schemas.microsoft.com/office/powerpoint/2010/main" val="4234262589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C0C9F0-0E55-661D-F622-379F2DF19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47811" y="4915918"/>
            <a:ext cx="381000" cy="268941"/>
          </a:xfrm>
        </p:spPr>
        <p:txBody>
          <a:bodyPr/>
          <a:lstStyle/>
          <a:p>
            <a:fld id="{127FB048-B665-4A2F-9418-E5EC1A553E57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137A2ACE-A7E2-F5D1-E2EA-DBE66966A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311" y="285750"/>
            <a:ext cx="7683500" cy="4572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Alaska Broadband Office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5369CC-49E4-82E9-2997-84DA790C551A}"/>
              </a:ext>
            </a:extLst>
          </p:cNvPr>
          <p:cNvSpPr>
            <a:spLocks noChangeAspect="1"/>
          </p:cNvSpPr>
          <p:nvPr/>
        </p:nvSpPr>
        <p:spPr>
          <a:xfrm>
            <a:off x="3717031" y="1178562"/>
            <a:ext cx="1709928" cy="9144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Director</a:t>
            </a:r>
          </a:p>
          <a:p>
            <a:pPr algn="ctr"/>
            <a:r>
              <a:rPr lang="en-US" sz="1600" dirty="0">
                <a:solidFill>
                  <a:srgbClr val="002060"/>
                </a:solidFill>
              </a:rPr>
              <a:t>Thomas Lochner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3DA2C6-851C-98D2-8DF1-0FEE53FAE7E2}"/>
              </a:ext>
            </a:extLst>
          </p:cNvPr>
          <p:cNvSpPr>
            <a:spLocks noChangeAspect="1"/>
          </p:cNvSpPr>
          <p:nvPr/>
        </p:nvSpPr>
        <p:spPr>
          <a:xfrm>
            <a:off x="3717031" y="3085243"/>
            <a:ext cx="1710267" cy="9144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Administrative Specialist</a:t>
            </a:r>
          </a:p>
          <a:p>
            <a:pPr algn="ctr"/>
            <a:r>
              <a:rPr lang="en-US" sz="1600" dirty="0">
                <a:solidFill>
                  <a:srgbClr val="002060"/>
                </a:solidFill>
              </a:rPr>
              <a:t>Kalynn Himes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88F4E1-9056-48C4-DD99-A552CFF2BD9F}"/>
              </a:ext>
            </a:extLst>
          </p:cNvPr>
          <p:cNvSpPr>
            <a:spLocks noChangeAspect="1"/>
          </p:cNvSpPr>
          <p:nvPr/>
        </p:nvSpPr>
        <p:spPr>
          <a:xfrm>
            <a:off x="1414100" y="3085243"/>
            <a:ext cx="1709928" cy="9144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Tribal Liaison</a:t>
            </a:r>
          </a:p>
          <a:p>
            <a:pPr algn="ctr"/>
            <a:r>
              <a:rPr lang="en-US" sz="1600" dirty="0">
                <a:solidFill>
                  <a:srgbClr val="002060"/>
                </a:solidFill>
              </a:rPr>
              <a:t>Melissa Kookesh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8FFAD5-6BB1-5D69-E0CC-6721A894405C}"/>
              </a:ext>
            </a:extLst>
          </p:cNvPr>
          <p:cNvSpPr>
            <a:spLocks noChangeAspect="1"/>
          </p:cNvSpPr>
          <p:nvPr/>
        </p:nvSpPr>
        <p:spPr>
          <a:xfrm>
            <a:off x="5945458" y="3085243"/>
            <a:ext cx="1709928" cy="9144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Deputy Director</a:t>
            </a:r>
          </a:p>
          <a:p>
            <a:pPr algn="ctr"/>
            <a:r>
              <a:rPr lang="en-US" sz="1600" dirty="0">
                <a:solidFill>
                  <a:srgbClr val="002060"/>
                </a:solidFill>
              </a:rPr>
              <a:t>Lisa Von Bargen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FDDA376-062E-9C8D-A5BB-57C4A760D751}"/>
              </a:ext>
            </a:extLst>
          </p:cNvPr>
          <p:cNvCxnSpPr>
            <a:stCxn id="8" idx="2"/>
            <a:endCxn id="11" idx="0"/>
          </p:cNvCxnSpPr>
          <p:nvPr/>
        </p:nvCxnSpPr>
        <p:spPr>
          <a:xfrm>
            <a:off x="4571995" y="2092962"/>
            <a:ext cx="170" cy="99228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6E27D1CB-B65E-ECA6-F616-0D631C4B468C}"/>
              </a:ext>
            </a:extLst>
          </p:cNvPr>
          <p:cNvCxnSpPr>
            <a:stCxn id="8" idx="2"/>
            <a:endCxn id="13" idx="0"/>
          </p:cNvCxnSpPr>
          <p:nvPr/>
        </p:nvCxnSpPr>
        <p:spPr>
          <a:xfrm rot="16200000" flipH="1">
            <a:off x="5190068" y="1474888"/>
            <a:ext cx="992281" cy="2228427"/>
          </a:xfrm>
          <a:prstGeom prst="bentConnector3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190CF3BD-2BF1-0CC5-386F-E13CD9B580FE}"/>
              </a:ext>
            </a:extLst>
          </p:cNvPr>
          <p:cNvCxnSpPr>
            <a:stCxn id="8" idx="2"/>
            <a:endCxn id="12" idx="0"/>
          </p:cNvCxnSpPr>
          <p:nvPr/>
        </p:nvCxnSpPr>
        <p:spPr>
          <a:xfrm rot="5400000">
            <a:off x="2924390" y="1437637"/>
            <a:ext cx="992281" cy="2302931"/>
          </a:xfrm>
          <a:prstGeom prst="bentConnector3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6340051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F94D8E5-318C-5FBB-8031-2E571D37F657}"/>
              </a:ext>
            </a:extLst>
          </p:cNvPr>
          <p:cNvSpPr/>
          <p:nvPr/>
        </p:nvSpPr>
        <p:spPr>
          <a:xfrm>
            <a:off x="151784" y="1353994"/>
            <a:ext cx="4343845" cy="1335024"/>
          </a:xfrm>
          <a:prstGeom prst="rect">
            <a:avLst/>
          </a:prstGeom>
          <a:solidFill>
            <a:schemeClr val="bg1"/>
          </a:solidFill>
          <a:ln w="25400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Division of Community and Regional Affairs</a:t>
            </a:r>
          </a:p>
          <a:p>
            <a:pPr algn="ctr"/>
            <a:endParaRPr lang="en-US" sz="1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Grant Administration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Mapping Analytics &amp; Data Resources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6921941-9912-1033-0C62-5F5788B72317}"/>
              </a:ext>
            </a:extLst>
          </p:cNvPr>
          <p:cNvSpPr/>
          <p:nvPr/>
        </p:nvSpPr>
        <p:spPr>
          <a:xfrm>
            <a:off x="4648239" y="1353994"/>
            <a:ext cx="4343845" cy="1335024"/>
          </a:xfrm>
          <a:prstGeom prst="rect">
            <a:avLst/>
          </a:prstGeom>
          <a:solidFill>
            <a:schemeClr val="bg1"/>
          </a:solidFill>
          <a:ln w="25400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Department of Natural Resources</a:t>
            </a:r>
          </a:p>
          <a:p>
            <a:pPr algn="ctr"/>
            <a:endParaRPr lang="en-US" sz="1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Office of Project Management and Permitting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Mining, Land and Water</a:t>
            </a:r>
          </a:p>
          <a:p>
            <a:pPr algn="ctr"/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EB1567F-5C6F-5727-4AF1-18D018CE6798}"/>
              </a:ext>
            </a:extLst>
          </p:cNvPr>
          <p:cNvSpPr/>
          <p:nvPr/>
        </p:nvSpPr>
        <p:spPr>
          <a:xfrm>
            <a:off x="151784" y="2922963"/>
            <a:ext cx="4343845" cy="1335024"/>
          </a:xfrm>
          <a:prstGeom prst="rect">
            <a:avLst/>
          </a:prstGeom>
          <a:solidFill>
            <a:schemeClr val="bg1"/>
          </a:solidFill>
          <a:ln w="25400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Department of Transportation &amp; Public Facilities</a:t>
            </a:r>
          </a:p>
          <a:p>
            <a:pPr algn="ctr"/>
            <a:endParaRPr lang="en-US" sz="1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 Coordination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Permitting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2E5002A-3D1C-0579-1DAC-9A5DED7A5D29}"/>
              </a:ext>
            </a:extLst>
          </p:cNvPr>
          <p:cNvSpPr/>
          <p:nvPr/>
        </p:nvSpPr>
        <p:spPr>
          <a:xfrm>
            <a:off x="4648239" y="2922963"/>
            <a:ext cx="4343845" cy="1335024"/>
          </a:xfrm>
          <a:prstGeom prst="rect">
            <a:avLst/>
          </a:prstGeom>
          <a:solidFill>
            <a:schemeClr val="bg1"/>
          </a:solidFill>
          <a:ln w="25400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Department of Environmental Conservation</a:t>
            </a:r>
          </a:p>
          <a:p>
            <a:pPr algn="ctr"/>
            <a:endParaRPr lang="en-US" sz="1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Permitting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C0C9F0-0E55-661D-F622-379F2DF19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47811" y="4915918"/>
            <a:ext cx="381000" cy="268941"/>
          </a:xfrm>
        </p:spPr>
        <p:txBody>
          <a:bodyPr/>
          <a:lstStyle/>
          <a:p>
            <a:fld id="{127FB048-B665-4A2F-9418-E5EC1A553E5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137A2ACE-A7E2-F5D1-E2EA-DBE66966A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311" y="285750"/>
            <a:ext cx="7683500" cy="4572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State Partners </a:t>
            </a:r>
          </a:p>
        </p:txBody>
      </p:sp>
    </p:spTree>
    <p:extLst>
      <p:ext uri="{BB962C8B-B14F-4D97-AF65-F5344CB8AC3E}">
        <p14:creationId xmlns:p14="http://schemas.microsoft.com/office/powerpoint/2010/main" val="3512395567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C0C9F0-0E55-661D-F622-379F2DF19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FB048-B665-4A2F-9418-E5EC1A553E57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CA8D1F0-5084-02EA-AABF-2FF772BBD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Major Accomplishments 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8AF0C8-A3C6-5269-216F-1B4375F9CBFC}"/>
              </a:ext>
            </a:extLst>
          </p:cNvPr>
          <p:cNvSpPr txBox="1"/>
          <p:nvPr/>
        </p:nvSpPr>
        <p:spPr>
          <a:xfrm>
            <a:off x="13854" y="960277"/>
            <a:ext cx="9130146" cy="4135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State of Alaska Digital Equity Plan</a:t>
            </a:r>
            <a:r>
              <a:rPr lang="en-US" sz="17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pPr marL="102870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Evaluates the status of Digital Equity among eight covered populations</a:t>
            </a:r>
          </a:p>
          <a:p>
            <a:pPr marL="102870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Submitted January 27, 2024</a:t>
            </a:r>
          </a:p>
          <a:p>
            <a:pPr marL="102870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This </a:t>
            </a:r>
            <a:r>
              <a:rPr lang="en-US" sz="17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makes the State eligible for an allocation of the $1.44 billion Digital Equity Capacity Grant funds</a:t>
            </a:r>
            <a:br>
              <a:rPr lang="en-US" sz="17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US" sz="1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Broadband Equity Access and Deployment (BEAD) State Challenge Process</a:t>
            </a:r>
            <a:r>
              <a:rPr lang="en-US" sz="17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pPr marL="102870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Creates a portal and process for Alaskans to challenge the internet speeds at their location</a:t>
            </a:r>
          </a:p>
          <a:p>
            <a:pPr marL="102870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Submitted November 3, 2023</a:t>
            </a:r>
          </a:p>
          <a:p>
            <a:pPr marL="102870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This gives Alaskans a voice in where the infrastructure will be built</a:t>
            </a:r>
            <a:br>
              <a:rPr lang="en-US" sz="17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US" sz="1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7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BEAD Broadband Grant Program </a:t>
            </a:r>
          </a:p>
          <a:p>
            <a:pPr marL="1028700"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Creates the program to distribute the BEAD 1 Billion allocation</a:t>
            </a:r>
          </a:p>
          <a:p>
            <a:pPr marL="1028700"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Submitted December 27, 2023</a:t>
            </a:r>
          </a:p>
          <a:p>
            <a:pPr marL="1028700"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After revision process with the NTIA, ABO will post the Broadband Grant Program for bids</a:t>
            </a:r>
            <a:endParaRPr lang="en-US" sz="17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218463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C0C9F0-0E55-661D-F622-379F2DF19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FB048-B665-4A2F-9418-E5EC1A553E57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CA8D1F0-5084-02EA-AABF-2FF772BBD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Broadband Equity, Access, and Deployment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3066C4-48F3-5E1B-9FE9-745622887258}"/>
              </a:ext>
            </a:extLst>
          </p:cNvPr>
          <p:cNvSpPr txBox="1"/>
          <p:nvPr/>
        </p:nvSpPr>
        <p:spPr>
          <a:xfrm>
            <a:off x="488953" y="2560086"/>
            <a:ext cx="8190667" cy="1159859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2205" tIns="22860" rIns="128016" bIns="22860" numCol="1" spcCol="1270" anchor="ctr" anchorCtr="0">
            <a:noAutofit/>
          </a:bodyPr>
          <a:lstStyle/>
          <a:p>
            <a:pPr marL="0" lvl="1" algn="ctr" defTabSz="8001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SzPct val="75000"/>
            </a:pPr>
            <a:r>
              <a:rPr lang="en-US" sz="2800" kern="120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Alaska’s Allocation: 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$1,017,139,672.42</a:t>
            </a:r>
            <a:endParaRPr lang="en-US" sz="2800" b="1" kern="1200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2226B9-34AB-BAAC-0E5E-C09B2D47B1C4}"/>
              </a:ext>
            </a:extLst>
          </p:cNvPr>
          <p:cNvSpPr txBox="1"/>
          <p:nvPr/>
        </p:nvSpPr>
        <p:spPr>
          <a:xfrm>
            <a:off x="464380" y="2075976"/>
            <a:ext cx="8207868" cy="461665"/>
          </a:xfrm>
          <a:prstGeom prst="rect">
            <a:avLst/>
          </a:prstGeom>
          <a:solidFill>
            <a:srgbClr val="013864"/>
          </a:solidFill>
          <a:ln w="9525">
            <a:solidFill>
              <a:srgbClr val="013864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en-US" sz="2400" b="1" cap="small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$42.45 Billion for all States and Territories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171E9F-171A-05B1-4487-E6C8ACFD40DD}"/>
              </a:ext>
            </a:extLst>
          </p:cNvPr>
          <p:cNvSpPr/>
          <p:nvPr/>
        </p:nvSpPr>
        <p:spPr>
          <a:xfrm>
            <a:off x="471752" y="2543783"/>
            <a:ext cx="8190667" cy="1007503"/>
          </a:xfrm>
          <a:prstGeom prst="rect">
            <a:avLst/>
          </a:prstGeom>
          <a:noFill/>
          <a:ln>
            <a:solidFill>
              <a:srgbClr val="01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572931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C0C9F0-0E55-661D-F622-379F2DF19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FB048-B665-4A2F-9418-E5EC1A553E57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CA8D1F0-5084-02EA-AABF-2FF772BBD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Broadband Equity, Access, and Deployment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147302-71B7-5775-6A03-DB3FD3E6014F}"/>
              </a:ext>
            </a:extLst>
          </p:cNvPr>
          <p:cNvSpPr txBox="1"/>
          <p:nvPr/>
        </p:nvSpPr>
        <p:spPr>
          <a:xfrm>
            <a:off x="325587" y="1696070"/>
            <a:ext cx="2518330" cy="132860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2205" tIns="22860" rIns="128016" bIns="22860" numCol="1" spcCol="1270" anchor="t" anchorCtr="0">
            <a:noAutofit/>
          </a:bodyPr>
          <a:lstStyle/>
          <a:p>
            <a:pPr marL="171450" lvl="2" algn="l" defTabSz="8001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US" sz="1700" b="1" kern="12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#1 - Unserved</a:t>
            </a:r>
            <a:r>
              <a:rPr lang="en-US" sz="1700" kern="12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– </a:t>
            </a:r>
          </a:p>
          <a:p>
            <a:pPr marL="171450" lvl="2" algn="l" defTabSz="8001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US" sz="1700" kern="12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less than 25 Megabits per second (Mbps) download and 3 Mbps upload (25/3)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82EC9D-E823-F92A-256F-93E4E2522D96}"/>
              </a:ext>
            </a:extLst>
          </p:cNvPr>
          <p:cNvSpPr txBox="1"/>
          <p:nvPr/>
        </p:nvSpPr>
        <p:spPr>
          <a:xfrm>
            <a:off x="528489" y="1059049"/>
            <a:ext cx="8207868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en-US" sz="24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Grants will follow the following location priorities</a:t>
            </a:r>
            <a:r>
              <a:rPr lang="en-US" sz="2400" b="1" kern="12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1B59FF-922C-46F1-D599-F0A9AD785DF3}"/>
              </a:ext>
            </a:extLst>
          </p:cNvPr>
          <p:cNvSpPr txBox="1"/>
          <p:nvPr/>
        </p:nvSpPr>
        <p:spPr>
          <a:xfrm>
            <a:off x="2988852" y="1696070"/>
            <a:ext cx="2518330" cy="132860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2205" tIns="22860" rIns="128016" bIns="22860" numCol="1" spcCol="1270" anchor="t" anchorCtr="0">
            <a:noAutofit/>
          </a:bodyPr>
          <a:lstStyle/>
          <a:p>
            <a:pPr marL="171450" lvl="2" algn="l" defTabSz="8001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US" sz="1700" b="1" kern="12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#2 - Underserved</a:t>
            </a:r>
            <a:r>
              <a:rPr lang="en-US" sz="1700" kern="12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– </a:t>
            </a:r>
          </a:p>
          <a:p>
            <a:pPr marL="171450" lvl="2" algn="l" defTabSz="8001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US" sz="1700" kern="12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More than 25/3, but less than 100 Mbps download/ 20Mbps upload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F52611-625B-25E3-E024-1E28053A1C64}"/>
              </a:ext>
            </a:extLst>
          </p:cNvPr>
          <p:cNvSpPr txBox="1"/>
          <p:nvPr/>
        </p:nvSpPr>
        <p:spPr>
          <a:xfrm>
            <a:off x="5774105" y="1696069"/>
            <a:ext cx="3169004" cy="151125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2205" tIns="22860" rIns="128016" bIns="22860" numCol="1" spcCol="1270" anchor="t" anchorCtr="0">
            <a:noAutofit/>
          </a:bodyPr>
          <a:lstStyle/>
          <a:p>
            <a:pPr marL="171450" lvl="2" algn="l" defTabSz="8001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US" sz="1700" b="1" kern="12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#3 - Unserved Community Anchor Institutions</a:t>
            </a:r>
            <a:r>
              <a:rPr lang="en-US" sz="1700" kern="12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- less than 1 Gigabit per second (Gbps) download and 1Gbps upload </a:t>
            </a:r>
          </a:p>
        </p:txBody>
      </p:sp>
      <p:pic>
        <p:nvPicPr>
          <p:cNvPr id="1026" name="Picture 2" descr="How to Fix Slow Internet Problems During a Remote Video Shoot - OpenReel">
            <a:extLst>
              <a:ext uri="{FF2B5EF4-FFF2-40B4-BE49-F238E27FC236}">
                <a16:creationId xmlns:a16="http://schemas.microsoft.com/office/drawing/2014/main" id="{4881E64E-B08C-BD83-1749-0F710CF34D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2074" r="38065" b="31872"/>
          <a:stretch/>
        </p:blipFill>
        <p:spPr bwMode="auto">
          <a:xfrm>
            <a:off x="3769026" y="3207326"/>
            <a:ext cx="1314857" cy="132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E366709-930E-88D1-B7C6-2843C6874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02" y="3207326"/>
            <a:ext cx="2235356" cy="114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elp! My Network is Slow... - Empower IT Solutions">
            <a:extLst>
              <a:ext uri="{FF2B5EF4-FFF2-40B4-BE49-F238E27FC236}">
                <a16:creationId xmlns:a16="http://schemas.microsoft.com/office/drawing/2014/main" id="{03C0E201-6CCE-2602-8DDF-774417761D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5" r="23721"/>
          <a:stretch/>
        </p:blipFill>
        <p:spPr bwMode="auto">
          <a:xfrm>
            <a:off x="6298670" y="3207326"/>
            <a:ext cx="2296328" cy="134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251282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C0C9F0-0E55-661D-F622-379F2DF19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51716" y="4915918"/>
            <a:ext cx="381000" cy="268941"/>
          </a:xfrm>
        </p:spPr>
        <p:txBody>
          <a:bodyPr/>
          <a:lstStyle/>
          <a:p>
            <a:fld id="{127FB048-B665-4A2F-9418-E5EC1A553E5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CA8D1F0-5084-02EA-AABF-2FF772BBD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216" y="285750"/>
            <a:ext cx="7683500" cy="457200"/>
          </a:xfrm>
        </p:spPr>
        <p:txBody>
          <a:bodyPr/>
          <a:lstStyle/>
          <a:p>
            <a:r>
              <a:rPr lang="en-US" dirty="0">
                <a:latin typeface="+mj-lt"/>
              </a:rPr>
              <a:t>BEAD – State Challenge Process</a:t>
            </a:r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3D543D4-35E6-54CA-B3C4-52CC8AC7C132}"/>
              </a:ext>
            </a:extLst>
          </p:cNvPr>
          <p:cNvCxnSpPr>
            <a:cxnSpLocks/>
          </p:cNvCxnSpPr>
          <p:nvPr/>
        </p:nvCxnSpPr>
        <p:spPr>
          <a:xfrm>
            <a:off x="6097146" y="2380961"/>
            <a:ext cx="0" cy="440904"/>
          </a:xfrm>
          <a:prstGeom prst="straightConnector1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98FCB1A-DF28-8C31-0B70-89F15D6A586D}"/>
              </a:ext>
            </a:extLst>
          </p:cNvPr>
          <p:cNvSpPr txBox="1"/>
          <p:nvPr/>
        </p:nvSpPr>
        <p:spPr>
          <a:xfrm>
            <a:off x="6625787" y="3021785"/>
            <a:ext cx="4427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2060"/>
                </a:solidFill>
                <a:latin typeface="+mj-lt"/>
              </a:rPr>
              <a:t>Jul ‘24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29E61B-D705-20D5-A219-7F1FCE4AB884}"/>
              </a:ext>
            </a:extLst>
          </p:cNvPr>
          <p:cNvSpPr txBox="1"/>
          <p:nvPr/>
        </p:nvSpPr>
        <p:spPr>
          <a:xfrm>
            <a:off x="5242281" y="3021785"/>
            <a:ext cx="4732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2060"/>
                </a:solidFill>
                <a:latin typeface="+mj-lt"/>
              </a:rPr>
              <a:t>Jun ‘24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CA095D-DAEB-F491-63CB-EC88DEB7D4D0}"/>
              </a:ext>
            </a:extLst>
          </p:cNvPr>
          <p:cNvSpPr txBox="1"/>
          <p:nvPr/>
        </p:nvSpPr>
        <p:spPr>
          <a:xfrm>
            <a:off x="3852363" y="3021785"/>
            <a:ext cx="5164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2060"/>
                </a:solidFill>
                <a:latin typeface="+mj-lt"/>
              </a:rPr>
              <a:t>May ‘24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CBC667-2004-CC99-1B57-8006F5AB3866}"/>
              </a:ext>
            </a:extLst>
          </p:cNvPr>
          <p:cNvSpPr txBox="1"/>
          <p:nvPr/>
        </p:nvSpPr>
        <p:spPr>
          <a:xfrm>
            <a:off x="2508496" y="3021785"/>
            <a:ext cx="4812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2060"/>
                </a:solidFill>
                <a:latin typeface="+mj-lt"/>
              </a:rPr>
              <a:t>Apr ‘24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07B92A-46BB-989A-DD1E-332D502B749A}"/>
              </a:ext>
            </a:extLst>
          </p:cNvPr>
          <p:cNvSpPr txBox="1"/>
          <p:nvPr/>
        </p:nvSpPr>
        <p:spPr>
          <a:xfrm>
            <a:off x="1121422" y="3021785"/>
            <a:ext cx="5052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2060"/>
                </a:solidFill>
                <a:latin typeface="+mj-lt"/>
              </a:rPr>
              <a:t>Mar ‘24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4169C4-55D7-A09C-0BB5-374CE338461C}"/>
              </a:ext>
            </a:extLst>
          </p:cNvPr>
          <p:cNvSpPr txBox="1"/>
          <p:nvPr/>
        </p:nvSpPr>
        <p:spPr>
          <a:xfrm>
            <a:off x="115781" y="3021785"/>
            <a:ext cx="4844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2060"/>
                </a:solidFill>
                <a:latin typeface="+mj-lt"/>
              </a:rPr>
              <a:t>Feb ‘24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438B6DE-4E8F-D651-0742-D9384AA7677D}"/>
              </a:ext>
            </a:extLst>
          </p:cNvPr>
          <p:cNvCxnSpPr>
            <a:cxnSpLocks/>
          </p:cNvCxnSpPr>
          <p:nvPr/>
        </p:nvCxnSpPr>
        <p:spPr>
          <a:xfrm flipV="1">
            <a:off x="54906" y="2986992"/>
            <a:ext cx="9031982" cy="1553"/>
          </a:xfrm>
          <a:prstGeom prst="line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3626C19-9D75-FB4E-1E67-E6CEB5BFA603}"/>
              </a:ext>
            </a:extLst>
          </p:cNvPr>
          <p:cNvCxnSpPr>
            <a:cxnSpLocks/>
          </p:cNvCxnSpPr>
          <p:nvPr/>
        </p:nvCxnSpPr>
        <p:spPr>
          <a:xfrm>
            <a:off x="694340" y="2986992"/>
            <a:ext cx="0" cy="1657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AC218E7-BC39-21EE-DC66-0D14387B3914}"/>
              </a:ext>
            </a:extLst>
          </p:cNvPr>
          <p:cNvCxnSpPr>
            <a:cxnSpLocks/>
          </p:cNvCxnSpPr>
          <p:nvPr/>
        </p:nvCxnSpPr>
        <p:spPr>
          <a:xfrm>
            <a:off x="2059094" y="2986992"/>
            <a:ext cx="0" cy="1657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F13AB1A-C236-313D-A2AC-2DAE2C3AAE87}"/>
              </a:ext>
            </a:extLst>
          </p:cNvPr>
          <p:cNvCxnSpPr>
            <a:cxnSpLocks/>
          </p:cNvCxnSpPr>
          <p:nvPr/>
        </p:nvCxnSpPr>
        <p:spPr>
          <a:xfrm>
            <a:off x="3423848" y="2986992"/>
            <a:ext cx="0" cy="1657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C3D3420-CBD3-B6EB-B85A-90057CA1A29B}"/>
              </a:ext>
            </a:extLst>
          </p:cNvPr>
          <p:cNvCxnSpPr>
            <a:cxnSpLocks/>
          </p:cNvCxnSpPr>
          <p:nvPr/>
        </p:nvCxnSpPr>
        <p:spPr>
          <a:xfrm>
            <a:off x="4788602" y="2986992"/>
            <a:ext cx="0" cy="1657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C09D8D2-793C-9466-7565-99BCF90E181E}"/>
              </a:ext>
            </a:extLst>
          </p:cNvPr>
          <p:cNvCxnSpPr>
            <a:cxnSpLocks/>
          </p:cNvCxnSpPr>
          <p:nvPr/>
        </p:nvCxnSpPr>
        <p:spPr>
          <a:xfrm>
            <a:off x="6153356" y="2986992"/>
            <a:ext cx="0" cy="1657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20E2655-6E2F-81AF-5EC6-B7CE4C7F184F}"/>
              </a:ext>
            </a:extLst>
          </p:cNvPr>
          <p:cNvCxnSpPr>
            <a:cxnSpLocks/>
          </p:cNvCxnSpPr>
          <p:nvPr/>
        </p:nvCxnSpPr>
        <p:spPr>
          <a:xfrm>
            <a:off x="7518110" y="2986992"/>
            <a:ext cx="0" cy="1657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0E3B5FA5-7DF5-79BA-682E-E648EE5F12D1}"/>
              </a:ext>
            </a:extLst>
          </p:cNvPr>
          <p:cNvSpPr txBox="1"/>
          <p:nvPr/>
        </p:nvSpPr>
        <p:spPr>
          <a:xfrm>
            <a:off x="0" y="4245539"/>
            <a:ext cx="762985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Broadband Grant Program Approval Process </a:t>
            </a:r>
          </a:p>
          <a:p>
            <a:pPr algn="ctr"/>
            <a:r>
              <a:rPr lang="en-US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(Initial Proposal Volume 2)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E7F8464-728C-D556-BB8C-5A130C4DC857}"/>
              </a:ext>
            </a:extLst>
          </p:cNvPr>
          <p:cNvCxnSpPr>
            <a:cxnSpLocks/>
          </p:cNvCxnSpPr>
          <p:nvPr/>
        </p:nvCxnSpPr>
        <p:spPr>
          <a:xfrm flipV="1">
            <a:off x="2059094" y="3097763"/>
            <a:ext cx="1660" cy="923807"/>
          </a:xfrm>
          <a:prstGeom prst="straightConnector1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4F441C5C-1941-E28E-103C-85ADE81601AD}"/>
              </a:ext>
            </a:extLst>
          </p:cNvPr>
          <p:cNvSpPr txBox="1"/>
          <p:nvPr/>
        </p:nvSpPr>
        <p:spPr>
          <a:xfrm>
            <a:off x="2060489" y="3559905"/>
            <a:ext cx="5367542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State Challenge Process </a:t>
            </a:r>
          </a:p>
          <a:p>
            <a:pPr algn="ctr"/>
            <a:r>
              <a:rPr lang="en-US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(Initial Proposal Volume 1) 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9C2CE8C-6867-578E-F2C0-AE33E1D4D1CD}"/>
              </a:ext>
            </a:extLst>
          </p:cNvPr>
          <p:cNvCxnSpPr>
            <a:cxnSpLocks/>
          </p:cNvCxnSpPr>
          <p:nvPr/>
        </p:nvCxnSpPr>
        <p:spPr>
          <a:xfrm flipH="1" flipV="1">
            <a:off x="7420547" y="3097763"/>
            <a:ext cx="7484" cy="923807"/>
          </a:xfrm>
          <a:prstGeom prst="straightConnector1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26D4E71-CD5D-22DD-A6C7-7367FFD21AA9}"/>
              </a:ext>
            </a:extLst>
          </p:cNvPr>
          <p:cNvCxnSpPr>
            <a:cxnSpLocks/>
          </p:cNvCxnSpPr>
          <p:nvPr/>
        </p:nvCxnSpPr>
        <p:spPr>
          <a:xfrm>
            <a:off x="2067561" y="2384071"/>
            <a:ext cx="0" cy="440904"/>
          </a:xfrm>
          <a:prstGeom prst="straightConnector1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DABF38A-D0F2-5718-902F-5EDE4A87A923}"/>
              </a:ext>
            </a:extLst>
          </p:cNvPr>
          <p:cNvCxnSpPr>
            <a:cxnSpLocks/>
          </p:cNvCxnSpPr>
          <p:nvPr/>
        </p:nvCxnSpPr>
        <p:spPr>
          <a:xfrm>
            <a:off x="3393310" y="2380961"/>
            <a:ext cx="0" cy="440904"/>
          </a:xfrm>
          <a:prstGeom prst="straightConnector1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9AD8D81-11E4-AC52-F50C-E601F1E3E10B}"/>
              </a:ext>
            </a:extLst>
          </p:cNvPr>
          <p:cNvCxnSpPr>
            <a:cxnSpLocks/>
          </p:cNvCxnSpPr>
          <p:nvPr/>
        </p:nvCxnSpPr>
        <p:spPr>
          <a:xfrm>
            <a:off x="7417999" y="2380961"/>
            <a:ext cx="0" cy="440904"/>
          </a:xfrm>
          <a:prstGeom prst="straightConnector1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077A051-FA6E-3A31-0239-E008BBDBB9C9}"/>
              </a:ext>
            </a:extLst>
          </p:cNvPr>
          <p:cNvCxnSpPr>
            <a:cxnSpLocks/>
          </p:cNvCxnSpPr>
          <p:nvPr/>
        </p:nvCxnSpPr>
        <p:spPr>
          <a:xfrm>
            <a:off x="4720555" y="2380961"/>
            <a:ext cx="0" cy="440904"/>
          </a:xfrm>
          <a:prstGeom prst="straightConnector1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ight Brace 42">
            <a:extLst>
              <a:ext uri="{FF2B5EF4-FFF2-40B4-BE49-F238E27FC236}">
                <a16:creationId xmlns:a16="http://schemas.microsoft.com/office/drawing/2014/main" id="{CC417272-402A-012B-4A12-B2E6CFDD0E83}"/>
              </a:ext>
            </a:extLst>
          </p:cNvPr>
          <p:cNvSpPr/>
          <p:nvPr/>
        </p:nvSpPr>
        <p:spPr>
          <a:xfrm rot="16200000">
            <a:off x="6652415" y="1626437"/>
            <a:ext cx="208861" cy="1320804"/>
          </a:xfrm>
          <a:prstGeom prst="rightBrace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44" name="Right Brace 43">
            <a:extLst>
              <a:ext uri="{FF2B5EF4-FFF2-40B4-BE49-F238E27FC236}">
                <a16:creationId xmlns:a16="http://schemas.microsoft.com/office/drawing/2014/main" id="{69810A26-7F0F-07F6-9ACD-C0D6B9F201DC}"/>
              </a:ext>
            </a:extLst>
          </p:cNvPr>
          <p:cNvSpPr/>
          <p:nvPr/>
        </p:nvSpPr>
        <p:spPr>
          <a:xfrm rot="16200000">
            <a:off x="5304420" y="1598543"/>
            <a:ext cx="208861" cy="1376591"/>
          </a:xfrm>
          <a:prstGeom prst="rightBrace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45" name="Right Brace 44">
            <a:extLst>
              <a:ext uri="{FF2B5EF4-FFF2-40B4-BE49-F238E27FC236}">
                <a16:creationId xmlns:a16="http://schemas.microsoft.com/office/drawing/2014/main" id="{4CC9DFD3-4959-77BE-03A4-22C4FAC9CDB3}"/>
              </a:ext>
            </a:extLst>
          </p:cNvPr>
          <p:cNvSpPr/>
          <p:nvPr/>
        </p:nvSpPr>
        <p:spPr>
          <a:xfrm rot="16200000">
            <a:off x="2625014" y="1621563"/>
            <a:ext cx="208861" cy="1325784"/>
          </a:xfrm>
          <a:prstGeom prst="rightBrace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46" name="Right Brace 45">
            <a:extLst>
              <a:ext uri="{FF2B5EF4-FFF2-40B4-BE49-F238E27FC236}">
                <a16:creationId xmlns:a16="http://schemas.microsoft.com/office/drawing/2014/main" id="{197BB4DA-057C-E255-93A6-6F26BBEC7C89}"/>
              </a:ext>
            </a:extLst>
          </p:cNvPr>
          <p:cNvSpPr/>
          <p:nvPr/>
        </p:nvSpPr>
        <p:spPr>
          <a:xfrm rot="16200000">
            <a:off x="3951312" y="1623434"/>
            <a:ext cx="208861" cy="1326812"/>
          </a:xfrm>
          <a:prstGeom prst="rightBrace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4A0A385-7309-8915-268F-4576D4871E27}"/>
              </a:ext>
            </a:extLst>
          </p:cNvPr>
          <p:cNvSpPr txBox="1"/>
          <p:nvPr/>
        </p:nvSpPr>
        <p:spPr>
          <a:xfrm>
            <a:off x="2063899" y="1242843"/>
            <a:ext cx="1325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 Review of Broadband Serviceable Locations (BSLs)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847DFA7-F773-8C84-3D7A-C7582E1ABF8B}"/>
              </a:ext>
            </a:extLst>
          </p:cNvPr>
          <p:cNvSpPr txBox="1"/>
          <p:nvPr/>
        </p:nvSpPr>
        <p:spPr>
          <a:xfrm>
            <a:off x="3389947" y="1242843"/>
            <a:ext cx="1326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Challenge </a:t>
            </a:r>
          </a:p>
          <a:p>
            <a:pPr algn="ctr"/>
            <a:r>
              <a:rPr lang="en-US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Period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EB7C7AD-8A81-24E7-EB1A-F21A02BB7F51}"/>
              </a:ext>
            </a:extLst>
          </p:cNvPr>
          <p:cNvSpPr txBox="1"/>
          <p:nvPr/>
        </p:nvSpPr>
        <p:spPr>
          <a:xfrm>
            <a:off x="4717022" y="1242843"/>
            <a:ext cx="1377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Internet Service Providers (ISPs) Rebuttal Period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616A7E7-1540-DE45-34E1-01551CCC00F6}"/>
              </a:ext>
            </a:extLst>
          </p:cNvPr>
          <p:cNvSpPr txBox="1"/>
          <p:nvPr/>
        </p:nvSpPr>
        <p:spPr>
          <a:xfrm>
            <a:off x="6094447" y="1242843"/>
            <a:ext cx="1326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Alaska Broadband Office (ABO) Mediate Period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532E2EA-1935-2E56-0D28-EA1CD3EA9933}"/>
              </a:ext>
            </a:extLst>
          </p:cNvPr>
          <p:cNvSpPr txBox="1"/>
          <p:nvPr/>
        </p:nvSpPr>
        <p:spPr>
          <a:xfrm>
            <a:off x="6382036" y="2340498"/>
            <a:ext cx="7576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30-Days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1CF4429-341F-AEA5-38CC-289FECE96AA4}"/>
              </a:ext>
            </a:extLst>
          </p:cNvPr>
          <p:cNvSpPr txBox="1"/>
          <p:nvPr/>
        </p:nvSpPr>
        <p:spPr>
          <a:xfrm>
            <a:off x="2355994" y="2340498"/>
            <a:ext cx="7576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30-Days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A375168-914B-43B0-6E0C-D300C0B34A80}"/>
              </a:ext>
            </a:extLst>
          </p:cNvPr>
          <p:cNvSpPr txBox="1"/>
          <p:nvPr/>
        </p:nvSpPr>
        <p:spPr>
          <a:xfrm>
            <a:off x="3698008" y="2340498"/>
            <a:ext cx="7576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30-Days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52DBF9A-3926-2D5B-930C-D57E8C54F7F4}"/>
              </a:ext>
            </a:extLst>
          </p:cNvPr>
          <p:cNvSpPr txBox="1"/>
          <p:nvPr/>
        </p:nvSpPr>
        <p:spPr>
          <a:xfrm>
            <a:off x="5040022" y="2340498"/>
            <a:ext cx="7576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30-Days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5E19D76-04D5-C92F-21B0-1846A831242C}"/>
              </a:ext>
            </a:extLst>
          </p:cNvPr>
          <p:cNvCxnSpPr>
            <a:cxnSpLocks/>
          </p:cNvCxnSpPr>
          <p:nvPr/>
        </p:nvCxnSpPr>
        <p:spPr>
          <a:xfrm>
            <a:off x="8883910" y="2986992"/>
            <a:ext cx="0" cy="1657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ECB061B6-A842-874A-0C33-F363BC729957}"/>
              </a:ext>
            </a:extLst>
          </p:cNvPr>
          <p:cNvCxnSpPr>
            <a:cxnSpLocks/>
          </p:cNvCxnSpPr>
          <p:nvPr/>
        </p:nvCxnSpPr>
        <p:spPr>
          <a:xfrm flipV="1">
            <a:off x="7630596" y="3097763"/>
            <a:ext cx="0" cy="1609441"/>
          </a:xfrm>
          <a:prstGeom prst="straightConnector1">
            <a:avLst/>
          </a:prstGeom>
          <a:ln w="25400">
            <a:solidFill>
              <a:schemeClr val="accent6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9D55401-33D5-DE3B-7CEE-5F354096E251}"/>
              </a:ext>
            </a:extLst>
          </p:cNvPr>
          <p:cNvSpPr txBox="1"/>
          <p:nvPr/>
        </p:nvSpPr>
        <p:spPr>
          <a:xfrm>
            <a:off x="5115636" y="4800776"/>
            <a:ext cx="40943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Note: all timelines estimated based on the best available information and may change.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5900E1-5336-79FE-61C5-BD35DC5A59D0}"/>
              </a:ext>
            </a:extLst>
          </p:cNvPr>
          <p:cNvSpPr txBox="1"/>
          <p:nvPr/>
        </p:nvSpPr>
        <p:spPr>
          <a:xfrm>
            <a:off x="7983833" y="3025173"/>
            <a:ext cx="5678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2060"/>
                </a:solidFill>
                <a:latin typeface="+mj-lt"/>
              </a:rPr>
              <a:t>Aug ‘24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C337B9B9-92CA-8D4E-2C70-70F289AAD62D}"/>
              </a:ext>
            </a:extLst>
          </p:cNvPr>
          <p:cNvCxnSpPr>
            <a:cxnSpLocks/>
          </p:cNvCxnSpPr>
          <p:nvPr/>
        </p:nvCxnSpPr>
        <p:spPr>
          <a:xfrm>
            <a:off x="684755" y="1392072"/>
            <a:ext cx="16251" cy="1603246"/>
          </a:xfrm>
          <a:prstGeom prst="line">
            <a:avLst/>
          </a:prstGeom>
          <a:ln w="22225">
            <a:solidFill>
              <a:srgbClr val="5EB4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BE8356CA-BDC5-FC98-4DFB-912743C84084}"/>
              </a:ext>
            </a:extLst>
          </p:cNvPr>
          <p:cNvSpPr txBox="1"/>
          <p:nvPr/>
        </p:nvSpPr>
        <p:spPr>
          <a:xfrm>
            <a:off x="387380" y="1154607"/>
            <a:ext cx="611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Today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F9E0A8-5569-1436-BE66-BBB54391DF8C}"/>
              </a:ext>
            </a:extLst>
          </p:cNvPr>
          <p:cNvSpPr txBox="1"/>
          <p:nvPr/>
        </p:nvSpPr>
        <p:spPr>
          <a:xfrm>
            <a:off x="-77616" y="4229633"/>
            <a:ext cx="1030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Continuing from 2023</a:t>
            </a:r>
          </a:p>
        </p:txBody>
      </p:sp>
    </p:spTree>
    <p:extLst>
      <p:ext uri="{BB962C8B-B14F-4D97-AF65-F5344CB8AC3E}">
        <p14:creationId xmlns:p14="http://schemas.microsoft.com/office/powerpoint/2010/main" val="772608433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C0C9F0-0E55-661D-F622-379F2DF19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FB048-B665-4A2F-9418-E5EC1A553E57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CA8D1F0-5084-02EA-AABF-2FF772BBD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BEAD – Broadband Grant Program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B7B9C6-1822-FAC0-0F64-40036D9A7EF1}"/>
              </a:ext>
            </a:extLst>
          </p:cNvPr>
          <p:cNvSpPr txBox="1"/>
          <p:nvPr/>
        </p:nvSpPr>
        <p:spPr>
          <a:xfrm>
            <a:off x="5863406" y="3021785"/>
            <a:ext cx="4892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2060"/>
                </a:solidFill>
                <a:latin typeface="+mj-lt"/>
              </a:rPr>
              <a:t>Dec ‘24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D8D357-BED0-1B3D-BB10-A68309C8D61D}"/>
              </a:ext>
            </a:extLst>
          </p:cNvPr>
          <p:cNvSpPr txBox="1"/>
          <p:nvPr/>
        </p:nvSpPr>
        <p:spPr>
          <a:xfrm>
            <a:off x="4490321" y="3021785"/>
            <a:ext cx="4988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2060"/>
                </a:solidFill>
                <a:latin typeface="+mj-lt"/>
              </a:rPr>
              <a:t>Nov ‘24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D7245E-21C7-7E0C-C3FB-589F83EEF840}"/>
              </a:ext>
            </a:extLst>
          </p:cNvPr>
          <p:cNvSpPr txBox="1"/>
          <p:nvPr/>
        </p:nvSpPr>
        <p:spPr>
          <a:xfrm>
            <a:off x="3140041" y="3021785"/>
            <a:ext cx="4764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2060"/>
                </a:solidFill>
                <a:latin typeface="+mj-lt"/>
              </a:rPr>
              <a:t>Oct ‘24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23B162-CD75-AA83-4A15-C037B0F0C866}"/>
              </a:ext>
            </a:extLst>
          </p:cNvPr>
          <p:cNvSpPr txBox="1"/>
          <p:nvPr/>
        </p:nvSpPr>
        <p:spPr>
          <a:xfrm>
            <a:off x="1767754" y="3021785"/>
            <a:ext cx="4844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2060"/>
                </a:solidFill>
                <a:latin typeface="+mj-lt"/>
              </a:rPr>
              <a:t>Sep ‘24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72AFDB-D55C-E70F-E130-04479FA42158}"/>
              </a:ext>
            </a:extLst>
          </p:cNvPr>
          <p:cNvSpPr txBox="1"/>
          <p:nvPr/>
        </p:nvSpPr>
        <p:spPr>
          <a:xfrm>
            <a:off x="394670" y="3021785"/>
            <a:ext cx="4940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2060"/>
                </a:solidFill>
                <a:latin typeface="+mj-lt"/>
              </a:rPr>
              <a:t>Aug ‘24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438B6DE-4E8F-D651-0742-D9384AA7677D}"/>
              </a:ext>
            </a:extLst>
          </p:cNvPr>
          <p:cNvCxnSpPr>
            <a:cxnSpLocks/>
          </p:cNvCxnSpPr>
          <p:nvPr/>
        </p:nvCxnSpPr>
        <p:spPr>
          <a:xfrm>
            <a:off x="-510" y="2988545"/>
            <a:ext cx="9031982" cy="1831"/>
          </a:xfrm>
          <a:prstGeom prst="line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893E8C0-3222-80D2-0296-8A3B06CDEAF0}"/>
              </a:ext>
            </a:extLst>
          </p:cNvPr>
          <p:cNvCxnSpPr>
            <a:cxnSpLocks/>
          </p:cNvCxnSpPr>
          <p:nvPr/>
        </p:nvCxnSpPr>
        <p:spPr>
          <a:xfrm>
            <a:off x="5415563" y="2986987"/>
            <a:ext cx="0" cy="1657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504CA42-A9B4-5372-8054-D7EBEDE7E4A7}"/>
              </a:ext>
            </a:extLst>
          </p:cNvPr>
          <p:cNvCxnSpPr>
            <a:cxnSpLocks/>
          </p:cNvCxnSpPr>
          <p:nvPr/>
        </p:nvCxnSpPr>
        <p:spPr>
          <a:xfrm>
            <a:off x="6780317" y="2986987"/>
            <a:ext cx="0" cy="1657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5497DF39-2099-BB83-FF43-4A8046A92F7F}"/>
              </a:ext>
            </a:extLst>
          </p:cNvPr>
          <p:cNvSpPr txBox="1"/>
          <p:nvPr/>
        </p:nvSpPr>
        <p:spPr>
          <a:xfrm>
            <a:off x="-26204" y="3511993"/>
            <a:ext cx="1081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Grant Opportunities Posted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80A9F26B-6811-6BE7-F1B9-85DE5A487417}"/>
              </a:ext>
            </a:extLst>
          </p:cNvPr>
          <p:cNvCxnSpPr>
            <a:cxnSpLocks/>
          </p:cNvCxnSpPr>
          <p:nvPr/>
        </p:nvCxnSpPr>
        <p:spPr>
          <a:xfrm>
            <a:off x="21048" y="2333121"/>
            <a:ext cx="0" cy="640506"/>
          </a:xfrm>
          <a:prstGeom prst="straightConnector1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ight Brace 56">
            <a:extLst>
              <a:ext uri="{FF2B5EF4-FFF2-40B4-BE49-F238E27FC236}">
                <a16:creationId xmlns:a16="http://schemas.microsoft.com/office/drawing/2014/main" id="{2128B060-691A-A272-5EB1-046A6D31DBB1}"/>
              </a:ext>
            </a:extLst>
          </p:cNvPr>
          <p:cNvSpPr/>
          <p:nvPr/>
        </p:nvSpPr>
        <p:spPr>
          <a:xfrm rot="16200000">
            <a:off x="2557854" y="-402239"/>
            <a:ext cx="208861" cy="5282475"/>
          </a:xfrm>
          <a:prstGeom prst="rightBrace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9720947-389C-C57E-C962-9EA4BC2C1F32}"/>
              </a:ext>
            </a:extLst>
          </p:cNvPr>
          <p:cNvSpPr txBox="1"/>
          <p:nvPr/>
        </p:nvSpPr>
        <p:spPr>
          <a:xfrm>
            <a:off x="1335067" y="2323370"/>
            <a:ext cx="265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120-Days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D623A59-D057-BECA-AEE7-217A23A98D2E}"/>
              </a:ext>
            </a:extLst>
          </p:cNvPr>
          <p:cNvSpPr txBox="1"/>
          <p:nvPr/>
        </p:nvSpPr>
        <p:spPr>
          <a:xfrm>
            <a:off x="1361985" y="1489451"/>
            <a:ext cx="2647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Interested Parties </a:t>
            </a:r>
          </a:p>
          <a:p>
            <a:pPr algn="ctr"/>
            <a:r>
              <a:rPr lang="en-US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Application Period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033E7E9-821A-57E9-BEDD-292DA9F6429C}"/>
              </a:ext>
            </a:extLst>
          </p:cNvPr>
          <p:cNvSpPr txBox="1"/>
          <p:nvPr/>
        </p:nvSpPr>
        <p:spPr>
          <a:xfrm>
            <a:off x="7224156" y="3021788"/>
            <a:ext cx="4892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2060"/>
                </a:solidFill>
                <a:latin typeface="+mj-lt"/>
              </a:rPr>
              <a:t>Jan ‘25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E8CABD0-62AB-4735-B396-BDCA8F84BA8B}"/>
              </a:ext>
            </a:extLst>
          </p:cNvPr>
          <p:cNvCxnSpPr>
            <a:cxnSpLocks/>
          </p:cNvCxnSpPr>
          <p:nvPr/>
        </p:nvCxnSpPr>
        <p:spPr>
          <a:xfrm>
            <a:off x="8146117" y="2986990"/>
            <a:ext cx="0" cy="1657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F500C429-DD04-69FA-5E37-C5B2EB1762DA}"/>
              </a:ext>
            </a:extLst>
          </p:cNvPr>
          <p:cNvSpPr txBox="1"/>
          <p:nvPr/>
        </p:nvSpPr>
        <p:spPr>
          <a:xfrm>
            <a:off x="4821123" y="3511993"/>
            <a:ext cx="955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Grant Applications Due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EAAFD84D-A109-9BFC-3EB3-FB5AC7AD7283}"/>
              </a:ext>
            </a:extLst>
          </p:cNvPr>
          <p:cNvCxnSpPr>
            <a:cxnSpLocks/>
          </p:cNvCxnSpPr>
          <p:nvPr/>
        </p:nvCxnSpPr>
        <p:spPr>
          <a:xfrm flipV="1">
            <a:off x="5295150" y="3097763"/>
            <a:ext cx="0" cy="414230"/>
          </a:xfrm>
          <a:prstGeom prst="straightConnector1">
            <a:avLst/>
          </a:prstGeom>
          <a:ln w="2540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92202E79-63F3-5C70-6513-CB04C6D76941}"/>
              </a:ext>
            </a:extLst>
          </p:cNvPr>
          <p:cNvCxnSpPr>
            <a:cxnSpLocks/>
          </p:cNvCxnSpPr>
          <p:nvPr/>
        </p:nvCxnSpPr>
        <p:spPr>
          <a:xfrm>
            <a:off x="5303385" y="2333121"/>
            <a:ext cx="0" cy="640506"/>
          </a:xfrm>
          <a:prstGeom prst="straightConnector1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93F4507F-2BF9-A98B-E4A8-A3297E673C7C}"/>
              </a:ext>
            </a:extLst>
          </p:cNvPr>
          <p:cNvCxnSpPr>
            <a:cxnSpLocks/>
          </p:cNvCxnSpPr>
          <p:nvPr/>
        </p:nvCxnSpPr>
        <p:spPr>
          <a:xfrm>
            <a:off x="9122997" y="2333121"/>
            <a:ext cx="0" cy="640506"/>
          </a:xfrm>
          <a:prstGeom prst="straightConnector1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9E3DF0D7-D536-DA5B-2C46-79790A6AF5EE}"/>
              </a:ext>
            </a:extLst>
          </p:cNvPr>
          <p:cNvSpPr txBox="1"/>
          <p:nvPr/>
        </p:nvSpPr>
        <p:spPr>
          <a:xfrm>
            <a:off x="6122049" y="2323370"/>
            <a:ext cx="20662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90-Days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BC41E55-6EFF-ACFE-49E5-CDB234C02DAE}"/>
              </a:ext>
            </a:extLst>
          </p:cNvPr>
          <p:cNvSpPr txBox="1"/>
          <p:nvPr/>
        </p:nvSpPr>
        <p:spPr>
          <a:xfrm>
            <a:off x="5594777" y="1476316"/>
            <a:ext cx="3106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Alaska Broadband Office </a:t>
            </a:r>
          </a:p>
          <a:p>
            <a:pPr algn="ctr"/>
            <a:r>
              <a:rPr lang="en-US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Application Review, Grading and Awards</a:t>
            </a:r>
          </a:p>
        </p:txBody>
      </p:sp>
      <p:sp>
        <p:nvSpPr>
          <p:cNvPr id="69" name="Right Brace 68">
            <a:extLst>
              <a:ext uri="{FF2B5EF4-FFF2-40B4-BE49-F238E27FC236}">
                <a16:creationId xmlns:a16="http://schemas.microsoft.com/office/drawing/2014/main" id="{9EC9862B-9908-65BE-169E-2CB064A4BF96}"/>
              </a:ext>
            </a:extLst>
          </p:cNvPr>
          <p:cNvSpPr/>
          <p:nvPr/>
        </p:nvSpPr>
        <p:spPr>
          <a:xfrm rot="16200000">
            <a:off x="7108807" y="328487"/>
            <a:ext cx="208861" cy="3819431"/>
          </a:xfrm>
          <a:prstGeom prst="rightBrace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90355C5-E566-C0E4-C2B9-FCB822732686}"/>
              </a:ext>
            </a:extLst>
          </p:cNvPr>
          <p:cNvSpPr txBox="1"/>
          <p:nvPr/>
        </p:nvSpPr>
        <p:spPr>
          <a:xfrm>
            <a:off x="7942596" y="3511993"/>
            <a:ext cx="1184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Grant </a:t>
            </a:r>
          </a:p>
          <a:p>
            <a:pPr algn="r"/>
            <a:r>
              <a:rPr lang="en-US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Awards Announced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178F49A-6DA3-FBCF-9EB7-96860E741BF6}"/>
              </a:ext>
            </a:extLst>
          </p:cNvPr>
          <p:cNvSpPr txBox="1"/>
          <p:nvPr/>
        </p:nvSpPr>
        <p:spPr>
          <a:xfrm>
            <a:off x="8594473" y="3022202"/>
            <a:ext cx="4892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2060"/>
                </a:solidFill>
                <a:latin typeface="+mj-lt"/>
              </a:rPr>
              <a:t>Feb ‘25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D55401-33D5-DE3B-7CEE-5F354096E251}"/>
              </a:ext>
            </a:extLst>
          </p:cNvPr>
          <p:cNvSpPr txBox="1"/>
          <p:nvPr/>
        </p:nvSpPr>
        <p:spPr>
          <a:xfrm>
            <a:off x="5060220" y="4800776"/>
            <a:ext cx="40943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Note: all timelines estimated based on the best available information and may change.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903C63AC-8987-8C5E-7AC2-BEC2CC3A3DC6}"/>
              </a:ext>
            </a:extLst>
          </p:cNvPr>
          <p:cNvCxnSpPr>
            <a:cxnSpLocks/>
          </p:cNvCxnSpPr>
          <p:nvPr/>
        </p:nvCxnSpPr>
        <p:spPr>
          <a:xfrm>
            <a:off x="1321093" y="2990376"/>
            <a:ext cx="0" cy="1657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D42270A9-5A7F-E5D3-D171-75123AF30150}"/>
              </a:ext>
            </a:extLst>
          </p:cNvPr>
          <p:cNvCxnSpPr>
            <a:cxnSpLocks/>
          </p:cNvCxnSpPr>
          <p:nvPr/>
        </p:nvCxnSpPr>
        <p:spPr>
          <a:xfrm>
            <a:off x="2685847" y="2990376"/>
            <a:ext cx="0" cy="1657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86B9A04-63C8-3F1B-69B2-A24CD321025C}"/>
              </a:ext>
            </a:extLst>
          </p:cNvPr>
          <p:cNvCxnSpPr>
            <a:cxnSpLocks/>
          </p:cNvCxnSpPr>
          <p:nvPr/>
        </p:nvCxnSpPr>
        <p:spPr>
          <a:xfrm>
            <a:off x="4050601" y="2990376"/>
            <a:ext cx="0" cy="1657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5885AA38-ABCA-F04A-D70C-D03E1B81E286}"/>
              </a:ext>
            </a:extLst>
          </p:cNvPr>
          <p:cNvSpPr txBox="1"/>
          <p:nvPr/>
        </p:nvSpPr>
        <p:spPr>
          <a:xfrm>
            <a:off x="-1" y="4245539"/>
            <a:ext cx="9122997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Broadband Grant Program  </a:t>
            </a:r>
          </a:p>
          <a:p>
            <a:pPr algn="ctr"/>
            <a:r>
              <a:rPr lang="en-US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(Initial Proposal Volume 2)</a:t>
            </a:r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6A162045-EA65-0B23-B4D5-00C729DBF011}"/>
              </a:ext>
            </a:extLst>
          </p:cNvPr>
          <p:cNvCxnSpPr>
            <a:cxnSpLocks/>
          </p:cNvCxnSpPr>
          <p:nvPr/>
        </p:nvCxnSpPr>
        <p:spPr>
          <a:xfrm flipV="1">
            <a:off x="9126263" y="3144694"/>
            <a:ext cx="0" cy="1562510"/>
          </a:xfrm>
          <a:prstGeom prst="straightConnector1">
            <a:avLst/>
          </a:prstGeom>
          <a:ln w="25400">
            <a:solidFill>
              <a:schemeClr val="accent6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99E660B0-F60C-1AB4-0978-BC502C60CE5E}"/>
              </a:ext>
            </a:extLst>
          </p:cNvPr>
          <p:cNvCxnSpPr>
            <a:cxnSpLocks/>
          </p:cNvCxnSpPr>
          <p:nvPr/>
        </p:nvCxnSpPr>
        <p:spPr>
          <a:xfrm flipV="1">
            <a:off x="19561" y="3141315"/>
            <a:ext cx="0" cy="1562510"/>
          </a:xfrm>
          <a:prstGeom prst="straightConnector1">
            <a:avLst/>
          </a:prstGeom>
          <a:ln w="25400">
            <a:solidFill>
              <a:schemeClr val="accent6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1710263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DCCED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5C7F090E-26B9-49F8-918C-9E28B4186A1C}" vid="{007456ED-C0E8-4A76-9D73-35541A057AF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FC9E2D0E614042BFD94A0A8F46C6FE" ma:contentTypeVersion="16" ma:contentTypeDescription="Create a new document." ma:contentTypeScope="" ma:versionID="40a2b42b455264cb24b11235de918bbe">
  <xsd:schema xmlns:xsd="http://www.w3.org/2001/XMLSchema" xmlns:xs="http://www.w3.org/2001/XMLSchema" xmlns:p="http://schemas.microsoft.com/office/2006/metadata/properties" xmlns:ns3="e4e66b7d-e97c-41c6-bade-5fb8286e9836" xmlns:ns4="296703da-9644-4337-9ac8-58bc1a795c50" targetNamespace="http://schemas.microsoft.com/office/2006/metadata/properties" ma:root="true" ma:fieldsID="b4fef3fc8d2d12605c8965a9f752c2cc" ns3:_="" ns4:_="">
    <xsd:import namespace="e4e66b7d-e97c-41c6-bade-5fb8286e9836"/>
    <xsd:import namespace="296703da-9644-4337-9ac8-58bc1a795c50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_activity" minOccurs="0"/>
                <xsd:element ref="ns4:MediaServiceDateTaken" minOccurs="0"/>
                <xsd:element ref="ns4:MediaServiceObjectDetectorVersions" minOccurs="0"/>
                <xsd:element ref="ns4:MediaLengthInSeconds" minOccurs="0"/>
                <xsd:element ref="ns4:MediaServiceSystemTags" minOccurs="0"/>
                <xsd:element ref="ns4:MediaServiceLocation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e66b7d-e97c-41c6-bade-5fb8286e983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6703da-9644-4337-9ac8-58bc1a795c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96703da-9644-4337-9ac8-58bc1a795c50" xsi:nil="true"/>
  </documentManagement>
</p:properties>
</file>

<file path=customXml/itemProps1.xml><?xml version="1.0" encoding="utf-8"?>
<ds:datastoreItem xmlns:ds="http://schemas.openxmlformats.org/officeDocument/2006/customXml" ds:itemID="{85B0461D-3FAC-4AF1-A3F1-76EBB7A1F8A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190E3C8-C228-41F0-B3B1-D4B0A94223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4e66b7d-e97c-41c6-bade-5fb8286e9836"/>
    <ds:schemaRef ds:uri="296703da-9644-4337-9ac8-58bc1a795c5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4BEF913-6F04-4145-B913-84157CA106A6}">
  <ds:schemaRefs>
    <ds:schemaRef ds:uri="http://purl.org/dc/dcmitype/"/>
    <ds:schemaRef ds:uri="http://schemas.microsoft.com/office/2006/metadata/properties"/>
    <ds:schemaRef ds:uri="e4e66b7d-e97c-41c6-bade-5fb8286e9836"/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296703da-9644-4337-9ac8-58bc1a795c50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DCCED Presentation Template 02.06.2023 (2)</Template>
  <TotalTime>15025</TotalTime>
  <Words>1219</Words>
  <Application>Microsoft Office PowerPoint</Application>
  <PresentationFormat>On-screen Show (16:9)</PresentationFormat>
  <Paragraphs>326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DCCED</vt:lpstr>
      <vt:lpstr>Alaska Broadband Office  Broadband and Digital Equity  Update </vt:lpstr>
      <vt:lpstr>Broadband: Internet for All Alaskans </vt:lpstr>
      <vt:lpstr>Alaska Broadband Office </vt:lpstr>
      <vt:lpstr>State Partners </vt:lpstr>
      <vt:lpstr>Major Accomplishments </vt:lpstr>
      <vt:lpstr>Broadband Equity, Access, and Deployment </vt:lpstr>
      <vt:lpstr>Broadband Equity, Access, and Deployment </vt:lpstr>
      <vt:lpstr>BEAD – State Challenge Process</vt:lpstr>
      <vt:lpstr>BEAD – Broadband Grant Program</vt:lpstr>
      <vt:lpstr>Digital Equity – Digital Inclusion – Digital Literacy</vt:lpstr>
      <vt:lpstr>Digital Equity – Eight Covered Populations</vt:lpstr>
      <vt:lpstr>Digital Equity Milestone Dates &amp; ABO Timeline</vt:lpstr>
      <vt:lpstr>Mapping Updates </vt:lpstr>
      <vt:lpstr>Federally Designated High-Cost Map</vt:lpstr>
      <vt:lpstr>Technologies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Department of Commerce, Community and Economic Development   TITLE</dc:title>
  <dc:creator>Palomo, May L (CED)</dc:creator>
  <dc:description>PresentationLoad.com</dc:description>
  <cp:lastModifiedBy>Lochner, Thomas F (CED)</cp:lastModifiedBy>
  <cp:revision>31</cp:revision>
  <cp:lastPrinted>2017-02-02T20:05:09Z</cp:lastPrinted>
  <dcterms:created xsi:type="dcterms:W3CDTF">2023-02-06T19:12:41Z</dcterms:created>
  <dcterms:modified xsi:type="dcterms:W3CDTF">2024-03-07T17:39:34Z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0x01010078FC9E2D0E614042BFD94A0A8F46C6FE</vt:lpwstr>
  </property>
</Properties>
</file>