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4"/>
    <p:sldMasterId id="2147483663" r:id="rId5"/>
    <p:sldMasterId id="2147483648" r:id="rId6"/>
  </p:sldMasterIdLst>
  <p:notesMasterIdLst>
    <p:notesMasterId r:id="rId27"/>
  </p:notesMasterIdLst>
  <p:sldIdLst>
    <p:sldId id="314" r:id="rId7"/>
    <p:sldId id="486" r:id="rId8"/>
    <p:sldId id="498" r:id="rId9"/>
    <p:sldId id="495" r:id="rId10"/>
    <p:sldId id="482" r:id="rId11"/>
    <p:sldId id="541" r:id="rId12"/>
    <p:sldId id="506" r:id="rId13"/>
    <p:sldId id="545" r:id="rId14"/>
    <p:sldId id="543" r:id="rId15"/>
    <p:sldId id="538" r:id="rId16"/>
    <p:sldId id="544" r:id="rId17"/>
    <p:sldId id="547" r:id="rId18"/>
    <p:sldId id="548" r:id="rId19"/>
    <p:sldId id="535" r:id="rId20"/>
    <p:sldId id="549" r:id="rId21"/>
    <p:sldId id="550" r:id="rId22"/>
    <p:sldId id="267" r:id="rId23"/>
    <p:sldId id="537" r:id="rId24"/>
    <p:sldId id="551" r:id="rId25"/>
    <p:sldId id="491" r:id="rId2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ADC0D9"/>
    <a:srgbClr val="7B755A"/>
    <a:srgbClr val="FD7965"/>
    <a:srgbClr val="FD7C71"/>
    <a:srgbClr val="44546A"/>
    <a:srgbClr val="367D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Lesh" userId="9c2af39b-6cfc-4df2-b191-a39eae4eca5e" providerId="ADAL" clId="{6E19DB32-5662-4A35-84EF-D6392A0043D7}"/>
    <pc:docChg chg="delSld modSld">
      <pc:chgData name="Dan Lesh" userId="9c2af39b-6cfc-4df2-b191-a39eae4eca5e" providerId="ADAL" clId="{6E19DB32-5662-4A35-84EF-D6392A0043D7}" dt="2024-03-06T22:50:37.929" v="49" actId="47"/>
      <pc:docMkLst>
        <pc:docMk/>
      </pc:docMkLst>
      <pc:sldChg chg="modSp mod">
        <pc:chgData name="Dan Lesh" userId="9c2af39b-6cfc-4df2-b191-a39eae4eca5e" providerId="ADAL" clId="{6E19DB32-5662-4A35-84EF-D6392A0043D7}" dt="2024-03-06T22:46:28.226" v="42" actId="20577"/>
        <pc:sldMkLst>
          <pc:docMk/>
          <pc:sldMk cId="1247290362" sldId="314"/>
        </pc:sldMkLst>
        <pc:spChg chg="mod">
          <ac:chgData name="Dan Lesh" userId="9c2af39b-6cfc-4df2-b191-a39eae4eca5e" providerId="ADAL" clId="{6E19DB32-5662-4A35-84EF-D6392A0043D7}" dt="2024-03-06T22:46:28.226" v="42" actId="20577"/>
          <ac:spMkLst>
            <pc:docMk/>
            <pc:sldMk cId="1247290362" sldId="314"/>
            <ac:spMk id="7" creationId="{E93587B7-58D3-C5EB-7FC2-1FEC2D8B6B3E}"/>
          </ac:spMkLst>
        </pc:spChg>
      </pc:sldChg>
      <pc:sldChg chg="del">
        <pc:chgData name="Dan Lesh" userId="9c2af39b-6cfc-4df2-b191-a39eae4eca5e" providerId="ADAL" clId="{6E19DB32-5662-4A35-84EF-D6392A0043D7}" dt="2024-03-06T22:50:37.929" v="49" actId="47"/>
        <pc:sldMkLst>
          <pc:docMk/>
          <pc:sldMk cId="2528064595" sldId="317"/>
        </pc:sldMkLst>
      </pc:sldChg>
      <pc:sldChg chg="del">
        <pc:chgData name="Dan Lesh" userId="9c2af39b-6cfc-4df2-b191-a39eae4eca5e" providerId="ADAL" clId="{6E19DB32-5662-4A35-84EF-D6392A0043D7}" dt="2024-03-06T22:49:25.663" v="44" actId="47"/>
        <pc:sldMkLst>
          <pc:docMk/>
          <pc:sldMk cId="3213316972" sldId="492"/>
        </pc:sldMkLst>
      </pc:sldChg>
      <pc:sldChg chg="del">
        <pc:chgData name="Dan Lesh" userId="9c2af39b-6cfc-4df2-b191-a39eae4eca5e" providerId="ADAL" clId="{6E19DB32-5662-4A35-84EF-D6392A0043D7}" dt="2024-03-06T22:49:21.655" v="43" actId="47"/>
        <pc:sldMkLst>
          <pc:docMk/>
          <pc:sldMk cId="1523673443" sldId="494"/>
        </pc:sldMkLst>
      </pc:sldChg>
      <pc:sldChg chg="del">
        <pc:chgData name="Dan Lesh" userId="9c2af39b-6cfc-4df2-b191-a39eae4eca5e" providerId="ADAL" clId="{6E19DB32-5662-4A35-84EF-D6392A0043D7}" dt="2024-03-06T22:49:28.654" v="46" actId="47"/>
        <pc:sldMkLst>
          <pc:docMk/>
          <pc:sldMk cId="1865699009" sldId="500"/>
        </pc:sldMkLst>
      </pc:sldChg>
      <pc:sldChg chg="del">
        <pc:chgData name="Dan Lesh" userId="9c2af39b-6cfc-4df2-b191-a39eae4eca5e" providerId="ADAL" clId="{6E19DB32-5662-4A35-84EF-D6392A0043D7}" dt="2024-03-06T22:49:37.190" v="47" actId="47"/>
        <pc:sldMkLst>
          <pc:docMk/>
          <pc:sldMk cId="3565526533" sldId="502"/>
        </pc:sldMkLst>
      </pc:sldChg>
      <pc:sldChg chg="del">
        <pc:chgData name="Dan Lesh" userId="9c2af39b-6cfc-4df2-b191-a39eae4eca5e" providerId="ADAL" clId="{6E19DB32-5662-4A35-84EF-D6392A0043D7}" dt="2024-03-06T22:49:26.589" v="45" actId="47"/>
        <pc:sldMkLst>
          <pc:docMk/>
          <pc:sldMk cId="2122823592" sldId="505"/>
        </pc:sldMkLst>
      </pc:sldChg>
      <pc:sldChg chg="del">
        <pc:chgData name="Dan Lesh" userId="9c2af39b-6cfc-4df2-b191-a39eae4eca5e" providerId="ADAL" clId="{6E19DB32-5662-4A35-84EF-D6392A0043D7}" dt="2024-03-06T22:49:54.547" v="48" actId="47"/>
        <pc:sldMkLst>
          <pc:docMk/>
          <pc:sldMk cId="2165149595" sldId="54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7C1F450D-1EEF-48E8-BC90-F6883DB083BA}" type="datetimeFigureOut">
              <a:rPr lang="en-US" smtClean="0"/>
              <a:t>3/6/2024</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22C17A0B-CEDD-43AA-B32B-3C4315D0493A}" type="slidenum">
              <a:rPr lang="en-US" smtClean="0"/>
              <a:t>‹#›</a:t>
            </a:fld>
            <a:endParaRPr lang="en-US"/>
          </a:p>
        </p:txBody>
      </p:sp>
    </p:spTree>
    <p:extLst>
      <p:ext uri="{BB962C8B-B14F-4D97-AF65-F5344CB8AC3E}">
        <p14:creationId xmlns:p14="http://schemas.microsoft.com/office/powerpoint/2010/main" val="365715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uaf.edu/bbc/academics/sustainable-energy/Green%20Energy%20in%20Mariculture.php"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lvl="2">
              <a:lnSpc>
                <a:spcPct val="100000"/>
              </a:lnSpc>
              <a:defRPr sz="2400">
                <a:latin typeface="Helvetica"/>
                <a:ea typeface="Helvetica"/>
                <a:cs typeface="Helvetica"/>
                <a:sym typeface="Helvetica"/>
              </a:defRPr>
            </a:pPr>
            <a:r>
              <a:rPr lang="en-US"/>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1C6B5-5364-4EF2-B72D-202F1D0BCA73}"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9852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SEC is partnering with Spruce Root to roll out the RLF program. The agreement has been signed and the goal is to have the program up and running sometime this summer 2024.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4836B-2D2A-468B-8BE6-2AB2E01F8D55}"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638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Seaweed Tissue Analysis through AFDF and a Sea Grant Fellow are collecting samples and working to fine tune a list of wild and currently cultivated species to sample. They’re developing a sampling plan with the goal of getting the first wild and cultivated samples in April. </a:t>
            </a:r>
          </a:p>
          <a:p>
            <a:endParaRPr lang="en-US"/>
          </a:p>
          <a:p>
            <a:r>
              <a:rPr lang="en-US"/>
              <a:t>De-risking Farm Investment is being coordinated with NOAA’s Aquaculture Opportunity Areas (AOA). After discussions with NOAA and other researched, they’ve decided to focus a large part of this effort on expanding the EVOs efforts by funding the mariculture production data collection in Southeast.</a:t>
            </a:r>
          </a:p>
          <a:p>
            <a:endParaRPr lang="en-US"/>
          </a:p>
          <a:p>
            <a:r>
              <a:rPr lang="en-US"/>
              <a:t>Carbon sequestration – coming soon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84836B-2D2A-468B-8BE6-2AB2E01F8D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83874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Fish and Game has hired staff, trained their lab team to be able to conduct genetic tissue analysis of different species of seaweed. </a:t>
            </a:r>
          </a:p>
          <a:p>
            <a:r>
              <a:rPr lang="en-US"/>
              <a:t>They’re also in the process of designing and ordering a computer cluster to store all the genome data from these projects.</a:t>
            </a:r>
          </a:p>
          <a:p>
            <a:r>
              <a:rPr lang="en-US"/>
              <a:t>SEC is contracting with an instate organization to conduct oyster tissue analysis.</a:t>
            </a:r>
          </a:p>
          <a:p>
            <a:r>
              <a:rPr lang="en-US"/>
              <a:t>JIPS </a:t>
            </a:r>
          </a:p>
          <a:p>
            <a:r>
              <a:rPr lang="en-US"/>
              <a:t>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84836B-2D2A-468B-8BE6-2AB2E01F8D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13</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39685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93768c8f20_0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293768c8f20_0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Food for Climate League is conducting market research for the mariculture industry in Alaska. They’ve been interviewing business owners, farmers, and consumers around the state. Hosting stakeholder meetings once a month and comparing Alaska to the mariculture industry internationally. </a:t>
            </a:r>
          </a:p>
          <a:p>
            <a:endParaRPr lang="en-US"/>
          </a:p>
          <a:p>
            <a:r>
              <a:rPr lang="en-US"/>
              <a:t>SEC has contracted with an instate organization to work on marketing services regarding Prop 65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84836B-2D2A-468B-8BE6-2AB2E01F8D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15</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89188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r>
              <a:rPr lang="en-US" sz="1800" u="sng" kern="0">
                <a:solidFill>
                  <a:srgbClr val="0000FF"/>
                </a:solidFill>
                <a:effectLst/>
                <a:latin typeface="Calibri" panose="020F0502020204030204" pitchFamily="34" charset="0"/>
                <a:ea typeface="Calibri" panose="020F0502020204030204" pitchFamily="34" charset="0"/>
                <a:hlinkClick r:id="rId3"/>
              </a:rPr>
              <a:t>https://www.uaf.edu/bbc/academics/sustainable-energy/Green%20Energy%20in%20Mariculture.php</a:t>
            </a:r>
            <a:endParaRPr lang="en-US" sz="1800" u="sng" kern="0">
              <a:solidFill>
                <a:srgbClr val="0000FF"/>
              </a:solidFill>
              <a:effectLst/>
              <a:latin typeface="Calibri" panose="020F0502020204030204" pitchFamily="34" charset="0"/>
              <a:ea typeface="Calibri" panose="020F0502020204030204" pitchFamily="34" charset="0"/>
            </a:endParaRPr>
          </a:p>
          <a:p>
            <a:r>
              <a:rPr lang="en-US" sz="1800" u="sng" kern="0">
                <a:solidFill>
                  <a:srgbClr val="0000FF"/>
                </a:solidFill>
                <a:effectLst/>
                <a:latin typeface="Calibri" panose="020F0502020204030204" pitchFamily="34" charset="0"/>
                <a:ea typeface="Calibri" panose="020F0502020204030204" pitchFamily="34" charset="0"/>
              </a:rPr>
              <a:t>Green Energy Mariculture </a:t>
            </a:r>
          </a:p>
          <a:p>
            <a:endParaRPr lang="en-US" sz="1800" u="sng" kern="0">
              <a:solidFill>
                <a:srgbClr val="0000FF"/>
              </a:solidFill>
              <a:effectLst/>
              <a:latin typeface="Calibri" panose="020F0502020204030204" pitchFamily="34" charset="0"/>
              <a:ea typeface="Calibri" panose="020F0502020204030204" pitchFamily="34" charset="0"/>
            </a:endParaRPr>
          </a:p>
          <a:p>
            <a:r>
              <a:rPr lang="en-US" sz="1800" u="sng" kern="0">
                <a:solidFill>
                  <a:srgbClr val="0000FF"/>
                </a:solidFill>
                <a:effectLst/>
                <a:latin typeface="Calibri" panose="020F0502020204030204" pitchFamily="34" charset="0"/>
                <a:ea typeface="Calibri" panose="020F0502020204030204" pitchFamily="34" charset="0"/>
              </a:rPr>
              <a:t>The UA team is going to:</a:t>
            </a:r>
          </a:p>
          <a:p>
            <a:pPr lvl="1">
              <a:spcBef>
                <a:spcPts val="1000"/>
              </a:spcBef>
              <a:defRPr/>
            </a:pPr>
            <a:r>
              <a:rPr lang="en-US" sz="1200">
                <a:solidFill>
                  <a:schemeClr val="bg1"/>
                </a:solidFill>
                <a:latin typeface="Calibri" panose="020F0502020204030204"/>
              </a:rPr>
              <a:t>Establish baseline quantifying current energy use patterns</a:t>
            </a:r>
          </a:p>
          <a:p>
            <a:pPr lvl="1">
              <a:spcBef>
                <a:spcPts val="1000"/>
              </a:spcBef>
              <a:defRPr/>
            </a:pPr>
            <a:r>
              <a:rPr lang="en-US" sz="1200">
                <a:solidFill>
                  <a:schemeClr val="bg1"/>
                </a:solidFill>
                <a:latin typeface="Calibri" panose="020F0502020204030204"/>
              </a:rPr>
              <a:t>Develop a green energy plan </a:t>
            </a:r>
          </a:p>
          <a:p>
            <a:pPr lvl="1">
              <a:spcBef>
                <a:spcPts val="1000"/>
              </a:spcBef>
              <a:defRPr/>
            </a:pPr>
            <a:r>
              <a:rPr lang="en-US" sz="1200">
                <a:solidFill>
                  <a:schemeClr val="bg1"/>
                </a:solidFill>
                <a:latin typeface="Calibri" panose="020F0502020204030204"/>
              </a:rPr>
              <a:t>Develop best-practices guide for future energy audits and efficiency work</a:t>
            </a:r>
          </a:p>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84836B-2D2A-468B-8BE6-2AB2E01F8D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16</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7253798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84836B-2D2A-468B-8BE6-2AB2E01F8D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421050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add Other Mariculture Species and number of contracts going to tribes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6E6BAA-1838-4E64-8B9E-A0F395DA5D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517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22C17A0B-CEDD-43AA-B32B-3C4315D0493A}" type="slidenum">
              <a:rPr lang="en-US" smtClean="0"/>
              <a:t>19</a:t>
            </a:fld>
            <a:endParaRPr lang="en-US"/>
          </a:p>
        </p:txBody>
      </p:sp>
    </p:spTree>
    <p:extLst>
      <p:ext uri="{BB962C8B-B14F-4D97-AF65-F5344CB8AC3E}">
        <p14:creationId xmlns:p14="http://schemas.microsoft.com/office/powerpoint/2010/main" val="25682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endParaRPr/>
          </a:p>
        </p:txBody>
      </p:sp>
      <p:sp>
        <p:nvSpPr>
          <p:cNvPr id="158" name="Shape 158"/>
          <p:cNvSpPr>
            <a:spLocks noGrp="1"/>
          </p:cNvSpPr>
          <p:nvPr>
            <p:ph type="body" sz="quarter" idx="1"/>
          </p:nvPr>
        </p:nvSpPr>
        <p:spPr>
          <a:prstGeom prst="rect">
            <a:avLst/>
          </a:prstGeom>
        </p:spPr>
        <p:txBody>
          <a:bodyPr/>
          <a:lstStyle/>
          <a:p>
            <a:pPr>
              <a:lnSpc>
                <a:spcPct val="100000"/>
              </a:lnSpc>
              <a:defRPr>
                <a:latin typeface="Helvetica"/>
                <a:ea typeface="Helvetica"/>
                <a:cs typeface="Helvetica"/>
                <a:sym typeface="Helvetica"/>
              </a:defRPr>
            </a:pPr>
            <a:r>
              <a:rPr lang="en-US"/>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noRot="1" noChangeAspect="1"/>
          </p:cNvSpPr>
          <p:nvPr>
            <p:ph type="sldImg"/>
          </p:nvPr>
        </p:nvSpPr>
        <p:spPr>
          <a:prstGeom prst="rect">
            <a:avLst/>
          </a:prstGeom>
        </p:spPr>
        <p:txBody>
          <a:bodyPr/>
          <a:lstStyle/>
          <a:p>
            <a:endParaRPr/>
          </a:p>
        </p:txBody>
      </p:sp>
      <p:sp>
        <p:nvSpPr>
          <p:cNvPr id="193" name="Shape 193"/>
          <p:cNvSpPr>
            <a:spLocks noGrp="1"/>
          </p:cNvSpPr>
          <p:nvPr>
            <p:ph type="body" sz="quarter" idx="1"/>
          </p:nvPr>
        </p:nvSpPr>
        <p:spPr>
          <a:prstGeom prst="rect">
            <a:avLst/>
          </a:prstGeom>
        </p:spPr>
        <p:txBody>
          <a:bodyPr/>
          <a:lstStyle>
            <a:lvl1pPr>
              <a:lnSpc>
                <a:spcPct val="100000"/>
              </a:lnSpc>
              <a:defRPr>
                <a:latin typeface="Helvetica"/>
                <a:ea typeface="Helvetica"/>
                <a:cs typeface="Helvetica"/>
                <a:sym typeface="Helvetica"/>
              </a:defRPr>
            </a:lvl1pPr>
          </a:lstStyle>
          <a:p>
            <a:r>
              <a:rPr lang="en-US"/>
              <a:t>Award for creative approaches to advancing community and economic development and improved quality of life while making significant impacts on their regions and demonstrate the diversity of services and program delivery provided.</a:t>
            </a:r>
          </a:p>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lstStyle/>
          <a:p>
            <a:r>
              <a:rPr lang="en-US"/>
              <a:t>One of four priorities identified.  Others: AMHS advocacy, tourism marketing, and beneficial electrification.</a:t>
            </a:r>
          </a:p>
        </p:txBody>
      </p:sp>
      <p:sp>
        <p:nvSpPr>
          <p:cNvPr id="4" name="Slide Number Placeholder 3"/>
          <p:cNvSpPr>
            <a:spLocks noGrp="1"/>
          </p:cNvSpPr>
          <p:nvPr>
            <p:ph type="sldNum" sz="quarter" idx="10"/>
          </p:nvPr>
        </p:nvSpPr>
        <p:spPr/>
        <p:txBody>
          <a:bodyPr/>
          <a:lstStyle/>
          <a:p>
            <a:fld id="{ED093501-C753-4679-8623-024B9C5C55D8}" type="slidenum">
              <a:rPr lang="en-US" smtClean="0"/>
              <a:pPr/>
              <a:t>4</a:t>
            </a:fld>
            <a:endParaRPr lang="en-US"/>
          </a:p>
        </p:txBody>
      </p:sp>
    </p:spTree>
    <p:extLst>
      <p:ext uri="{BB962C8B-B14F-4D97-AF65-F5344CB8AC3E}">
        <p14:creationId xmlns:p14="http://schemas.microsoft.com/office/powerpoint/2010/main" val="19358861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4763" y="876300"/>
            <a:ext cx="4206875" cy="23669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2">
                <a:solidFill>
                  <a:prstClr val="black">
                    <a:lumMod val="75000"/>
                    <a:lumOff val="25000"/>
                  </a:prstClr>
                </a:solidFill>
                <a:latin typeface="Tahoma"/>
                <a:cs typeface="Tahoma"/>
              </a:rPr>
              <a:t>The</a:t>
            </a:r>
            <a:r>
              <a:rPr lang="en-US" sz="1200" spc="82">
                <a:solidFill>
                  <a:prstClr val="black">
                    <a:lumMod val="75000"/>
                    <a:lumOff val="25000"/>
                  </a:prstClr>
                </a:solidFill>
                <a:latin typeface="Tahoma"/>
                <a:cs typeface="Tahoma"/>
              </a:rPr>
              <a:t> </a:t>
            </a:r>
            <a:r>
              <a:rPr lang="en-US" sz="1200" spc="101">
                <a:solidFill>
                  <a:prstClr val="black">
                    <a:lumMod val="75000"/>
                    <a:lumOff val="25000"/>
                  </a:prstClr>
                </a:solidFill>
                <a:latin typeface="Tahoma"/>
                <a:cs typeface="Tahoma"/>
              </a:rPr>
              <a:t>Alaska</a:t>
            </a:r>
            <a:r>
              <a:rPr lang="en-US" sz="1200" spc="114">
                <a:solidFill>
                  <a:prstClr val="black">
                    <a:lumMod val="75000"/>
                    <a:lumOff val="25000"/>
                  </a:prstClr>
                </a:solidFill>
                <a:latin typeface="Tahoma"/>
                <a:cs typeface="Tahoma"/>
              </a:rPr>
              <a:t> Mariculture</a:t>
            </a:r>
            <a:r>
              <a:rPr lang="en-US" sz="1200" spc="164">
                <a:solidFill>
                  <a:prstClr val="black">
                    <a:lumMod val="75000"/>
                    <a:lumOff val="25000"/>
                  </a:prstClr>
                </a:solidFill>
                <a:latin typeface="Tahoma"/>
                <a:cs typeface="Tahoma"/>
              </a:rPr>
              <a:t> </a:t>
            </a:r>
            <a:r>
              <a:rPr lang="en-US" sz="1200" spc="90">
                <a:solidFill>
                  <a:prstClr val="black">
                    <a:lumMod val="75000"/>
                    <a:lumOff val="25000"/>
                  </a:prstClr>
                </a:solidFill>
                <a:latin typeface="Tahoma"/>
                <a:cs typeface="Tahoma"/>
              </a:rPr>
              <a:t>Cluster</a:t>
            </a:r>
            <a:r>
              <a:rPr lang="en-US" sz="1200" spc="106">
                <a:solidFill>
                  <a:prstClr val="black">
                    <a:lumMod val="75000"/>
                    <a:lumOff val="25000"/>
                  </a:prstClr>
                </a:solidFill>
                <a:latin typeface="Tahoma"/>
                <a:cs typeface="Tahoma"/>
              </a:rPr>
              <a:t> </a:t>
            </a:r>
            <a:r>
              <a:rPr lang="en-US" sz="1200" spc="117">
                <a:solidFill>
                  <a:prstClr val="black">
                    <a:lumMod val="75000"/>
                    <a:lumOff val="25000"/>
                  </a:prstClr>
                </a:solidFill>
                <a:latin typeface="Tahoma"/>
                <a:cs typeface="Tahoma"/>
              </a:rPr>
              <a:t>Coalition </a:t>
            </a:r>
            <a:r>
              <a:rPr lang="en-US" sz="1200" spc="25">
                <a:solidFill>
                  <a:prstClr val="black">
                    <a:lumMod val="75000"/>
                    <a:lumOff val="25000"/>
                  </a:prstClr>
                </a:solidFill>
                <a:latin typeface="Tahoma"/>
                <a:cs typeface="Tahoma"/>
              </a:rPr>
              <a:t>is</a:t>
            </a:r>
            <a:r>
              <a:rPr lang="en-US" sz="1200" spc="33">
                <a:solidFill>
                  <a:prstClr val="black">
                    <a:lumMod val="75000"/>
                    <a:lumOff val="25000"/>
                  </a:prstClr>
                </a:solidFill>
                <a:latin typeface="Tahoma"/>
                <a:cs typeface="Tahoma"/>
              </a:rPr>
              <a:t> </a:t>
            </a:r>
            <a:r>
              <a:rPr lang="en-US" sz="1200">
                <a:solidFill>
                  <a:prstClr val="black">
                    <a:lumMod val="75000"/>
                    <a:lumOff val="25000"/>
                  </a:prstClr>
                </a:solidFill>
                <a:latin typeface="Tahoma"/>
                <a:cs typeface="Tahoma"/>
              </a:rPr>
              <a:t>1</a:t>
            </a:r>
            <a:r>
              <a:rPr lang="en-US" sz="1200" spc="-333">
                <a:solidFill>
                  <a:prstClr val="black">
                    <a:lumMod val="75000"/>
                    <a:lumOff val="25000"/>
                  </a:prstClr>
                </a:solidFill>
                <a:latin typeface="Tahoma"/>
                <a:cs typeface="Tahoma"/>
              </a:rPr>
              <a:t> </a:t>
            </a:r>
            <a:r>
              <a:rPr lang="en-US" sz="1200" spc="41">
                <a:solidFill>
                  <a:prstClr val="black">
                    <a:lumMod val="75000"/>
                    <a:lumOff val="25000"/>
                  </a:prstClr>
                </a:solidFill>
                <a:latin typeface="Tahoma"/>
                <a:cs typeface="Tahoma"/>
              </a:rPr>
              <a:t>of</a:t>
            </a:r>
            <a:r>
              <a:rPr lang="en-US" sz="1200" spc="62">
                <a:solidFill>
                  <a:prstClr val="black">
                    <a:lumMod val="75000"/>
                    <a:lumOff val="25000"/>
                  </a:prstClr>
                </a:solidFill>
                <a:latin typeface="Tahoma"/>
                <a:cs typeface="Tahoma"/>
              </a:rPr>
              <a:t> </a:t>
            </a:r>
            <a:r>
              <a:rPr lang="en-US" sz="1200" spc="-62">
                <a:solidFill>
                  <a:prstClr val="black">
                    <a:lumMod val="75000"/>
                    <a:lumOff val="25000"/>
                  </a:prstClr>
                </a:solidFill>
                <a:latin typeface="Tahoma"/>
                <a:cs typeface="Tahoma"/>
              </a:rPr>
              <a:t>21</a:t>
            </a:r>
            <a:r>
              <a:rPr lang="en-US" sz="1200" spc="-133">
                <a:solidFill>
                  <a:prstClr val="black">
                    <a:lumMod val="75000"/>
                    <a:lumOff val="25000"/>
                  </a:prstClr>
                </a:solidFill>
                <a:latin typeface="Tahoma"/>
                <a:cs typeface="Tahoma"/>
              </a:rPr>
              <a:t> </a:t>
            </a:r>
            <a:r>
              <a:rPr lang="en-US" sz="1200" spc="133">
                <a:solidFill>
                  <a:prstClr val="black">
                    <a:lumMod val="75000"/>
                    <a:lumOff val="25000"/>
                  </a:prstClr>
                </a:solidFill>
                <a:latin typeface="Tahoma"/>
                <a:cs typeface="Tahoma"/>
              </a:rPr>
              <a:t>Build</a:t>
            </a:r>
            <a:r>
              <a:rPr lang="en-US" sz="1200" spc="158">
                <a:solidFill>
                  <a:prstClr val="black">
                    <a:lumMod val="75000"/>
                    <a:lumOff val="25000"/>
                  </a:prstClr>
                </a:solidFill>
                <a:latin typeface="Tahoma"/>
                <a:cs typeface="Tahoma"/>
              </a:rPr>
              <a:t> </a:t>
            </a:r>
            <a:r>
              <a:rPr lang="en-US" sz="1200" spc="109">
                <a:solidFill>
                  <a:prstClr val="black">
                    <a:lumMod val="75000"/>
                    <a:lumOff val="25000"/>
                  </a:prstClr>
                </a:solidFill>
                <a:latin typeface="Tahoma"/>
                <a:cs typeface="Tahoma"/>
              </a:rPr>
              <a:t>Back </a:t>
            </a:r>
            <a:r>
              <a:rPr lang="en-US" sz="1200" spc="106">
                <a:solidFill>
                  <a:prstClr val="black">
                    <a:lumMod val="75000"/>
                    <a:lumOff val="25000"/>
                  </a:prstClr>
                </a:solidFill>
                <a:latin typeface="Tahoma"/>
                <a:cs typeface="Tahoma"/>
              </a:rPr>
              <a:t>Better</a:t>
            </a:r>
            <a:r>
              <a:rPr lang="en-US" sz="1200" spc="104">
                <a:solidFill>
                  <a:prstClr val="black">
                    <a:lumMod val="75000"/>
                    <a:lumOff val="25000"/>
                  </a:prstClr>
                </a:solidFill>
                <a:latin typeface="Tahoma"/>
                <a:cs typeface="Tahoma"/>
              </a:rPr>
              <a:t> </a:t>
            </a:r>
            <a:r>
              <a:rPr lang="en-US" sz="1200" spc="123">
                <a:solidFill>
                  <a:prstClr val="black">
                    <a:lumMod val="75000"/>
                    <a:lumOff val="25000"/>
                  </a:prstClr>
                </a:solidFill>
                <a:latin typeface="Tahoma"/>
                <a:cs typeface="Tahoma"/>
              </a:rPr>
              <a:t>Regional</a:t>
            </a:r>
            <a:r>
              <a:rPr lang="en-US" sz="1200" spc="125">
                <a:solidFill>
                  <a:prstClr val="black">
                    <a:lumMod val="75000"/>
                    <a:lumOff val="25000"/>
                  </a:prstClr>
                </a:solidFill>
                <a:latin typeface="Tahoma"/>
                <a:cs typeface="Tahoma"/>
              </a:rPr>
              <a:t> </a:t>
            </a:r>
            <a:r>
              <a:rPr lang="en-US" sz="1200" spc="131">
                <a:solidFill>
                  <a:prstClr val="black">
                    <a:lumMod val="75000"/>
                    <a:lumOff val="25000"/>
                  </a:prstClr>
                </a:solidFill>
                <a:latin typeface="Tahoma"/>
                <a:cs typeface="Tahoma"/>
              </a:rPr>
              <a:t>Challenge</a:t>
            </a:r>
            <a:r>
              <a:rPr lang="en-US" sz="1200" spc="125">
                <a:solidFill>
                  <a:prstClr val="black">
                    <a:lumMod val="75000"/>
                    <a:lumOff val="25000"/>
                  </a:prstClr>
                </a:solidFill>
                <a:latin typeface="Tahoma"/>
                <a:cs typeface="Tahoma"/>
              </a:rPr>
              <a:t> </a:t>
            </a:r>
            <a:r>
              <a:rPr lang="en-US" sz="1200" spc="109">
                <a:solidFill>
                  <a:prstClr val="black">
                    <a:lumMod val="75000"/>
                    <a:lumOff val="25000"/>
                  </a:prstClr>
                </a:solidFill>
                <a:latin typeface="Tahoma"/>
                <a:cs typeface="Tahoma"/>
              </a:rPr>
              <a:t>(BBBRC)</a:t>
            </a:r>
            <a:r>
              <a:rPr lang="en-US" sz="1200" spc="123">
                <a:solidFill>
                  <a:prstClr val="black">
                    <a:lumMod val="75000"/>
                    <a:lumOff val="25000"/>
                  </a:prstClr>
                </a:solidFill>
                <a:latin typeface="Tahoma"/>
                <a:cs typeface="Tahoma"/>
              </a:rPr>
              <a:t> </a:t>
            </a:r>
            <a:r>
              <a:rPr lang="en-US" sz="1200" spc="106">
                <a:solidFill>
                  <a:prstClr val="black">
                    <a:lumMod val="75000"/>
                    <a:lumOff val="25000"/>
                  </a:prstClr>
                </a:solidFill>
                <a:latin typeface="Tahoma"/>
                <a:cs typeface="Tahoma"/>
              </a:rPr>
              <a:t>Phase</a:t>
            </a:r>
            <a:r>
              <a:rPr lang="en-US" sz="1200" spc="145">
                <a:solidFill>
                  <a:prstClr val="black">
                    <a:lumMod val="75000"/>
                    <a:lumOff val="25000"/>
                  </a:prstClr>
                </a:solidFill>
                <a:latin typeface="Tahoma"/>
                <a:cs typeface="Tahoma"/>
              </a:rPr>
              <a:t> </a:t>
            </a:r>
            <a:r>
              <a:rPr lang="en-US" sz="1200">
                <a:solidFill>
                  <a:prstClr val="black">
                    <a:lumMod val="75000"/>
                    <a:lumOff val="25000"/>
                  </a:prstClr>
                </a:solidFill>
                <a:latin typeface="Tahoma"/>
                <a:cs typeface="Tahoma"/>
              </a:rPr>
              <a:t>2</a:t>
            </a:r>
            <a:r>
              <a:rPr lang="en-US" sz="1200" spc="47">
                <a:solidFill>
                  <a:prstClr val="black">
                    <a:lumMod val="75000"/>
                    <a:lumOff val="25000"/>
                  </a:prstClr>
                </a:solidFill>
                <a:latin typeface="Tahoma"/>
                <a:cs typeface="Tahoma"/>
              </a:rPr>
              <a:t> </a:t>
            </a:r>
            <a:r>
              <a:rPr lang="en-US" sz="1200" spc="109">
                <a:solidFill>
                  <a:prstClr val="black">
                    <a:lumMod val="75000"/>
                    <a:lumOff val="25000"/>
                  </a:prstClr>
                </a:solidFill>
                <a:latin typeface="Tahoma"/>
                <a:cs typeface="Tahoma"/>
              </a:rPr>
              <a:t>awardees</a:t>
            </a:r>
            <a:r>
              <a:rPr lang="en-US" sz="1200" spc="123">
                <a:solidFill>
                  <a:prstClr val="black">
                    <a:lumMod val="75000"/>
                    <a:lumOff val="25000"/>
                  </a:prstClr>
                </a:solidFill>
                <a:latin typeface="Tahoma"/>
                <a:cs typeface="Tahoma"/>
              </a:rPr>
              <a:t> </a:t>
            </a:r>
            <a:r>
              <a:rPr lang="en-US" sz="1200" spc="104">
                <a:solidFill>
                  <a:prstClr val="black">
                    <a:lumMod val="75000"/>
                    <a:lumOff val="25000"/>
                  </a:prstClr>
                </a:solidFill>
                <a:latin typeface="Tahoma"/>
                <a:cs typeface="Tahoma"/>
              </a:rPr>
              <a:t>selected </a:t>
            </a:r>
            <a:r>
              <a:rPr lang="en-US" sz="1200" spc="109">
                <a:solidFill>
                  <a:prstClr val="black">
                    <a:lumMod val="75000"/>
                    <a:lumOff val="25000"/>
                  </a:prstClr>
                </a:solidFill>
                <a:latin typeface="Tahoma"/>
                <a:cs typeface="Tahoma"/>
              </a:rPr>
              <a:t>from</a:t>
            </a:r>
            <a:r>
              <a:rPr lang="en-US" sz="1200" spc="128">
                <a:solidFill>
                  <a:prstClr val="black">
                    <a:lumMod val="75000"/>
                    <a:lumOff val="25000"/>
                  </a:prstClr>
                </a:solidFill>
                <a:latin typeface="Tahoma"/>
                <a:cs typeface="Tahoma"/>
              </a:rPr>
              <a:t> </a:t>
            </a:r>
            <a:r>
              <a:rPr lang="en-US" sz="1200">
                <a:solidFill>
                  <a:prstClr val="black">
                    <a:lumMod val="75000"/>
                    <a:lumOff val="25000"/>
                  </a:prstClr>
                </a:solidFill>
                <a:latin typeface="Tahoma"/>
                <a:cs typeface="Tahoma"/>
              </a:rPr>
              <a:t>a</a:t>
            </a:r>
            <a:r>
              <a:rPr lang="en-US" sz="1200" spc="76">
                <a:solidFill>
                  <a:prstClr val="black">
                    <a:lumMod val="75000"/>
                    <a:lumOff val="25000"/>
                  </a:prstClr>
                </a:solidFill>
                <a:latin typeface="Tahoma"/>
                <a:cs typeface="Tahoma"/>
              </a:rPr>
              <a:t> </a:t>
            </a:r>
            <a:r>
              <a:rPr lang="en-US" sz="1200" spc="114">
                <a:solidFill>
                  <a:prstClr val="black">
                    <a:lumMod val="75000"/>
                    <a:lumOff val="25000"/>
                  </a:prstClr>
                </a:solidFill>
                <a:latin typeface="Tahoma"/>
                <a:cs typeface="Tahoma"/>
              </a:rPr>
              <a:t>pool</a:t>
            </a:r>
            <a:r>
              <a:rPr lang="en-US" sz="1200" spc="147">
                <a:solidFill>
                  <a:prstClr val="black">
                    <a:lumMod val="75000"/>
                    <a:lumOff val="25000"/>
                  </a:prstClr>
                </a:solidFill>
                <a:latin typeface="Tahoma"/>
                <a:cs typeface="Tahoma"/>
              </a:rPr>
              <a:t> </a:t>
            </a:r>
            <a:r>
              <a:rPr lang="en-US" sz="1200" spc="41">
                <a:solidFill>
                  <a:prstClr val="black">
                    <a:lumMod val="75000"/>
                    <a:lumOff val="25000"/>
                  </a:prstClr>
                </a:solidFill>
                <a:latin typeface="Tahoma"/>
                <a:cs typeface="Tahoma"/>
              </a:rPr>
              <a:t>of</a:t>
            </a:r>
            <a:r>
              <a:rPr lang="en-US" sz="1200" spc="57">
                <a:solidFill>
                  <a:prstClr val="black">
                    <a:lumMod val="75000"/>
                    <a:lumOff val="25000"/>
                  </a:prstClr>
                </a:solidFill>
                <a:latin typeface="Tahoma"/>
                <a:cs typeface="Tahoma"/>
              </a:rPr>
              <a:t> </a:t>
            </a:r>
            <a:r>
              <a:rPr lang="en-US" sz="1200" spc="92">
                <a:solidFill>
                  <a:prstClr val="black">
                    <a:lumMod val="75000"/>
                    <a:lumOff val="25000"/>
                  </a:prstClr>
                </a:solidFill>
                <a:latin typeface="Tahoma"/>
                <a:cs typeface="Tahoma"/>
              </a:rPr>
              <a:t>60</a:t>
            </a:r>
            <a:r>
              <a:rPr lang="en-US" sz="1200" spc="166">
                <a:solidFill>
                  <a:prstClr val="black">
                    <a:lumMod val="75000"/>
                    <a:lumOff val="25000"/>
                  </a:prstClr>
                </a:solidFill>
                <a:latin typeface="Tahoma"/>
                <a:cs typeface="Tahoma"/>
              </a:rPr>
              <a:t> </a:t>
            </a:r>
            <a:r>
              <a:rPr lang="en-US" sz="1200" spc="71">
                <a:solidFill>
                  <a:prstClr val="black">
                    <a:lumMod val="75000"/>
                    <a:lumOff val="25000"/>
                  </a:prstClr>
                </a:solidFill>
                <a:latin typeface="Tahoma"/>
                <a:cs typeface="Tahoma"/>
              </a:rPr>
              <a:t>finalists</a:t>
            </a:r>
            <a:r>
              <a:rPr lang="en-US" sz="1200" spc="74">
                <a:solidFill>
                  <a:prstClr val="black">
                    <a:lumMod val="75000"/>
                    <a:lumOff val="25000"/>
                  </a:prstClr>
                </a:solidFill>
                <a:latin typeface="Tahoma"/>
                <a:cs typeface="Tahoma"/>
              </a:rPr>
              <a:t> </a:t>
            </a:r>
            <a:r>
              <a:rPr lang="en-US" sz="1200" spc="114">
                <a:solidFill>
                  <a:prstClr val="black">
                    <a:lumMod val="75000"/>
                    <a:lumOff val="25000"/>
                  </a:prstClr>
                </a:solidFill>
                <a:latin typeface="Tahoma"/>
                <a:cs typeface="Tahoma"/>
              </a:rPr>
              <a:t>and</a:t>
            </a:r>
            <a:r>
              <a:rPr lang="en-US" sz="1200" spc="166">
                <a:solidFill>
                  <a:prstClr val="black">
                    <a:lumMod val="75000"/>
                    <a:lumOff val="25000"/>
                  </a:prstClr>
                </a:solidFill>
                <a:latin typeface="Tahoma"/>
                <a:cs typeface="Tahoma"/>
              </a:rPr>
              <a:t> </a:t>
            </a:r>
            <a:r>
              <a:rPr lang="en-US" sz="1200" spc="55">
                <a:solidFill>
                  <a:prstClr val="black">
                    <a:lumMod val="75000"/>
                    <a:lumOff val="25000"/>
                  </a:prstClr>
                </a:solidFill>
                <a:latin typeface="Tahoma"/>
                <a:cs typeface="Tahoma"/>
              </a:rPr>
              <a:t>529</a:t>
            </a:r>
            <a:r>
              <a:rPr lang="en-US" sz="1200" spc="52">
                <a:solidFill>
                  <a:prstClr val="black">
                    <a:lumMod val="75000"/>
                    <a:lumOff val="25000"/>
                  </a:prstClr>
                </a:solidFill>
                <a:latin typeface="Tahoma"/>
                <a:cs typeface="Tahoma"/>
              </a:rPr>
              <a:t> </a:t>
            </a:r>
            <a:r>
              <a:rPr lang="en-US" sz="1200" spc="120">
                <a:solidFill>
                  <a:prstClr val="black">
                    <a:lumMod val="75000"/>
                    <a:lumOff val="25000"/>
                  </a:prstClr>
                </a:solidFill>
                <a:latin typeface="Tahoma"/>
                <a:cs typeface="Tahoma"/>
              </a:rPr>
              <a:t>applications</a:t>
            </a:r>
            <a:r>
              <a:rPr lang="en-US" sz="1200" spc="155">
                <a:solidFill>
                  <a:prstClr val="black">
                    <a:lumMod val="75000"/>
                    <a:lumOff val="25000"/>
                  </a:prstClr>
                </a:solidFill>
                <a:latin typeface="Tahoma"/>
                <a:cs typeface="Tahoma"/>
              </a:rPr>
              <a:t> </a:t>
            </a:r>
            <a:r>
              <a:rPr lang="en-US" sz="1200" spc="109">
                <a:solidFill>
                  <a:prstClr val="black">
                    <a:lumMod val="75000"/>
                    <a:lumOff val="25000"/>
                  </a:prstClr>
                </a:solidFill>
                <a:latin typeface="Tahoma"/>
                <a:cs typeface="Tahoma"/>
              </a:rPr>
              <a:t>from</a:t>
            </a:r>
            <a:r>
              <a:rPr lang="en-US" sz="1200" spc="131">
                <a:solidFill>
                  <a:prstClr val="black">
                    <a:lumMod val="75000"/>
                    <a:lumOff val="25000"/>
                  </a:prstClr>
                </a:solidFill>
                <a:latin typeface="Tahoma"/>
                <a:cs typeface="Tahoma"/>
              </a:rPr>
              <a:t> </a:t>
            </a:r>
            <a:r>
              <a:rPr lang="en-US" sz="1200" spc="74">
                <a:solidFill>
                  <a:prstClr val="black">
                    <a:lumMod val="75000"/>
                    <a:lumOff val="25000"/>
                  </a:prstClr>
                </a:solidFill>
                <a:latin typeface="Tahoma"/>
                <a:cs typeface="Tahoma"/>
              </a:rPr>
              <a:t>across </a:t>
            </a:r>
            <a:r>
              <a:rPr lang="en-US" sz="1200" spc="71">
                <a:solidFill>
                  <a:prstClr val="black">
                    <a:lumMod val="75000"/>
                    <a:lumOff val="25000"/>
                  </a:prstClr>
                </a:solidFill>
                <a:latin typeface="Tahoma"/>
                <a:cs typeface="Tahoma"/>
              </a:rPr>
              <a:t>the</a:t>
            </a:r>
            <a:r>
              <a:rPr lang="en-US" sz="1200">
                <a:solidFill>
                  <a:prstClr val="black">
                    <a:lumMod val="75000"/>
                    <a:lumOff val="25000"/>
                  </a:prstClr>
                </a:solidFill>
                <a:latin typeface="Tahoma"/>
                <a:cs typeface="Tahoma"/>
              </a:rPr>
              <a:t> </a:t>
            </a:r>
            <a:r>
              <a:rPr lang="en-US" sz="1200" spc="131">
                <a:solidFill>
                  <a:prstClr val="black">
                    <a:lumMod val="75000"/>
                    <a:lumOff val="25000"/>
                  </a:prstClr>
                </a:solidFill>
                <a:latin typeface="Tahoma"/>
                <a:cs typeface="Tahoma"/>
              </a:rPr>
              <a:t>United</a:t>
            </a:r>
            <a:r>
              <a:rPr lang="en-US" sz="1200" spc="147">
                <a:solidFill>
                  <a:prstClr val="black">
                    <a:lumMod val="75000"/>
                    <a:lumOff val="25000"/>
                  </a:prstClr>
                </a:solidFill>
                <a:latin typeface="Tahoma"/>
                <a:cs typeface="Tahoma"/>
              </a:rPr>
              <a:t> </a:t>
            </a:r>
            <a:r>
              <a:rPr lang="en-US" sz="1200" spc="79">
                <a:solidFill>
                  <a:prstClr val="black">
                    <a:lumMod val="75000"/>
                    <a:lumOff val="25000"/>
                  </a:prstClr>
                </a:solidFill>
                <a:latin typeface="Tahoma"/>
                <a:cs typeface="Tahoma"/>
              </a:rPr>
              <a:t>States</a:t>
            </a:r>
            <a:r>
              <a:rPr lang="en-US" sz="1200" spc="104">
                <a:solidFill>
                  <a:prstClr val="black">
                    <a:lumMod val="75000"/>
                    <a:lumOff val="25000"/>
                  </a:prstClr>
                </a:solidFill>
                <a:latin typeface="Tahoma"/>
                <a:cs typeface="Tahoma"/>
              </a:rPr>
              <a:t> </a:t>
            </a:r>
            <a:r>
              <a:rPr lang="en-US" sz="1200" spc="114">
                <a:solidFill>
                  <a:prstClr val="black">
                    <a:lumMod val="75000"/>
                    <a:lumOff val="25000"/>
                  </a:prstClr>
                </a:solidFill>
                <a:latin typeface="Tahoma"/>
                <a:cs typeface="Tahoma"/>
              </a:rPr>
              <a:t>and</a:t>
            </a:r>
            <a:r>
              <a:rPr lang="en-US" sz="1200" spc="169">
                <a:solidFill>
                  <a:prstClr val="black">
                    <a:lumMod val="75000"/>
                    <a:lumOff val="25000"/>
                  </a:prstClr>
                </a:solidFill>
                <a:latin typeface="Tahoma"/>
                <a:cs typeface="Tahoma"/>
              </a:rPr>
              <a:t> </a:t>
            </a:r>
            <a:r>
              <a:rPr lang="en-US" sz="1200" spc="47">
                <a:solidFill>
                  <a:prstClr val="black">
                    <a:lumMod val="75000"/>
                    <a:lumOff val="25000"/>
                  </a:prstClr>
                </a:solidFill>
                <a:latin typeface="Tahoma"/>
                <a:cs typeface="Tahoma"/>
              </a:rPr>
              <a:t>its</a:t>
            </a:r>
            <a:r>
              <a:rPr lang="en-US" sz="1200" spc="55">
                <a:solidFill>
                  <a:prstClr val="black">
                    <a:lumMod val="75000"/>
                    <a:lumOff val="25000"/>
                  </a:prstClr>
                </a:solidFill>
                <a:latin typeface="Tahoma"/>
                <a:cs typeface="Tahoma"/>
              </a:rPr>
              <a:t> </a:t>
            </a:r>
            <a:r>
              <a:rPr lang="en-US" sz="1200" spc="57">
                <a:solidFill>
                  <a:prstClr val="black">
                    <a:lumMod val="75000"/>
                    <a:lumOff val="25000"/>
                  </a:prstClr>
                </a:solidFill>
                <a:latin typeface="Tahoma"/>
                <a:cs typeface="Tahoma"/>
              </a:rPr>
              <a:t>territories. </a:t>
            </a:r>
            <a:r>
              <a:rPr lang="en-US" sz="1200" spc="62">
                <a:solidFill>
                  <a:prstClr val="black">
                    <a:lumMod val="75000"/>
                    <a:lumOff val="25000"/>
                  </a:prstClr>
                </a:solidFill>
                <a:latin typeface="Tahoma"/>
                <a:cs typeface="Tahoma"/>
              </a:rPr>
              <a:t>The</a:t>
            </a:r>
            <a:r>
              <a:rPr lang="en-US" sz="1200" spc="82">
                <a:solidFill>
                  <a:prstClr val="black">
                    <a:lumMod val="75000"/>
                    <a:lumOff val="25000"/>
                  </a:prstClr>
                </a:solidFill>
                <a:latin typeface="Tahoma"/>
                <a:cs typeface="Tahoma"/>
              </a:rPr>
              <a:t> </a:t>
            </a:r>
            <a:r>
              <a:rPr lang="en-US" sz="1200" spc="-60">
                <a:solidFill>
                  <a:prstClr val="black">
                    <a:lumMod val="75000"/>
                    <a:lumOff val="25000"/>
                  </a:prstClr>
                </a:solidFill>
                <a:latin typeface="Tahoma"/>
                <a:cs typeface="Tahoma"/>
              </a:rPr>
              <a:t>21</a:t>
            </a:r>
            <a:r>
              <a:rPr lang="en-US" sz="1200" spc="-141">
                <a:solidFill>
                  <a:prstClr val="black">
                    <a:lumMod val="75000"/>
                    <a:lumOff val="25000"/>
                  </a:prstClr>
                </a:solidFill>
                <a:latin typeface="Tahoma"/>
                <a:cs typeface="Tahoma"/>
              </a:rPr>
              <a:t> </a:t>
            </a:r>
            <a:r>
              <a:rPr lang="en-US" sz="1200" spc="92">
                <a:solidFill>
                  <a:prstClr val="black">
                    <a:lumMod val="75000"/>
                    <a:lumOff val="25000"/>
                  </a:prstClr>
                </a:solidFill>
                <a:latin typeface="Tahoma"/>
                <a:cs typeface="Tahoma"/>
              </a:rPr>
              <a:t>projects</a:t>
            </a:r>
            <a:r>
              <a:rPr lang="en-US" sz="1200" spc="98">
                <a:solidFill>
                  <a:prstClr val="black">
                    <a:lumMod val="75000"/>
                    <a:lumOff val="25000"/>
                  </a:prstClr>
                </a:solidFill>
                <a:latin typeface="Tahoma"/>
                <a:cs typeface="Tahoma"/>
              </a:rPr>
              <a:t> </a:t>
            </a:r>
            <a:r>
              <a:rPr lang="en-US" sz="1200" spc="123">
                <a:solidFill>
                  <a:prstClr val="black">
                    <a:lumMod val="75000"/>
                    <a:lumOff val="25000"/>
                  </a:prstClr>
                </a:solidFill>
                <a:latin typeface="Tahoma"/>
                <a:cs typeface="Tahoma"/>
              </a:rPr>
              <a:t>aim</a:t>
            </a:r>
            <a:r>
              <a:rPr lang="en-US" sz="1200" spc="186">
                <a:solidFill>
                  <a:prstClr val="black">
                    <a:lumMod val="75000"/>
                    <a:lumOff val="25000"/>
                  </a:prstClr>
                </a:solidFill>
                <a:latin typeface="Tahoma"/>
                <a:cs typeface="Tahoma"/>
              </a:rPr>
              <a:t> </a:t>
            </a:r>
            <a:r>
              <a:rPr lang="en-US" sz="1200" spc="62">
                <a:solidFill>
                  <a:prstClr val="black">
                    <a:lumMod val="75000"/>
                    <a:lumOff val="25000"/>
                  </a:prstClr>
                </a:solidFill>
                <a:latin typeface="Tahoma"/>
                <a:cs typeface="Tahoma"/>
              </a:rPr>
              <a:t>to</a:t>
            </a:r>
            <a:r>
              <a:rPr lang="en-US" sz="1200" spc="101">
                <a:solidFill>
                  <a:prstClr val="black">
                    <a:lumMod val="75000"/>
                    <a:lumOff val="25000"/>
                  </a:prstClr>
                </a:solidFill>
                <a:latin typeface="Tahoma"/>
                <a:cs typeface="Tahoma"/>
              </a:rPr>
              <a:t> </a:t>
            </a:r>
            <a:r>
              <a:rPr lang="en-US" sz="1200" spc="84">
                <a:solidFill>
                  <a:prstClr val="black">
                    <a:lumMod val="75000"/>
                    <a:lumOff val="25000"/>
                  </a:prstClr>
                </a:solidFill>
                <a:latin typeface="Tahoma"/>
                <a:cs typeface="Tahoma"/>
              </a:rPr>
              <a:t>create</a:t>
            </a:r>
            <a:r>
              <a:rPr lang="en-US" sz="1200">
                <a:solidFill>
                  <a:prstClr val="black">
                    <a:lumMod val="75000"/>
                    <a:lumOff val="25000"/>
                  </a:prstClr>
                </a:solidFill>
                <a:latin typeface="Tahoma"/>
                <a:cs typeface="Tahoma"/>
              </a:rPr>
              <a:t> </a:t>
            </a:r>
            <a:r>
              <a:rPr lang="en-US" sz="1200" spc="147">
                <a:solidFill>
                  <a:prstClr val="black">
                    <a:lumMod val="75000"/>
                    <a:lumOff val="25000"/>
                  </a:prstClr>
                </a:solidFill>
                <a:latin typeface="Tahoma"/>
                <a:cs typeface="Tahoma"/>
              </a:rPr>
              <a:t>good-</a:t>
            </a:r>
            <a:r>
              <a:rPr lang="en-US" sz="1200" spc="109">
                <a:solidFill>
                  <a:prstClr val="black">
                    <a:lumMod val="75000"/>
                    <a:lumOff val="25000"/>
                  </a:prstClr>
                </a:solidFill>
                <a:latin typeface="Tahoma"/>
                <a:cs typeface="Tahoma"/>
              </a:rPr>
              <a:t>paying</a:t>
            </a:r>
            <a:r>
              <a:rPr lang="en-US" sz="1200" spc="114">
                <a:solidFill>
                  <a:prstClr val="black">
                    <a:lumMod val="75000"/>
                    <a:lumOff val="25000"/>
                  </a:prstClr>
                </a:solidFill>
                <a:latin typeface="Tahoma"/>
                <a:cs typeface="Tahoma"/>
              </a:rPr>
              <a:t> </a:t>
            </a:r>
            <a:r>
              <a:rPr lang="en-US" sz="1200" spc="33">
                <a:solidFill>
                  <a:prstClr val="black">
                    <a:lumMod val="75000"/>
                    <a:lumOff val="25000"/>
                  </a:prstClr>
                </a:solidFill>
                <a:latin typeface="Tahoma"/>
                <a:cs typeface="Tahoma"/>
              </a:rPr>
              <a:t>jobs,</a:t>
            </a:r>
            <a:r>
              <a:rPr lang="en-US" sz="1200" spc="35">
                <a:solidFill>
                  <a:prstClr val="black">
                    <a:lumMod val="75000"/>
                    <a:lumOff val="25000"/>
                  </a:prstClr>
                </a:solidFill>
                <a:latin typeface="Tahoma"/>
                <a:cs typeface="Tahoma"/>
              </a:rPr>
              <a:t> </a:t>
            </a:r>
            <a:r>
              <a:rPr lang="en-US" sz="1200" spc="98">
                <a:solidFill>
                  <a:prstClr val="black">
                    <a:lumMod val="75000"/>
                    <a:lumOff val="25000"/>
                  </a:prstClr>
                </a:solidFill>
                <a:latin typeface="Tahoma"/>
                <a:cs typeface="Tahoma"/>
              </a:rPr>
              <a:t>catalyze</a:t>
            </a:r>
            <a:r>
              <a:rPr lang="en-US" sz="1200" spc="123">
                <a:solidFill>
                  <a:prstClr val="black">
                    <a:lumMod val="75000"/>
                    <a:lumOff val="25000"/>
                  </a:prstClr>
                </a:solidFill>
                <a:latin typeface="Tahoma"/>
                <a:cs typeface="Tahoma"/>
              </a:rPr>
              <a:t> </a:t>
            </a:r>
            <a:r>
              <a:rPr lang="en-US" sz="1200" spc="138">
                <a:solidFill>
                  <a:prstClr val="black">
                    <a:lumMod val="75000"/>
                    <a:lumOff val="25000"/>
                  </a:prstClr>
                </a:solidFill>
                <a:latin typeface="Tahoma"/>
                <a:cs typeface="Tahoma"/>
              </a:rPr>
              <a:t>emerging</a:t>
            </a:r>
            <a:r>
              <a:rPr lang="en-US" sz="1200" spc="166">
                <a:solidFill>
                  <a:prstClr val="black">
                    <a:lumMod val="75000"/>
                    <a:lumOff val="25000"/>
                  </a:prstClr>
                </a:solidFill>
                <a:latin typeface="Tahoma"/>
                <a:cs typeface="Tahoma"/>
              </a:rPr>
              <a:t> </a:t>
            </a:r>
            <a:r>
              <a:rPr lang="en-US" sz="1200" spc="74">
                <a:solidFill>
                  <a:prstClr val="black">
                    <a:lumMod val="75000"/>
                    <a:lumOff val="25000"/>
                  </a:prstClr>
                </a:solidFill>
                <a:latin typeface="Tahoma"/>
                <a:cs typeface="Tahoma"/>
              </a:rPr>
              <a:t>industries,</a:t>
            </a:r>
            <a:r>
              <a:rPr lang="en-US" sz="1200" spc="98">
                <a:solidFill>
                  <a:prstClr val="black">
                    <a:lumMod val="75000"/>
                    <a:lumOff val="25000"/>
                  </a:prstClr>
                </a:solidFill>
                <a:latin typeface="Tahoma"/>
                <a:cs typeface="Tahoma"/>
              </a:rPr>
              <a:t> </a:t>
            </a:r>
            <a:r>
              <a:rPr lang="en-US" sz="1200" spc="114">
                <a:solidFill>
                  <a:prstClr val="black">
                    <a:lumMod val="75000"/>
                    <a:lumOff val="25000"/>
                  </a:prstClr>
                </a:solidFill>
                <a:latin typeface="Tahoma"/>
                <a:cs typeface="Tahoma"/>
              </a:rPr>
              <a:t>and</a:t>
            </a:r>
            <a:r>
              <a:rPr lang="en-US" sz="1200" spc="177">
                <a:solidFill>
                  <a:prstClr val="black">
                    <a:lumMod val="75000"/>
                    <a:lumOff val="25000"/>
                  </a:prstClr>
                </a:solidFill>
                <a:latin typeface="Tahoma"/>
                <a:cs typeface="Tahoma"/>
              </a:rPr>
              <a:t> </a:t>
            </a:r>
            <a:r>
              <a:rPr lang="en-US" sz="1200" spc="109">
                <a:solidFill>
                  <a:prstClr val="black">
                    <a:lumMod val="75000"/>
                    <a:lumOff val="25000"/>
                  </a:prstClr>
                </a:solidFill>
                <a:latin typeface="Tahoma"/>
                <a:cs typeface="Tahoma"/>
              </a:rPr>
              <a:t>prepare</a:t>
            </a:r>
            <a:r>
              <a:rPr lang="en-US" sz="1200" spc="141">
                <a:solidFill>
                  <a:prstClr val="black">
                    <a:lumMod val="75000"/>
                    <a:lumOff val="25000"/>
                  </a:prstClr>
                </a:solidFill>
                <a:latin typeface="Tahoma"/>
                <a:cs typeface="Tahoma"/>
              </a:rPr>
              <a:t> </a:t>
            </a:r>
            <a:r>
              <a:rPr lang="en-US" sz="1200" spc="52">
                <a:solidFill>
                  <a:prstClr val="black">
                    <a:lumMod val="75000"/>
                    <a:lumOff val="25000"/>
                  </a:prstClr>
                </a:solidFill>
                <a:latin typeface="Tahoma"/>
                <a:cs typeface="Tahoma"/>
              </a:rPr>
              <a:t>our </a:t>
            </a:r>
            <a:r>
              <a:rPr lang="en-US" sz="1200" spc="106">
                <a:solidFill>
                  <a:prstClr val="black">
                    <a:lumMod val="75000"/>
                    <a:lumOff val="25000"/>
                  </a:prstClr>
                </a:solidFill>
                <a:latin typeface="Tahoma"/>
                <a:cs typeface="Tahoma"/>
              </a:rPr>
              <a:t>workforce</a:t>
            </a:r>
            <a:r>
              <a:rPr lang="en-US" sz="1200" spc="114">
                <a:solidFill>
                  <a:prstClr val="black">
                    <a:lumMod val="75000"/>
                    <a:lumOff val="25000"/>
                  </a:prstClr>
                </a:solidFill>
                <a:latin typeface="Tahoma"/>
                <a:cs typeface="Tahoma"/>
              </a:rPr>
              <a:t> </a:t>
            </a:r>
            <a:r>
              <a:rPr lang="en-US" sz="1200" spc="41">
                <a:solidFill>
                  <a:prstClr val="black">
                    <a:lumMod val="75000"/>
                    <a:lumOff val="25000"/>
                  </a:prstClr>
                </a:solidFill>
                <a:latin typeface="Tahoma"/>
                <a:cs typeface="Tahoma"/>
              </a:rPr>
              <a:t>for</a:t>
            </a:r>
            <a:r>
              <a:rPr lang="en-US" sz="1200" spc="62">
                <a:solidFill>
                  <a:prstClr val="black">
                    <a:lumMod val="75000"/>
                    <a:lumOff val="25000"/>
                  </a:prstClr>
                </a:solidFill>
                <a:latin typeface="Tahoma"/>
                <a:cs typeface="Tahoma"/>
              </a:rPr>
              <a:t> </a:t>
            </a:r>
            <a:r>
              <a:rPr lang="en-US" sz="1200" spc="92">
                <a:solidFill>
                  <a:prstClr val="black">
                    <a:lumMod val="75000"/>
                    <a:lumOff val="25000"/>
                  </a:prstClr>
                </a:solidFill>
                <a:latin typeface="Tahoma"/>
                <a:cs typeface="Tahoma"/>
              </a:rPr>
              <a:t>the</a:t>
            </a:r>
            <a:r>
              <a:rPr lang="en-US" sz="1200" spc="137">
                <a:solidFill>
                  <a:prstClr val="black">
                    <a:lumMod val="75000"/>
                    <a:lumOff val="25000"/>
                  </a:prstClr>
                </a:solidFill>
                <a:latin typeface="Tahoma"/>
                <a:cs typeface="Tahoma"/>
              </a:rPr>
              <a:t> </a:t>
            </a:r>
            <a:r>
              <a:rPr lang="en-US" sz="1200" spc="90">
                <a:solidFill>
                  <a:prstClr val="black">
                    <a:lumMod val="75000"/>
                    <a:lumOff val="25000"/>
                  </a:prstClr>
                </a:solidFill>
                <a:latin typeface="Tahoma"/>
                <a:cs typeface="Tahoma"/>
              </a:rPr>
              <a:t>future</a:t>
            </a:r>
            <a:r>
              <a:rPr lang="en-US" sz="1200" spc="92">
                <a:solidFill>
                  <a:prstClr val="black">
                    <a:lumMod val="75000"/>
                    <a:lumOff val="25000"/>
                  </a:prstClr>
                </a:solidFill>
                <a:latin typeface="Tahoma"/>
                <a:cs typeface="Tahoma"/>
              </a:rPr>
              <a:t> </a:t>
            </a:r>
            <a:r>
              <a:rPr lang="en-US" sz="1200" spc="133">
                <a:solidFill>
                  <a:prstClr val="black">
                    <a:lumMod val="75000"/>
                    <a:lumOff val="25000"/>
                  </a:prstClr>
                </a:solidFill>
                <a:latin typeface="Tahoma"/>
                <a:cs typeface="Tahoma"/>
              </a:rPr>
              <a:t>bold</a:t>
            </a:r>
            <a:r>
              <a:rPr lang="en-US" sz="1200" spc="169">
                <a:solidFill>
                  <a:prstClr val="black">
                    <a:lumMod val="75000"/>
                    <a:lumOff val="25000"/>
                  </a:prstClr>
                </a:solidFill>
                <a:latin typeface="Tahoma"/>
                <a:cs typeface="Tahoma"/>
              </a:rPr>
              <a:t> </a:t>
            </a:r>
            <a:r>
              <a:rPr lang="en-US" sz="1200" spc="111">
                <a:solidFill>
                  <a:prstClr val="black">
                    <a:lumMod val="75000"/>
                    <a:lumOff val="25000"/>
                  </a:prstClr>
                </a:solidFill>
                <a:latin typeface="Tahoma"/>
                <a:cs typeface="Tahoma"/>
              </a:rPr>
              <a:t>investments</a:t>
            </a:r>
            <a:r>
              <a:rPr lang="en-US" sz="1200" spc="120">
                <a:solidFill>
                  <a:prstClr val="black">
                    <a:lumMod val="75000"/>
                    <a:lumOff val="25000"/>
                  </a:prstClr>
                </a:solidFill>
                <a:latin typeface="Tahoma"/>
                <a:cs typeface="Tahoma"/>
              </a:rPr>
              <a:t> </a:t>
            </a:r>
            <a:r>
              <a:rPr lang="en-US" sz="1200" spc="145">
                <a:solidFill>
                  <a:prstClr val="black">
                    <a:lumMod val="75000"/>
                    <a:lumOff val="25000"/>
                  </a:prstClr>
                </a:solidFill>
                <a:latin typeface="Tahoma"/>
                <a:cs typeface="Tahoma"/>
              </a:rPr>
              <a:t>needed</a:t>
            </a:r>
            <a:r>
              <a:rPr lang="en-US" sz="1200" spc="161">
                <a:solidFill>
                  <a:prstClr val="black">
                    <a:lumMod val="75000"/>
                    <a:lumOff val="25000"/>
                  </a:prstClr>
                </a:solidFill>
                <a:latin typeface="Tahoma"/>
                <a:cs typeface="Tahoma"/>
              </a:rPr>
              <a:t> </a:t>
            </a:r>
            <a:r>
              <a:rPr lang="en-US" sz="1200" spc="96">
                <a:solidFill>
                  <a:prstClr val="black">
                    <a:lumMod val="75000"/>
                    <a:lumOff val="25000"/>
                  </a:prstClr>
                </a:solidFill>
                <a:latin typeface="Tahoma"/>
                <a:cs typeface="Tahoma"/>
              </a:rPr>
              <a:t>into</a:t>
            </a:r>
            <a:r>
              <a:rPr lang="en-US" sz="1200" spc="125">
                <a:solidFill>
                  <a:prstClr val="black">
                    <a:lumMod val="75000"/>
                    <a:lumOff val="25000"/>
                  </a:prstClr>
                </a:solidFill>
                <a:latin typeface="Tahoma"/>
                <a:cs typeface="Tahoma"/>
              </a:rPr>
              <a:t> </a:t>
            </a:r>
            <a:r>
              <a:rPr lang="en-US" sz="1200" spc="52">
                <a:solidFill>
                  <a:prstClr val="black">
                    <a:lumMod val="75000"/>
                    <a:lumOff val="25000"/>
                  </a:prstClr>
                </a:solidFill>
                <a:latin typeface="Tahoma"/>
                <a:cs typeface="Tahoma"/>
              </a:rPr>
              <a:t>our</a:t>
            </a:r>
            <a:r>
              <a:rPr lang="en-US" sz="1200">
                <a:solidFill>
                  <a:prstClr val="black">
                    <a:lumMod val="75000"/>
                    <a:lumOff val="25000"/>
                  </a:prstClr>
                </a:solidFill>
                <a:latin typeface="Tahoma"/>
                <a:cs typeface="Tahoma"/>
              </a:rPr>
              <a:t> </a:t>
            </a:r>
            <a:r>
              <a:rPr lang="en-US" sz="1200" spc="92">
                <a:solidFill>
                  <a:prstClr val="black">
                    <a:lumMod val="75000"/>
                    <a:lumOff val="25000"/>
                  </a:prstClr>
                </a:solidFill>
                <a:latin typeface="Tahoma"/>
                <a:cs typeface="Tahoma"/>
              </a:rPr>
              <a:t>nation’s</a:t>
            </a:r>
            <a:r>
              <a:rPr lang="en-US" sz="1200" spc="84">
                <a:solidFill>
                  <a:prstClr val="black">
                    <a:lumMod val="75000"/>
                    <a:lumOff val="25000"/>
                  </a:prstClr>
                </a:solidFill>
                <a:latin typeface="Tahoma"/>
                <a:cs typeface="Tahoma"/>
              </a:rPr>
              <a:t> </a:t>
            </a:r>
            <a:r>
              <a:rPr lang="en-US" sz="1200" spc="101">
                <a:solidFill>
                  <a:prstClr val="black">
                    <a:lumMod val="75000"/>
                    <a:lumOff val="25000"/>
                  </a:prstClr>
                </a:solidFill>
                <a:latin typeface="Tahoma"/>
                <a:cs typeface="Tahoma"/>
              </a:rPr>
              <a:t>local</a:t>
            </a:r>
            <a:r>
              <a:rPr lang="en-US" sz="1200" spc="120">
                <a:solidFill>
                  <a:prstClr val="black">
                    <a:lumMod val="75000"/>
                    <a:lumOff val="25000"/>
                  </a:prstClr>
                </a:solidFill>
                <a:latin typeface="Tahoma"/>
                <a:cs typeface="Tahoma"/>
              </a:rPr>
              <a:t> </a:t>
            </a:r>
            <a:r>
              <a:rPr lang="en-US" sz="1200" spc="104">
                <a:solidFill>
                  <a:prstClr val="black">
                    <a:lumMod val="75000"/>
                    <a:lumOff val="25000"/>
                  </a:prstClr>
                </a:solidFill>
                <a:latin typeface="Tahoma"/>
                <a:cs typeface="Tahoma"/>
              </a:rPr>
              <a:t>economies.</a:t>
            </a:r>
            <a:endParaRPr lang="en-US" sz="1200">
              <a:solidFill>
                <a:prstClr val="black">
                  <a:lumMod val="75000"/>
                  <a:lumOff val="25000"/>
                </a:prstClr>
              </a:solidFill>
              <a:latin typeface="Tahoma"/>
              <a:cs typeface="Tahoma"/>
            </a:endParaRPr>
          </a:p>
          <a:p>
            <a:endParaRPr lang="en-US"/>
          </a:p>
        </p:txBody>
      </p:sp>
      <p:sp>
        <p:nvSpPr>
          <p:cNvPr id="4" name="Slide Number Placeholder 3"/>
          <p:cNvSpPr>
            <a:spLocks noGrp="1"/>
          </p:cNvSpPr>
          <p:nvPr>
            <p:ph type="sldNum" sz="quarter" idx="5"/>
          </p:nvPr>
        </p:nvSpPr>
        <p:spPr/>
        <p:txBody>
          <a:bodyPr/>
          <a:lstStyle/>
          <a:p>
            <a:fld id="{9A01C6B5-5364-4EF2-B72D-202F1D0BCA73}" type="slidenum">
              <a:rPr lang="en-US" smtClean="0"/>
              <a:t>5</a:t>
            </a:fld>
            <a:endParaRPr lang="en-US"/>
          </a:p>
        </p:txBody>
      </p:sp>
    </p:spTree>
    <p:extLst>
      <p:ext uri="{BB962C8B-B14F-4D97-AF65-F5344CB8AC3E}">
        <p14:creationId xmlns:p14="http://schemas.microsoft.com/office/powerpoint/2010/main" val="2701841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22C17A0B-CEDD-43AA-B32B-3C4315D0493A}" type="slidenum">
              <a:rPr lang="en-US" smtClean="0"/>
              <a:t>6</a:t>
            </a:fld>
            <a:endParaRPr lang="en-US"/>
          </a:p>
        </p:txBody>
      </p:sp>
    </p:spTree>
    <p:extLst>
      <p:ext uri="{BB962C8B-B14F-4D97-AF65-F5344CB8AC3E}">
        <p14:creationId xmlns:p14="http://schemas.microsoft.com/office/powerpoint/2010/main" val="849629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22C17A0B-CEDD-43AA-B32B-3C4315D0493A}" type="slidenum">
              <a:rPr lang="en-US" smtClean="0"/>
              <a:t>7</a:t>
            </a:fld>
            <a:endParaRPr lang="en-US"/>
          </a:p>
        </p:txBody>
      </p:sp>
    </p:spTree>
    <p:extLst>
      <p:ext uri="{BB962C8B-B14F-4D97-AF65-F5344CB8AC3E}">
        <p14:creationId xmlns:p14="http://schemas.microsoft.com/office/powerpoint/2010/main" val="25366635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2584836B-2D2A-468B-8BE6-2AB2E01F8D55}"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4483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01C6B5-5364-4EF2-B72D-202F1D0BCA73}" type="slidenum">
              <a:rPr kumimoji="0" lang="en-US"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82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E8140-B397-5308-F6C3-05EE3428B8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7FA4EE-D785-9126-33DE-7D65E1628C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BAB163-776D-DFF3-43B8-64E8842876FD}"/>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5" name="Footer Placeholder 4">
            <a:extLst>
              <a:ext uri="{FF2B5EF4-FFF2-40B4-BE49-F238E27FC236}">
                <a16:creationId xmlns:a16="http://schemas.microsoft.com/office/drawing/2014/main" id="{FD832E9C-9016-6B41-1CA5-8C05A0269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1DE85A-DC5B-B8C3-4F75-04306211BF3E}"/>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1672141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E1598-2A2C-B656-6F08-37CC5896C0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3F01A1-9B9E-70B9-2CBD-EC9D7A8385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560F37-8E82-8C91-FDF7-B6599FB50465}"/>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5" name="Footer Placeholder 4">
            <a:extLst>
              <a:ext uri="{FF2B5EF4-FFF2-40B4-BE49-F238E27FC236}">
                <a16:creationId xmlns:a16="http://schemas.microsoft.com/office/drawing/2014/main" id="{1EE0EA4C-1F28-60FB-C690-5F2FB5EE5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CDF9A9-3219-1186-8549-D156A5E88EFD}"/>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1487392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5AF89-BDF7-48CD-599A-CA8D99CFF8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32A0EF-9AF7-2406-AE99-FA8A6B2BD0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0D5B9F-28A5-3C9F-96FF-5432A8D9E4F9}"/>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5" name="Footer Placeholder 4">
            <a:extLst>
              <a:ext uri="{FF2B5EF4-FFF2-40B4-BE49-F238E27FC236}">
                <a16:creationId xmlns:a16="http://schemas.microsoft.com/office/drawing/2014/main" id="{E5C0AFF9-C0AF-4401-D558-C646C9A8AE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9F28BF-FB57-54A6-D88E-FCC92E944D75}"/>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4183864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1190626" y="3135095"/>
            <a:ext cx="9810750" cy="338554"/>
          </a:xfrm>
          <a:prstGeom prst="rect">
            <a:avLst/>
          </a:prstGeom>
        </p:spPr>
        <p:txBody>
          <a:bodyPr anchor="b"/>
          <a:lstStyle>
            <a:lvl1pPr>
              <a:defRPr>
                <a:solidFill>
                  <a:srgbClr val="FFFFFF"/>
                </a:solidFill>
              </a:defRPr>
            </a:lvl1pPr>
          </a:lstStyle>
          <a:p>
            <a:r>
              <a:t>Title Text</a:t>
            </a:r>
          </a:p>
        </p:txBody>
      </p:sp>
      <p:sp>
        <p:nvSpPr>
          <p:cNvPr id="118" name="Shape 118"/>
          <p:cNvSpPr>
            <a:spLocks noGrp="1"/>
          </p:cNvSpPr>
          <p:nvPr>
            <p:ph type="body" sz="quarter" idx="1"/>
          </p:nvPr>
        </p:nvSpPr>
        <p:spPr>
          <a:xfrm>
            <a:off x="1190626" y="3536156"/>
            <a:ext cx="9810750" cy="1725966"/>
          </a:xfrm>
          <a:prstGeom prst="rect">
            <a:avLst/>
          </a:prstGeom>
        </p:spPr>
        <p:txBody>
          <a:bodyPr anchor="t"/>
          <a:lstStyle>
            <a:lvl1pPr marL="0" indent="0" algn="ctr">
              <a:spcBef>
                <a:spcPts val="0"/>
              </a:spcBef>
              <a:buSzTx/>
              <a:buNone/>
              <a:defRPr sz="2243">
                <a:solidFill>
                  <a:srgbClr val="FFFFFF"/>
                </a:solidFill>
              </a:defRPr>
            </a:lvl1pPr>
            <a:lvl2pPr marL="0" indent="160262" algn="ctr">
              <a:spcBef>
                <a:spcPts val="0"/>
              </a:spcBef>
              <a:buSzTx/>
              <a:buNone/>
              <a:defRPr sz="2243">
                <a:solidFill>
                  <a:srgbClr val="FFFFFF"/>
                </a:solidFill>
              </a:defRPr>
            </a:lvl2pPr>
            <a:lvl3pPr marL="0" indent="320524" algn="ctr">
              <a:spcBef>
                <a:spcPts val="0"/>
              </a:spcBef>
              <a:buSzTx/>
              <a:buNone/>
              <a:defRPr sz="2243">
                <a:solidFill>
                  <a:srgbClr val="FFFFFF"/>
                </a:solidFill>
              </a:defRPr>
            </a:lvl3pPr>
            <a:lvl4pPr marL="0" indent="480787" algn="ctr">
              <a:spcBef>
                <a:spcPts val="0"/>
              </a:spcBef>
              <a:buSzTx/>
              <a:buNone/>
              <a:defRPr sz="2243">
                <a:solidFill>
                  <a:srgbClr val="FFFFFF"/>
                </a:solidFill>
              </a:defRPr>
            </a:lvl4pPr>
            <a:lvl5pPr marL="0" indent="641049" algn="ctr">
              <a:spcBef>
                <a:spcPts val="0"/>
              </a:spcBef>
              <a:buSzTx/>
              <a:buNone/>
              <a:defRPr sz="2243">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5917311" y="6509742"/>
            <a:ext cx="345473" cy="184666"/>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5694009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3" name="Shape 133"/>
          <p:cNvSpPr>
            <a:spLocks noGrp="1"/>
          </p:cNvSpPr>
          <p:nvPr>
            <p:ph type="pic" sz="half" idx="13"/>
          </p:nvPr>
        </p:nvSpPr>
        <p:spPr>
          <a:xfrm>
            <a:off x="6298407" y="1821656"/>
            <a:ext cx="5000625" cy="4420196"/>
          </a:xfrm>
          <a:prstGeom prst="rect">
            <a:avLst/>
          </a:prstGeom>
        </p:spPr>
        <p:txBody>
          <a:bodyPr lIns="91439" tIns="45719" rIns="91439" bIns="45719" anchor="t">
            <a:noAutofit/>
          </a:bodyPr>
          <a:lstStyle/>
          <a:p>
            <a:endParaRPr/>
          </a:p>
        </p:txBody>
      </p:sp>
      <p:sp>
        <p:nvSpPr>
          <p:cNvPr id="134" name="Shape 134"/>
          <p:cNvSpPr>
            <a:spLocks noGrp="1"/>
          </p:cNvSpPr>
          <p:nvPr>
            <p:ph type="title"/>
          </p:nvPr>
        </p:nvSpPr>
        <p:spPr>
          <a:xfrm>
            <a:off x="892969" y="178594"/>
            <a:ext cx="10406063" cy="338554"/>
          </a:xfrm>
          <a:prstGeom prst="rect">
            <a:avLst/>
          </a:prstGeom>
        </p:spPr>
        <p:txBody>
          <a:bodyPr/>
          <a:lstStyle>
            <a:lvl1pPr>
              <a:defRPr>
                <a:solidFill>
                  <a:srgbClr val="FFFFFF"/>
                </a:solidFill>
              </a:defRPr>
            </a:lvl1pPr>
          </a:lstStyle>
          <a:p>
            <a:r>
              <a:t>Title Text</a:t>
            </a:r>
          </a:p>
        </p:txBody>
      </p:sp>
      <p:sp>
        <p:nvSpPr>
          <p:cNvPr id="135" name="Shape 135"/>
          <p:cNvSpPr>
            <a:spLocks noGrp="1"/>
          </p:cNvSpPr>
          <p:nvPr>
            <p:ph type="body" sz="half" idx="1"/>
          </p:nvPr>
        </p:nvSpPr>
        <p:spPr>
          <a:xfrm>
            <a:off x="892970" y="1821657"/>
            <a:ext cx="5000625" cy="2683501"/>
          </a:xfrm>
          <a:prstGeom prst="rect">
            <a:avLst/>
          </a:prstGeom>
        </p:spPr>
        <p:txBody>
          <a:bodyPr/>
          <a:lstStyle>
            <a:lvl1pPr marL="240393" indent="-240393">
              <a:spcBef>
                <a:spcPts val="2243"/>
              </a:spcBef>
              <a:defRPr sz="1963">
                <a:solidFill>
                  <a:srgbClr val="FFFFFF"/>
                </a:solidFill>
              </a:defRPr>
            </a:lvl1pPr>
            <a:lvl2pPr marL="480787" indent="-240393">
              <a:spcBef>
                <a:spcPts val="2243"/>
              </a:spcBef>
              <a:defRPr sz="1963">
                <a:solidFill>
                  <a:srgbClr val="FFFFFF"/>
                </a:solidFill>
              </a:defRPr>
            </a:lvl2pPr>
            <a:lvl3pPr marL="863635" indent="-240393">
              <a:spcBef>
                <a:spcPts val="2243"/>
              </a:spcBef>
              <a:defRPr sz="1963">
                <a:solidFill>
                  <a:srgbClr val="FFFFFF"/>
                </a:solidFill>
              </a:defRPr>
            </a:lvl3pPr>
            <a:lvl4pPr marL="1175257" indent="-240393">
              <a:spcBef>
                <a:spcPts val="2243"/>
              </a:spcBef>
              <a:defRPr sz="1963">
                <a:solidFill>
                  <a:srgbClr val="FFFFFF"/>
                </a:solidFill>
              </a:defRPr>
            </a:lvl4pPr>
            <a:lvl5pPr marL="1486878" indent="-240393">
              <a:spcBef>
                <a:spcPts val="2243"/>
              </a:spcBef>
              <a:defRPr sz="1963">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 name="Shape 136"/>
          <p:cNvSpPr>
            <a:spLocks noGrp="1"/>
          </p:cNvSpPr>
          <p:nvPr>
            <p:ph type="sldNum" sz="quarter" idx="2"/>
          </p:nvPr>
        </p:nvSpPr>
        <p:spPr>
          <a:xfrm>
            <a:off x="5917311" y="6509742"/>
            <a:ext cx="345473" cy="184666"/>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131822464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0"/>
            <a:ext cx="12191999" cy="6857997"/>
          </a:xfrm>
          <a:prstGeom prst="rect">
            <a:avLst/>
          </a:prstGeom>
        </p:spPr>
      </p:pic>
      <p:sp>
        <p:nvSpPr>
          <p:cNvPr id="17" name="bg object 17"/>
          <p:cNvSpPr/>
          <p:nvPr/>
        </p:nvSpPr>
        <p:spPr>
          <a:xfrm>
            <a:off x="0" y="2235197"/>
            <a:ext cx="12192000" cy="4622800"/>
          </a:xfrm>
          <a:custGeom>
            <a:avLst/>
            <a:gdLst/>
            <a:ahLst/>
            <a:cxnLst/>
            <a:rect l="l" t="t" r="r" b="b"/>
            <a:pathLst>
              <a:path w="18288000" h="6934200">
                <a:moveTo>
                  <a:pt x="18288000" y="0"/>
                </a:moveTo>
                <a:lnTo>
                  <a:pt x="0" y="0"/>
                </a:lnTo>
                <a:lnTo>
                  <a:pt x="0" y="6934200"/>
                </a:lnTo>
                <a:lnTo>
                  <a:pt x="18288000" y="6934200"/>
                </a:lnTo>
                <a:lnTo>
                  <a:pt x="18288000" y="0"/>
                </a:lnTo>
                <a:close/>
              </a:path>
            </a:pathLst>
          </a:custGeom>
          <a:solidFill>
            <a:srgbClr val="043B56">
              <a:alpha val="89802"/>
            </a:srgbClr>
          </a:solidFill>
        </p:spPr>
        <p:txBody>
          <a:bodyPr wrap="square" lIns="0" tIns="0" rIns="0" bIns="0" rtlCol="0"/>
          <a:lstStyle/>
          <a:p>
            <a:pPr marL="0" marR="0" lvl="0" indent="0" defTabSz="609630" eaLnBrk="1" fontAlgn="auto" latinLnBrk="0" hangingPunct="1">
              <a:lnSpc>
                <a:spcPct val="100000"/>
              </a:lnSpc>
              <a:spcBef>
                <a:spcPts val="0"/>
              </a:spcBef>
              <a:spcAft>
                <a:spcPts val="0"/>
              </a:spcAft>
              <a:buClrTx/>
              <a:buSzTx/>
              <a:buFontTx/>
              <a:buNone/>
              <a:tabLst/>
              <a:defRPr/>
            </a:pPr>
            <a:endParaRPr kumimoji="0" sz="1200" b="0" i="0" u="none" strike="noStrike" kern="0" cap="none" spc="0" normalizeH="0" baseline="0" noProof="0">
              <a:ln>
                <a:noFill/>
              </a:ln>
              <a:solidFill>
                <a:sysClr val="windowText" lastClr="000000"/>
              </a:solidFill>
              <a:effectLst/>
              <a:uLnTx/>
              <a:uFillTx/>
            </a:endParaRPr>
          </a:p>
        </p:txBody>
      </p:sp>
      <p:sp>
        <p:nvSpPr>
          <p:cNvPr id="2" name="Holder 2"/>
          <p:cNvSpPr>
            <a:spLocks noGrp="1"/>
          </p:cNvSpPr>
          <p:nvPr>
            <p:ph type="title"/>
          </p:nvPr>
        </p:nvSpPr>
        <p:spPr>
          <a:xfrm>
            <a:off x="209364" y="457251"/>
            <a:ext cx="11738373" cy="605422"/>
          </a:xfrm>
        </p:spPr>
        <p:txBody>
          <a:bodyPr lIns="0" tIns="0" rIns="0" bIns="0"/>
          <a:lstStyle>
            <a:lvl1pPr>
              <a:defRPr sz="3934" b="0" i="0">
                <a:solidFill>
                  <a:srgbClr val="F7F9FC"/>
                </a:solidFill>
                <a:latin typeface="Tahoma"/>
                <a:cs typeface="Tahoma"/>
              </a:defRPr>
            </a:lvl1pPr>
          </a:lstStyle>
          <a:p>
            <a:endParaRPr/>
          </a:p>
        </p:txBody>
      </p:sp>
      <p:sp>
        <p:nvSpPr>
          <p:cNvPr id="3" name="Holder 3"/>
          <p:cNvSpPr>
            <a:spLocks noGrp="1"/>
          </p:cNvSpPr>
          <p:nvPr>
            <p:ph type="body" idx="1"/>
          </p:nvPr>
        </p:nvSpPr>
        <p:spPr>
          <a:xfrm>
            <a:off x="4607814" y="3283965"/>
            <a:ext cx="6405457" cy="276999"/>
          </a:xfrm>
        </p:spPr>
        <p:txBody>
          <a:bodyPr lIns="0" tIns="0" rIns="0" bIns="0"/>
          <a:lstStyle>
            <a:lvl1pPr>
              <a:defRPr sz="1800" b="0" i="0">
                <a:solidFill>
                  <a:srgbClr val="F7F9FC"/>
                </a:solidFill>
                <a:latin typeface="Tahoma"/>
                <a:cs typeface="Tahoma"/>
              </a:defRPr>
            </a:lvl1pPr>
          </a:lstStyle>
          <a:p>
            <a:endParaRPr/>
          </a:p>
        </p:txBody>
      </p:sp>
      <p:sp>
        <p:nvSpPr>
          <p:cNvPr id="4" name="Holder 4"/>
          <p:cNvSpPr>
            <a:spLocks noGrp="1"/>
          </p:cNvSpPr>
          <p:nvPr>
            <p:ph type="ftr" sz="quarter" idx="5"/>
          </p:nvPr>
        </p:nvSpPr>
        <p:spPr>
          <a:xfrm>
            <a:off x="2763520" y="4251960"/>
            <a:ext cx="2600960" cy="184666"/>
          </a:xfrm>
        </p:spPr>
        <p:txBody>
          <a:bodyPr lIns="0" tIns="0" rIns="0" bIns="0"/>
          <a:lstStyle>
            <a:lvl1pPr algn="ctr">
              <a:defRPr>
                <a:solidFill>
                  <a:schemeClr val="tx1">
                    <a:tint val="75000"/>
                  </a:schemeClr>
                </a:solidFill>
              </a:defRPr>
            </a:lvl1pPr>
          </a:lstStyle>
          <a:p>
            <a:pPr defTabSz="609630"/>
            <a:endParaRPr lang="en-US" sz="1200" kern="0">
              <a:solidFill>
                <a:prstClr val="black">
                  <a:tint val="75000"/>
                </a:prstClr>
              </a:solidFill>
            </a:endParaRPr>
          </a:p>
        </p:txBody>
      </p:sp>
      <p:sp>
        <p:nvSpPr>
          <p:cNvPr id="5" name="Holder 5"/>
          <p:cNvSpPr>
            <a:spLocks noGrp="1"/>
          </p:cNvSpPr>
          <p:nvPr>
            <p:ph type="dt" sz="half" idx="6"/>
          </p:nvPr>
        </p:nvSpPr>
        <p:spPr>
          <a:xfrm>
            <a:off x="406400" y="4251960"/>
            <a:ext cx="1869440" cy="184666"/>
          </a:xfrm>
        </p:spPr>
        <p:txBody>
          <a:bodyPr lIns="0" tIns="0" rIns="0" bIns="0"/>
          <a:lstStyle>
            <a:lvl1pPr algn="l">
              <a:defRPr>
                <a:solidFill>
                  <a:schemeClr val="tx1">
                    <a:tint val="75000"/>
                  </a:schemeClr>
                </a:solidFill>
              </a:defRPr>
            </a:lvl1pPr>
          </a:lstStyle>
          <a:p>
            <a:pPr defTabSz="609630"/>
            <a:fld id="{1D8BD707-D9CF-40AE-B4C6-C98DA3205C09}" type="datetimeFigureOut">
              <a:rPr lang="en-US" sz="1200" kern="0" smtClean="0">
                <a:solidFill>
                  <a:prstClr val="black">
                    <a:tint val="75000"/>
                  </a:prstClr>
                </a:solidFill>
              </a:rPr>
              <a:pPr defTabSz="609630"/>
              <a:t>3/6/2024</a:t>
            </a:fld>
            <a:endParaRPr lang="en-US" sz="1200" kern="0">
              <a:solidFill>
                <a:prstClr val="black">
                  <a:tint val="75000"/>
                </a:prstClr>
              </a:solidFill>
            </a:endParaRPr>
          </a:p>
        </p:txBody>
      </p:sp>
      <p:sp>
        <p:nvSpPr>
          <p:cNvPr id="6" name="Holder 6"/>
          <p:cNvSpPr>
            <a:spLocks noGrp="1"/>
          </p:cNvSpPr>
          <p:nvPr>
            <p:ph type="sldNum" sz="quarter" idx="7"/>
          </p:nvPr>
        </p:nvSpPr>
        <p:spPr>
          <a:xfrm>
            <a:off x="5852161" y="4251960"/>
            <a:ext cx="1869440" cy="184666"/>
          </a:xfrm>
        </p:spPr>
        <p:txBody>
          <a:bodyPr lIns="0" tIns="0" rIns="0" bIns="0"/>
          <a:lstStyle>
            <a:lvl1pPr algn="r">
              <a:defRPr>
                <a:solidFill>
                  <a:schemeClr val="tx1">
                    <a:tint val="75000"/>
                  </a:schemeClr>
                </a:solidFill>
              </a:defRPr>
            </a:lvl1pPr>
          </a:lstStyle>
          <a:p>
            <a:pPr defTabSz="609630"/>
            <a:fld id="{B6F15528-21DE-4FAA-801E-634DDDAF4B2B}" type="slidenum">
              <a:rPr lang="en-US" sz="1200" kern="0" smtClean="0">
                <a:solidFill>
                  <a:prstClr val="black">
                    <a:tint val="75000"/>
                  </a:prstClr>
                </a:solidFill>
              </a:rPr>
              <a:pPr defTabSz="609630"/>
              <a:t>‹#›</a:t>
            </a:fld>
            <a:endParaRPr lang="en-US" sz="1200" kern="0">
              <a:solidFill>
                <a:prstClr val="black">
                  <a:tint val="75000"/>
                </a:prstClr>
              </a:solidFill>
            </a:endParaRPr>
          </a:p>
        </p:txBody>
      </p:sp>
    </p:spTree>
    <p:extLst>
      <p:ext uri="{BB962C8B-B14F-4D97-AF65-F5344CB8AC3E}">
        <p14:creationId xmlns:p14="http://schemas.microsoft.com/office/powerpoint/2010/main" val="431461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B02C1D1-8491-DCE9-7562-99FF3036F740}"/>
              </a:ext>
            </a:extLst>
          </p:cNvPr>
          <p:cNvSpPr>
            <a:spLocks noGrp="1"/>
          </p:cNvSpPr>
          <p:nvPr>
            <p:ph type="dt" sz="half" idx="10"/>
          </p:nvPr>
        </p:nvSpPr>
        <p:spPr/>
        <p:txBody>
          <a:bodyPr/>
          <a:lstStyle/>
          <a:p>
            <a:fld id="{A1114645-890C-43C2-9093-CA47FFFB0FA2}" type="datetimeFigureOut">
              <a:rPr lang="en-US" smtClean="0"/>
              <a:t>3/6/2024</a:t>
            </a:fld>
            <a:endParaRPr lang="en-US"/>
          </a:p>
        </p:txBody>
      </p:sp>
      <p:sp>
        <p:nvSpPr>
          <p:cNvPr id="3" name="Footer Placeholder 2">
            <a:extLst>
              <a:ext uri="{FF2B5EF4-FFF2-40B4-BE49-F238E27FC236}">
                <a16:creationId xmlns:a16="http://schemas.microsoft.com/office/drawing/2014/main" id="{555AB156-D8DF-13D5-A095-BA72277E6A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A735BC-EBBC-98D9-362D-498F35161457}"/>
              </a:ext>
            </a:extLst>
          </p:cNvPr>
          <p:cNvSpPr>
            <a:spLocks noGrp="1"/>
          </p:cNvSpPr>
          <p:nvPr>
            <p:ph type="sldNum" sz="quarter" idx="12"/>
          </p:nvPr>
        </p:nvSpPr>
        <p:spPr/>
        <p:txBody>
          <a:bodyPr/>
          <a:lstStyle/>
          <a:p>
            <a:fld id="{0C49BB3F-C9B7-46F0-9A44-E54AB59AC593}" type="slidenum">
              <a:rPr lang="en-US" smtClean="0"/>
              <a:t>‹#›</a:t>
            </a:fld>
            <a:endParaRPr lang="en-US"/>
          </a:p>
        </p:txBody>
      </p:sp>
    </p:spTree>
    <p:extLst>
      <p:ext uri="{BB962C8B-B14F-4D97-AF65-F5344CB8AC3E}">
        <p14:creationId xmlns:p14="http://schemas.microsoft.com/office/powerpoint/2010/main" val="2659851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BAF5-8FBD-DFD5-7542-3C68855B3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8C1774-3725-4F00-2225-CB95415B02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9D346C-146B-E090-75C8-0093285E57EC}"/>
              </a:ext>
            </a:extLst>
          </p:cNvPr>
          <p:cNvSpPr>
            <a:spLocks noGrp="1"/>
          </p:cNvSpPr>
          <p:nvPr>
            <p:ph type="dt" sz="half" idx="10"/>
          </p:nvPr>
        </p:nvSpPr>
        <p:spPr/>
        <p:txBody>
          <a:bodyPr/>
          <a:lstStyle/>
          <a:p>
            <a:fld id="{A1114645-890C-43C2-9093-CA47FFFB0FA2}" type="datetimeFigureOut">
              <a:rPr lang="en-US" smtClean="0"/>
              <a:t>3/6/2024</a:t>
            </a:fld>
            <a:endParaRPr lang="en-US"/>
          </a:p>
        </p:txBody>
      </p:sp>
      <p:sp>
        <p:nvSpPr>
          <p:cNvPr id="5" name="Footer Placeholder 4">
            <a:extLst>
              <a:ext uri="{FF2B5EF4-FFF2-40B4-BE49-F238E27FC236}">
                <a16:creationId xmlns:a16="http://schemas.microsoft.com/office/drawing/2014/main" id="{81162213-BA5E-266F-5737-F4B5058826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939433-56DE-AE09-C247-0BCEC0202D66}"/>
              </a:ext>
            </a:extLst>
          </p:cNvPr>
          <p:cNvSpPr>
            <a:spLocks noGrp="1"/>
          </p:cNvSpPr>
          <p:nvPr>
            <p:ph type="sldNum" sz="quarter" idx="12"/>
          </p:nvPr>
        </p:nvSpPr>
        <p:spPr/>
        <p:txBody>
          <a:bodyPr/>
          <a:lstStyle/>
          <a:p>
            <a:fld id="{0C49BB3F-C9B7-46F0-9A44-E54AB59AC593}" type="slidenum">
              <a:rPr lang="en-US" smtClean="0"/>
              <a:t>‹#›</a:t>
            </a:fld>
            <a:endParaRPr lang="en-US"/>
          </a:p>
        </p:txBody>
      </p:sp>
    </p:spTree>
    <p:extLst>
      <p:ext uri="{BB962C8B-B14F-4D97-AF65-F5344CB8AC3E}">
        <p14:creationId xmlns:p14="http://schemas.microsoft.com/office/powerpoint/2010/main" val="202706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EC8CE-8FA3-05F6-3D5C-E191FE2F29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4EBC7B-4326-647B-AB89-E4140547F5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A46996-CDD8-EBD0-9357-7F1F5E7D82CE}"/>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5" name="Footer Placeholder 4">
            <a:extLst>
              <a:ext uri="{FF2B5EF4-FFF2-40B4-BE49-F238E27FC236}">
                <a16:creationId xmlns:a16="http://schemas.microsoft.com/office/drawing/2014/main" id="{7CBADE13-7497-434D-7EAB-91FDDF3C7C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FF113C-DAC4-5D88-286B-080ACB45ED8A}"/>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3344896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9BC9E-32EA-DC48-53A0-19A7D5D32C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0FA75C-9571-915F-EDF0-732BF3FC8B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1BA429-312B-71F8-443B-4B5BEAD6A4D5}"/>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5" name="Footer Placeholder 4">
            <a:extLst>
              <a:ext uri="{FF2B5EF4-FFF2-40B4-BE49-F238E27FC236}">
                <a16:creationId xmlns:a16="http://schemas.microsoft.com/office/drawing/2014/main" id="{ED7AE6DF-BF4C-BBC1-1E66-ACEF991624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646CC0-0B95-A2AA-C2F4-6FAD9B2A459C}"/>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3190652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C594F-5736-18D2-0D25-3BA5652C78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541C6-6EAA-A6A8-6802-669DCB2952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9BF785-9D3E-05AC-124D-6E8757D412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FA453A-482C-35CB-ACD2-72F9D4BF7B57}"/>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6" name="Footer Placeholder 5">
            <a:extLst>
              <a:ext uri="{FF2B5EF4-FFF2-40B4-BE49-F238E27FC236}">
                <a16:creationId xmlns:a16="http://schemas.microsoft.com/office/drawing/2014/main" id="{47A85C80-C3F5-E9B1-02AE-F0C39EBDF1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152E09-EE44-CC45-2515-65AF85C650EB}"/>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117065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A6C9D-A65B-6D13-9A96-07A526C4C7B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2B24D7-6991-3EB2-4944-23CF96E5B4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86640D-65C4-FAAA-782C-823F7F5484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CB6C38-3ECF-A7AC-BD86-DB56699292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812008-CFE1-88A6-D44E-721FD3345F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04835D-DBD9-489F-523E-1109C217E6F3}"/>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8" name="Footer Placeholder 7">
            <a:extLst>
              <a:ext uri="{FF2B5EF4-FFF2-40B4-BE49-F238E27FC236}">
                <a16:creationId xmlns:a16="http://schemas.microsoft.com/office/drawing/2014/main" id="{D1762B0F-84F0-69A0-F7FD-BA448798F7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96F97F6-B1B4-65DF-0397-BC5EF59E7177}"/>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3322443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B49D7-454A-A6ED-CA5D-087F4F44D7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7AB1DF-E38F-E175-F2E3-007C9E99FECB}"/>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4" name="Footer Placeholder 3">
            <a:extLst>
              <a:ext uri="{FF2B5EF4-FFF2-40B4-BE49-F238E27FC236}">
                <a16:creationId xmlns:a16="http://schemas.microsoft.com/office/drawing/2014/main" id="{F200CC05-E673-14A5-18D4-1A874EBE5F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1FB71A-05F0-C131-3607-B66DBAD86E4C}"/>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3980636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EA19CE-EBA6-91BA-D93A-EB141D8A0AF3}"/>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3" name="Footer Placeholder 2">
            <a:extLst>
              <a:ext uri="{FF2B5EF4-FFF2-40B4-BE49-F238E27FC236}">
                <a16:creationId xmlns:a16="http://schemas.microsoft.com/office/drawing/2014/main" id="{15B8F7F5-93B7-A3E4-734D-7820B3898D5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1C1B2F-5F1A-B15C-23F2-E0DF164EB4D0}"/>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2848742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A8F7B-486A-63F3-C22C-8FA0BD4A0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92E559-9C0F-4430-B855-B2AF9DFD31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69A354-0E95-3459-1D86-807472F33E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F04EE-1397-EFC9-91AD-CF937ED5AB60}"/>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6" name="Footer Placeholder 5">
            <a:extLst>
              <a:ext uri="{FF2B5EF4-FFF2-40B4-BE49-F238E27FC236}">
                <a16:creationId xmlns:a16="http://schemas.microsoft.com/office/drawing/2014/main" id="{1B7A70B7-79E5-E22C-9CA3-406567D0C5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EE272C-9A1E-EB67-B92B-28E3F0AFC125}"/>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131701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738D2-9E2F-E953-4089-E929534226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92B034-C91D-EA11-3991-EA33105A28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925585-9741-887D-6419-6E17AC9EB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C54970-A99B-8B46-8245-4240EF076C3E}"/>
              </a:ext>
            </a:extLst>
          </p:cNvPr>
          <p:cNvSpPr>
            <a:spLocks noGrp="1"/>
          </p:cNvSpPr>
          <p:nvPr>
            <p:ph type="dt" sz="half" idx="10"/>
          </p:nvPr>
        </p:nvSpPr>
        <p:spPr/>
        <p:txBody>
          <a:bodyPr/>
          <a:lstStyle/>
          <a:p>
            <a:fld id="{E860369F-7AED-48ED-9A52-1091ECCFF3D0}" type="datetimeFigureOut">
              <a:rPr lang="en-US" smtClean="0"/>
              <a:t>3/6/2024</a:t>
            </a:fld>
            <a:endParaRPr lang="en-US"/>
          </a:p>
        </p:txBody>
      </p:sp>
      <p:sp>
        <p:nvSpPr>
          <p:cNvPr id="6" name="Footer Placeholder 5">
            <a:extLst>
              <a:ext uri="{FF2B5EF4-FFF2-40B4-BE49-F238E27FC236}">
                <a16:creationId xmlns:a16="http://schemas.microsoft.com/office/drawing/2014/main" id="{49F1A901-C76B-5463-38F6-D97AB890D3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54B23-D9CF-3285-9150-3F5DF878263A}"/>
              </a:ext>
            </a:extLst>
          </p:cNvPr>
          <p:cNvSpPr>
            <a:spLocks noGrp="1"/>
          </p:cNvSpPr>
          <p:nvPr>
            <p:ph type="sldNum" sz="quarter" idx="12"/>
          </p:nvPr>
        </p:nvSpPr>
        <p:spPr/>
        <p:txBody>
          <a:bodyPr/>
          <a:lstStyle/>
          <a:p>
            <a:fld id="{8257ABCC-CE1F-4548-A41D-CF140266A216}" type="slidenum">
              <a:rPr lang="en-US" smtClean="0"/>
              <a:t>‹#›</a:t>
            </a:fld>
            <a:endParaRPr lang="en-US"/>
          </a:p>
        </p:txBody>
      </p:sp>
    </p:spTree>
    <p:extLst>
      <p:ext uri="{BB962C8B-B14F-4D97-AF65-F5344CB8AC3E}">
        <p14:creationId xmlns:p14="http://schemas.microsoft.com/office/powerpoint/2010/main" val="3274579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C85024-BB68-DBC4-8BE6-24B9A2D39B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47A5F3-958F-76B5-35EA-A2C357C951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AC464B-A9A7-20BA-853F-D2367FEC3F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60369F-7AED-48ED-9A52-1091ECCFF3D0}" type="datetimeFigureOut">
              <a:rPr lang="en-US" smtClean="0"/>
              <a:t>3/6/2024</a:t>
            </a:fld>
            <a:endParaRPr lang="en-US"/>
          </a:p>
        </p:txBody>
      </p:sp>
      <p:sp>
        <p:nvSpPr>
          <p:cNvPr id="5" name="Footer Placeholder 4">
            <a:extLst>
              <a:ext uri="{FF2B5EF4-FFF2-40B4-BE49-F238E27FC236}">
                <a16:creationId xmlns:a16="http://schemas.microsoft.com/office/drawing/2014/main" id="{9DEAC4BB-6F8A-A8D8-3D0E-3053D702B5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27C597-0D2F-7EFC-8464-366DE0EC4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7ABCC-CE1F-4548-A41D-CF140266A216}" type="slidenum">
              <a:rPr lang="en-US" smtClean="0"/>
              <a:t>‹#›</a:t>
            </a:fld>
            <a:endParaRPr lang="en-US"/>
          </a:p>
        </p:txBody>
      </p:sp>
    </p:spTree>
    <p:extLst>
      <p:ext uri="{BB962C8B-B14F-4D97-AF65-F5344CB8AC3E}">
        <p14:creationId xmlns:p14="http://schemas.microsoft.com/office/powerpoint/2010/main" val="284962369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1" r:id="rId3"/>
    <p:sldLayoutId id="2147483652" r:id="rId4"/>
    <p:sldLayoutId id="2147483653" r:id="rId5"/>
    <p:sldLayoutId id="2147483654" r:id="rId6"/>
    <p:sldLayoutId id="2147483667"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09364" y="457251"/>
            <a:ext cx="11738373" cy="907941"/>
          </a:xfrm>
          <a:prstGeom prst="rect">
            <a:avLst/>
          </a:prstGeom>
        </p:spPr>
        <p:txBody>
          <a:bodyPr wrap="square" lIns="0" tIns="0" rIns="0" bIns="0">
            <a:spAutoFit/>
          </a:bodyPr>
          <a:lstStyle>
            <a:lvl1pPr>
              <a:defRPr sz="5900" b="0" i="0">
                <a:solidFill>
                  <a:srgbClr val="F7F9FC"/>
                </a:solidFill>
                <a:latin typeface="Tahoma"/>
                <a:cs typeface="Tahoma"/>
              </a:defRPr>
            </a:lvl1pPr>
          </a:lstStyle>
          <a:p>
            <a:endParaRPr/>
          </a:p>
        </p:txBody>
      </p:sp>
      <p:sp>
        <p:nvSpPr>
          <p:cNvPr id="3" name="Holder 3"/>
          <p:cNvSpPr>
            <a:spLocks noGrp="1"/>
          </p:cNvSpPr>
          <p:nvPr>
            <p:ph type="body" idx="1"/>
          </p:nvPr>
        </p:nvSpPr>
        <p:spPr>
          <a:xfrm>
            <a:off x="4607814" y="3283965"/>
            <a:ext cx="6405457" cy="415498"/>
          </a:xfrm>
          <a:prstGeom prst="rect">
            <a:avLst/>
          </a:prstGeom>
        </p:spPr>
        <p:txBody>
          <a:bodyPr wrap="square" lIns="0" tIns="0" rIns="0" bIns="0">
            <a:spAutoFit/>
          </a:bodyPr>
          <a:lstStyle>
            <a:lvl1pPr>
              <a:defRPr sz="2700" b="0" i="0">
                <a:solidFill>
                  <a:srgbClr val="F7F9FC"/>
                </a:solidFill>
                <a:latin typeface="Tahoma"/>
                <a:cs typeface="Tahoma"/>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3/6/2024</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83435938"/>
      </p:ext>
    </p:extLst>
  </p:cSld>
  <p:clrMap bg1="lt1" tx1="dk1" bg2="lt2" tx2="dk2" accent1="accent1" accent2="accent2" accent3="accent3" accent4="accent4" accent5="accent5" accent6="accent6" hlink="hlink" folHlink="folHlink"/>
  <p:sldLayoutIdLst>
    <p:sldLayoutId id="2147483664" r:id="rId1"/>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0CC1F8-6036-ACA0-F0FC-7E5AE8172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E823A-3255-A8B8-0234-442B778F83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FF676E-C697-A509-00A2-4CEB55B5A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14645-890C-43C2-9093-CA47FFFB0FA2}" type="datetimeFigureOut">
              <a:rPr lang="en-US" smtClean="0"/>
              <a:t>3/6/2024</a:t>
            </a:fld>
            <a:endParaRPr lang="en-US"/>
          </a:p>
        </p:txBody>
      </p:sp>
      <p:sp>
        <p:nvSpPr>
          <p:cNvPr id="5" name="Footer Placeholder 4">
            <a:extLst>
              <a:ext uri="{FF2B5EF4-FFF2-40B4-BE49-F238E27FC236}">
                <a16:creationId xmlns:a16="http://schemas.microsoft.com/office/drawing/2014/main" id="{D825EFB1-A096-437F-04A5-A1569F5054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1A6C4F-65CB-4C80-2329-BF83C2BDD3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49BB3F-C9B7-46F0-9A44-E54AB59AC593}" type="slidenum">
              <a:rPr lang="en-US" smtClean="0"/>
              <a:t>‹#›</a:t>
            </a:fld>
            <a:endParaRPr lang="en-US"/>
          </a:p>
        </p:txBody>
      </p:sp>
    </p:spTree>
    <p:extLst>
      <p:ext uri="{BB962C8B-B14F-4D97-AF65-F5344CB8AC3E}">
        <p14:creationId xmlns:p14="http://schemas.microsoft.com/office/powerpoint/2010/main" val="3898707426"/>
      </p:ext>
    </p:extLst>
  </p:cSld>
  <p:clrMap bg1="lt1" tx1="dk1" bg2="lt2" tx2="dk2" accent1="accent1" accent2="accent2" accent3="accent3" accent4="accent4" accent5="accent5" accent6="accent6" hlink="hlink" folHlink="folHlink"/>
  <p:sldLayoutIdLst>
    <p:sldLayoutId id="2147483655"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29.jpe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17.png"/><Relationship Id="rId10" Type="http://schemas.openxmlformats.org/officeDocument/2006/relationships/image" Target="../media/image48.png"/><Relationship Id="rId4" Type="http://schemas.openxmlformats.org/officeDocument/2006/relationships/image" Target="../media/image30.png"/><Relationship Id="rId9" Type="http://schemas.openxmlformats.org/officeDocument/2006/relationships/image" Target="../media/image4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www.uaf.edu/bbc/academics/sustainable-energy/Green%20Energy%20in%20Mariculture.php"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hyperlink" Target="http://www.alaskamariculturecluster.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image" Target="../media/image66.png"/><Relationship Id="rId5" Type="http://schemas.openxmlformats.org/officeDocument/2006/relationships/hyperlink" Target="mailto:Juliana@seconference.org" TargetMode="Externa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18" Type="http://schemas.openxmlformats.org/officeDocument/2006/relationships/image" Target="../media/image43.jpeg"/><Relationship Id="rId3" Type="http://schemas.openxmlformats.org/officeDocument/2006/relationships/image" Target="../media/image29.jpeg"/><Relationship Id="rId7" Type="http://schemas.openxmlformats.org/officeDocument/2006/relationships/image" Target="../media/image32.png"/><Relationship Id="rId12" Type="http://schemas.openxmlformats.org/officeDocument/2006/relationships/image" Target="../media/image37.jpeg"/><Relationship Id="rId17" Type="http://schemas.openxmlformats.org/officeDocument/2006/relationships/image" Target="../media/image42.jpeg"/><Relationship Id="rId2" Type="http://schemas.openxmlformats.org/officeDocument/2006/relationships/notesSlide" Target="../notesSlides/notesSlide9.xml"/><Relationship Id="rId16"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png"/><Relationship Id="rId15" Type="http://schemas.openxmlformats.org/officeDocument/2006/relationships/image" Target="../media/image40.png"/><Relationship Id="rId10" Type="http://schemas.openxmlformats.org/officeDocument/2006/relationships/image" Target="../media/image35.jpeg"/><Relationship Id="rId4" Type="http://schemas.openxmlformats.org/officeDocument/2006/relationships/image" Target="../media/image17.png"/><Relationship Id="rId9" Type="http://schemas.openxmlformats.org/officeDocument/2006/relationships/image" Target="../media/image34.jpeg"/><Relationship Id="rId1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rina with boats in the water&#10;&#10;Description automatically generated">
            <a:extLst>
              <a:ext uri="{FF2B5EF4-FFF2-40B4-BE49-F238E27FC236}">
                <a16:creationId xmlns:a16="http://schemas.microsoft.com/office/drawing/2014/main" id="{54820701-1063-84DE-B152-C679840EB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290" y="-751438"/>
            <a:ext cx="15107581" cy="9504345"/>
          </a:xfrm>
          <a:prstGeom prst="rect">
            <a:avLst/>
          </a:prstGeom>
        </p:spPr>
      </p:pic>
      <p:sp>
        <p:nvSpPr>
          <p:cNvPr id="10" name="Rectangle 9">
            <a:extLst>
              <a:ext uri="{FF2B5EF4-FFF2-40B4-BE49-F238E27FC236}">
                <a16:creationId xmlns:a16="http://schemas.microsoft.com/office/drawing/2014/main" id="{2C93B4F5-6724-A6B6-728F-D9F5C99F9D83}"/>
              </a:ext>
            </a:extLst>
          </p:cNvPr>
          <p:cNvSpPr/>
          <p:nvPr/>
        </p:nvSpPr>
        <p:spPr>
          <a:xfrm>
            <a:off x="-859536" y="5501370"/>
            <a:ext cx="14267087" cy="1765304"/>
          </a:xfrm>
          <a:prstGeom prst="rect">
            <a:avLst/>
          </a:prstGeom>
          <a:solidFill>
            <a:schemeClr val="accent1">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8" name="SE CONFERENCE.logo.c.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0031176" y="4390366"/>
            <a:ext cx="1471870" cy="1111004"/>
          </a:xfrm>
          <a:prstGeom prst="rect">
            <a:avLst/>
          </a:prstGeom>
          <a:ln w="12700">
            <a:miter lim="400000"/>
          </a:ln>
        </p:spPr>
      </p:pic>
      <p:sp>
        <p:nvSpPr>
          <p:cNvPr id="149" name="Shape 149"/>
          <p:cNvSpPr/>
          <p:nvPr/>
        </p:nvSpPr>
        <p:spPr>
          <a:xfrm>
            <a:off x="10031176" y="5682411"/>
            <a:ext cx="1981669" cy="701611"/>
          </a:xfrm>
          <a:prstGeom prst="rect">
            <a:avLst/>
          </a:prstGeom>
          <a:ln w="12700">
            <a:miter lim="400000"/>
          </a:ln>
          <a:extLst>
            <a:ext uri="{C572A759-6A51-4108-AA02-DFA0A04FC94B}">
              <ma14:wrappingTextBoxFlag xmlns:ma14="http://schemas.microsoft.com/office/mac/drawingml/2011/main" xmlns="" val="1"/>
            </a:ext>
          </a:extLst>
        </p:spPr>
        <p:txBody>
          <a:bodyPr lIns="35613" tIns="35613" rIns="35613" bIns="35613"/>
          <a:lstStyle>
            <a:defPPr marL="0" marR="0" indent="0" algn="l" defTabSz="707197" rtl="0" fontAlgn="auto" latinLnBrk="1" hangingPunct="0">
              <a:lnSpc>
                <a:spcPct val="100000"/>
              </a:lnSpc>
              <a:spcBef>
                <a:spcPts val="0"/>
              </a:spcBef>
              <a:spcAft>
                <a:spcPts val="0"/>
              </a:spcAft>
              <a:buClrTx/>
              <a:buSzTx/>
              <a:buFontTx/>
              <a:buNone/>
              <a:tabLst/>
              <a:defRPr kumimoji="0" sz="1392" b="0" i="0" u="none" strike="noStrike" cap="none" spc="0" normalizeH="0" baseline="0">
                <a:ln>
                  <a:noFill/>
                </a:ln>
                <a:solidFill>
                  <a:srgbClr val="000000"/>
                </a:solidFill>
                <a:effectLst/>
                <a:uFillTx/>
              </a:defRPr>
            </a:defPPr>
            <a:lvl1pPr marL="0" marR="0" indent="0"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1pPr>
            <a:lvl2pPr marL="0" marR="0" indent="176799"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2pPr>
            <a:lvl3pPr marL="0" marR="0" indent="3535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3pPr>
            <a:lvl4pPr marL="0" marR="0" indent="5303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4pPr>
            <a:lvl5pPr marL="0" marR="0" indent="707197"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5pPr>
            <a:lvl6pPr marL="0" marR="0" indent="883996"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6pPr>
            <a:lvl7pPr marL="0" marR="0" indent="10607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7pPr>
            <a:lvl8pPr marL="0" marR="0" indent="12375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8pPr>
            <a:lvl9pPr marL="0" marR="0" indent="1414394"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9pPr>
          </a:lstStyle>
          <a:p>
            <a:pPr algn="l" defTabSz="320524">
              <a:lnSpc>
                <a:spcPct val="70000"/>
              </a:lnSpc>
              <a:defRPr sz="3000" cap="all" spc="180">
                <a:solidFill>
                  <a:srgbClr val="FFFFFF"/>
                </a:solidFill>
                <a:latin typeface="Baskerville SemiBold"/>
                <a:ea typeface="Baskerville SemiBold"/>
                <a:cs typeface="Baskerville SemiBold"/>
                <a:sym typeface="Baskerville SemiBold"/>
              </a:defRPr>
            </a:pPr>
            <a:r>
              <a:rPr sz="1600" cap="all" spc="165">
                <a:solidFill>
                  <a:srgbClr val="FFFFFF"/>
                </a:solidFill>
                <a:latin typeface="Baskerville SemiBold"/>
                <a:sym typeface="Baskerville SemiBold"/>
              </a:rPr>
              <a:t>Southeast</a:t>
            </a:r>
          </a:p>
          <a:p>
            <a:pPr algn="l" defTabSz="320524">
              <a:lnSpc>
                <a:spcPct val="70000"/>
              </a:lnSpc>
              <a:defRPr sz="3100" b="1" cap="all" spc="-217">
                <a:solidFill>
                  <a:srgbClr val="FFFFFF"/>
                </a:solidFill>
                <a:latin typeface="Baskerville"/>
                <a:ea typeface="Baskerville"/>
                <a:cs typeface="Baskerville"/>
                <a:sym typeface="Baskerville"/>
              </a:defRPr>
            </a:pPr>
            <a:r>
              <a:rPr sz="1800" b="1" cap="all" spc="-100">
                <a:solidFill>
                  <a:srgbClr val="FFFFFF"/>
                </a:solidFill>
                <a:latin typeface="Baskerville"/>
                <a:sym typeface="Baskerville"/>
              </a:rPr>
              <a:t>Conference</a:t>
            </a:r>
          </a:p>
        </p:txBody>
      </p:sp>
      <p:sp>
        <p:nvSpPr>
          <p:cNvPr id="7" name="TextBox 6">
            <a:extLst>
              <a:ext uri="{FF2B5EF4-FFF2-40B4-BE49-F238E27FC236}">
                <a16:creationId xmlns:a16="http://schemas.microsoft.com/office/drawing/2014/main" id="{E93587B7-58D3-C5EB-7FC2-1FEC2D8B6B3E}"/>
              </a:ext>
            </a:extLst>
          </p:cNvPr>
          <p:cNvSpPr txBox="1"/>
          <p:nvPr/>
        </p:nvSpPr>
        <p:spPr>
          <a:xfrm>
            <a:off x="-734461" y="5798624"/>
            <a:ext cx="7281756" cy="861774"/>
          </a:xfrm>
          <a:prstGeom prst="rect">
            <a:avLst/>
          </a:prstGeom>
          <a:noFill/>
        </p:spPr>
        <p:txBody>
          <a:bodyPr wrap="square" rtlCol="0">
            <a:spAutoFit/>
          </a:bodyPr>
          <a:lstStyle/>
          <a:p>
            <a:pPr algn="ctr"/>
            <a:r>
              <a:rPr lang="en-US" sz="3200" b="1" i="1" dirty="0">
                <a:solidFill>
                  <a:schemeClr val="bg1"/>
                </a:solidFill>
                <a:latin typeface="Calibri" panose="020F0502020204030204" pitchFamily="34" charset="0"/>
                <a:cs typeface="Calibri" panose="020F0502020204030204" pitchFamily="34" charset="0"/>
              </a:rPr>
              <a:t>SWAMC Meeting</a:t>
            </a:r>
          </a:p>
          <a:p>
            <a:pPr algn="ctr"/>
            <a:r>
              <a:rPr lang="en-US" b="1" i="1" dirty="0">
                <a:solidFill>
                  <a:schemeClr val="bg1"/>
                </a:solidFill>
                <a:latin typeface="Calibri" panose="020F0502020204030204" pitchFamily="34" charset="0"/>
                <a:cs typeface="Calibri" panose="020F0502020204030204" pitchFamily="34" charset="0"/>
              </a:rPr>
              <a:t>March 6, 2024</a:t>
            </a:r>
            <a:endParaRPr lang="en-US" b="1" dirty="0">
              <a:solidFill>
                <a:schemeClr val="bg1"/>
              </a:solidFill>
              <a:latin typeface="Copperplate Gothic Bold" panose="020E0705020206020404" pitchFamily="34" charset="0"/>
            </a:endParaRPr>
          </a:p>
        </p:txBody>
      </p:sp>
      <p:grpSp>
        <p:nvGrpSpPr>
          <p:cNvPr id="9" name="Group 8">
            <a:extLst>
              <a:ext uri="{FF2B5EF4-FFF2-40B4-BE49-F238E27FC236}">
                <a16:creationId xmlns:a16="http://schemas.microsoft.com/office/drawing/2014/main" id="{CC8059BA-6E6E-08DD-A381-C55841CEEF77}"/>
              </a:ext>
            </a:extLst>
          </p:cNvPr>
          <p:cNvGrpSpPr/>
          <p:nvPr/>
        </p:nvGrpSpPr>
        <p:grpSpPr>
          <a:xfrm>
            <a:off x="1943659" y="38358"/>
            <a:ext cx="6237389" cy="3020432"/>
            <a:chOff x="3384041" y="121300"/>
            <a:chExt cx="5088321" cy="2183781"/>
          </a:xfrm>
        </p:grpSpPr>
        <p:pic>
          <p:nvPicPr>
            <p:cNvPr id="8" name="Picture 7" descr="Text, logo&#10;&#10;Description automatically generated with medium confidence">
              <a:extLst>
                <a:ext uri="{FF2B5EF4-FFF2-40B4-BE49-F238E27FC236}">
                  <a16:creationId xmlns:a16="http://schemas.microsoft.com/office/drawing/2014/main" id="{13C1F3A1-3057-8999-C6A7-7CD432957E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4041" y="121300"/>
              <a:ext cx="5068770" cy="2171968"/>
            </a:xfrm>
            <a:prstGeom prst="rect">
              <a:avLst/>
            </a:prstGeom>
          </p:spPr>
        </p:pic>
        <p:pic>
          <p:nvPicPr>
            <p:cNvPr id="4" name="Picture 3" descr="Text, logo&#10;&#10;Description automatically generated">
              <a:extLst>
                <a:ext uri="{FF2B5EF4-FFF2-40B4-BE49-F238E27FC236}">
                  <a16:creationId xmlns:a16="http://schemas.microsoft.com/office/drawing/2014/main" id="{35164729-D0AD-2DC1-D073-22A4EEADBC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3592" y="133113"/>
              <a:ext cx="5068770" cy="2171968"/>
            </a:xfrm>
            <a:prstGeom prst="rect">
              <a:avLst/>
            </a:prstGeom>
          </p:spPr>
        </p:pic>
      </p:grpSp>
    </p:spTree>
    <p:extLst>
      <p:ext uri="{BB962C8B-B14F-4D97-AF65-F5344CB8AC3E}">
        <p14:creationId xmlns:p14="http://schemas.microsoft.com/office/powerpoint/2010/main" val="124729036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outdoor, sky, water, traveling&#10;&#10;Description automatically generated">
            <a:extLst>
              <a:ext uri="{FF2B5EF4-FFF2-40B4-BE49-F238E27FC236}">
                <a16:creationId xmlns:a16="http://schemas.microsoft.com/office/drawing/2014/main" id="{C33E7A48-9AB3-3A5F-BAFC-2D4C66EFF55A}"/>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7034" r="12378" b="19414"/>
          <a:stretch/>
        </p:blipFill>
        <p:spPr>
          <a:xfrm>
            <a:off x="0" y="-1232177"/>
            <a:ext cx="12192000" cy="8302678"/>
          </a:xfrm>
          <a:prstGeom prst="rect">
            <a:avLst/>
          </a:prstGeom>
        </p:spPr>
      </p:pic>
      <p:sp>
        <p:nvSpPr>
          <p:cNvPr id="40" name="TextBox 39">
            <a:extLst>
              <a:ext uri="{FF2B5EF4-FFF2-40B4-BE49-F238E27FC236}">
                <a16:creationId xmlns:a16="http://schemas.microsoft.com/office/drawing/2014/main" id="{7E891340-123B-0DE7-8AAB-B95BE1BA7919}"/>
              </a:ext>
            </a:extLst>
          </p:cNvPr>
          <p:cNvSpPr txBox="1">
            <a:spLocks/>
          </p:cNvSpPr>
          <p:nvPr/>
        </p:nvSpPr>
        <p:spPr>
          <a:xfrm>
            <a:off x="3455612" y="478245"/>
            <a:ext cx="7990154" cy="784830"/>
          </a:xfrm>
          <a:prstGeom prst="rect">
            <a:avLst/>
          </a:prstGeom>
          <a:noFill/>
        </p:spPr>
        <p:txBody>
          <a:bodyPr wrap="square" rtlCol="0">
            <a:spAutoFit/>
          </a:bodyPr>
          <a:lstStyle/>
          <a:p>
            <a:pPr algn="ctr" defTabSz="683776"/>
            <a:r>
              <a:rPr lang="en-US" sz="4500" b="1">
                <a:solidFill>
                  <a:srgbClr val="44546A">
                    <a:lumMod val="75000"/>
                  </a:srgbClr>
                </a:solidFill>
                <a:latin typeface="Tahoma" panose="020B0604030504040204" pitchFamily="34" charset="0"/>
                <a:ea typeface="Tahoma" panose="020B0604030504040204" pitchFamily="34" charset="0"/>
                <a:cs typeface="Tahoma" panose="020B0604030504040204" pitchFamily="34" charset="0"/>
              </a:rPr>
              <a:t>Tribal Mariculture Liaisons</a:t>
            </a:r>
          </a:p>
        </p:txBody>
      </p:sp>
      <p:pic>
        <p:nvPicPr>
          <p:cNvPr id="9" name="Picture 8" descr="A picture containing text, font, graphics, graphic design&#10;&#10;Description automatically generated">
            <a:extLst>
              <a:ext uri="{FF2B5EF4-FFF2-40B4-BE49-F238E27FC236}">
                <a16:creationId xmlns:a16="http://schemas.microsoft.com/office/drawing/2014/main" id="{802698FB-36FE-B55E-59A6-D2E366F5D1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606" y="377025"/>
            <a:ext cx="2806430" cy="1202555"/>
          </a:xfrm>
          <a:prstGeom prst="rect">
            <a:avLst/>
          </a:prstGeom>
        </p:spPr>
      </p:pic>
      <p:pic>
        <p:nvPicPr>
          <p:cNvPr id="18" name="Picture 17">
            <a:extLst>
              <a:ext uri="{FF2B5EF4-FFF2-40B4-BE49-F238E27FC236}">
                <a16:creationId xmlns:a16="http://schemas.microsoft.com/office/drawing/2014/main" id="{8FED7D30-27BF-0529-3D70-8E0C8910C7EF}"/>
              </a:ext>
            </a:extLst>
          </p:cNvPr>
          <p:cNvPicPr>
            <a:picLocks noChangeAspect="1"/>
          </p:cNvPicPr>
          <p:nvPr/>
        </p:nvPicPr>
        <p:blipFill>
          <a:blip r:embed="rId5"/>
          <a:stretch>
            <a:fillRect/>
          </a:stretch>
        </p:blipFill>
        <p:spPr>
          <a:xfrm>
            <a:off x="1040524" y="1783418"/>
            <a:ext cx="1907969" cy="4302072"/>
          </a:xfrm>
          <a:prstGeom prst="rect">
            <a:avLst/>
          </a:prstGeom>
        </p:spPr>
      </p:pic>
      <p:sp>
        <p:nvSpPr>
          <p:cNvPr id="51" name="TextBox 50">
            <a:extLst>
              <a:ext uri="{FF2B5EF4-FFF2-40B4-BE49-F238E27FC236}">
                <a16:creationId xmlns:a16="http://schemas.microsoft.com/office/drawing/2014/main" id="{F9A6408E-0105-9993-7B21-54C12F5F7AEC}"/>
              </a:ext>
            </a:extLst>
          </p:cNvPr>
          <p:cNvSpPr txBox="1"/>
          <p:nvPr/>
        </p:nvSpPr>
        <p:spPr>
          <a:xfrm>
            <a:off x="1176027" y="1820780"/>
            <a:ext cx="1717468" cy="830997"/>
          </a:xfrm>
          <a:prstGeom prst="rect">
            <a:avLst/>
          </a:prstGeom>
          <a:noFill/>
        </p:spPr>
        <p:txBody>
          <a:bodyPr wrap="square" rtlCol="0">
            <a:spAutoFit/>
          </a:bodyPr>
          <a:lstStyle/>
          <a:p>
            <a:pPr algn="ctr" defTabSz="683776"/>
            <a:r>
              <a:rPr lang="en-US" sz="2400" b="1">
                <a:solidFill>
                  <a:srgbClr val="E7E6E6"/>
                </a:solidFill>
                <a:latin typeface="Calibri" panose="020F0502020204030204"/>
              </a:rPr>
              <a:t>SOUTHEAST</a:t>
            </a:r>
            <a:br>
              <a:rPr lang="en-US" sz="2400" b="1">
                <a:solidFill>
                  <a:srgbClr val="E7E6E6"/>
                </a:solidFill>
                <a:latin typeface="Calibri" panose="020F0502020204030204"/>
              </a:rPr>
            </a:br>
            <a:r>
              <a:rPr lang="en-US" sz="2400" b="1">
                <a:solidFill>
                  <a:srgbClr val="E7E6E6"/>
                </a:solidFill>
                <a:latin typeface="Calibri" panose="020F0502020204030204"/>
              </a:rPr>
              <a:t>ALASKA</a:t>
            </a:r>
          </a:p>
        </p:txBody>
      </p:sp>
      <p:sp>
        <p:nvSpPr>
          <p:cNvPr id="20" name="Rectangle: Rounded Corners 19">
            <a:extLst>
              <a:ext uri="{FF2B5EF4-FFF2-40B4-BE49-F238E27FC236}">
                <a16:creationId xmlns:a16="http://schemas.microsoft.com/office/drawing/2014/main" id="{EB8C0E3C-AF82-60CC-E45F-2BE22C25A85A}"/>
              </a:ext>
            </a:extLst>
          </p:cNvPr>
          <p:cNvSpPr/>
          <p:nvPr/>
        </p:nvSpPr>
        <p:spPr>
          <a:xfrm>
            <a:off x="1158460" y="2774731"/>
            <a:ext cx="1717468" cy="3153102"/>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66" name="Rectangle 65">
            <a:extLst>
              <a:ext uri="{FF2B5EF4-FFF2-40B4-BE49-F238E27FC236}">
                <a16:creationId xmlns:a16="http://schemas.microsoft.com/office/drawing/2014/main" id="{588F1B5D-A617-C4A7-82CE-B973A4548BC5}"/>
              </a:ext>
            </a:extLst>
          </p:cNvPr>
          <p:cNvSpPr/>
          <p:nvPr/>
        </p:nvSpPr>
        <p:spPr>
          <a:xfrm>
            <a:off x="1270363" y="3300248"/>
            <a:ext cx="1493662" cy="236598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67" name="TextBox 66">
            <a:extLst>
              <a:ext uri="{FF2B5EF4-FFF2-40B4-BE49-F238E27FC236}">
                <a16:creationId xmlns:a16="http://schemas.microsoft.com/office/drawing/2014/main" id="{CE8DA1AB-DC45-54E0-7F58-425564AEC0B3}"/>
              </a:ext>
            </a:extLst>
          </p:cNvPr>
          <p:cNvSpPr txBox="1"/>
          <p:nvPr/>
        </p:nvSpPr>
        <p:spPr>
          <a:xfrm>
            <a:off x="1322233" y="4933647"/>
            <a:ext cx="1389922" cy="507831"/>
          </a:xfrm>
          <a:prstGeom prst="rect">
            <a:avLst/>
          </a:prstGeom>
          <a:noFill/>
        </p:spPr>
        <p:txBody>
          <a:bodyPr wrap="square" rtlCol="0">
            <a:spAutoFit/>
          </a:bodyPr>
          <a:lstStyle/>
          <a:p>
            <a:pPr algn="ctr" defTabSz="836219"/>
            <a:r>
              <a:rPr lang="en-US" sz="1600" err="1">
                <a:solidFill>
                  <a:prstClr val="white"/>
                </a:solidFill>
                <a:latin typeface="Impact" panose="020B0806030902050204" pitchFamily="34" charset="0"/>
              </a:rPr>
              <a:t>Keolani</a:t>
            </a:r>
            <a:r>
              <a:rPr lang="en-US" sz="1600">
                <a:solidFill>
                  <a:prstClr val="white"/>
                </a:solidFill>
                <a:latin typeface="Impact" panose="020B0806030902050204" pitchFamily="34" charset="0"/>
              </a:rPr>
              <a:t> Booth</a:t>
            </a:r>
          </a:p>
          <a:p>
            <a:pPr algn="ctr" defTabSz="836219"/>
            <a:r>
              <a:rPr lang="en-US" sz="1100" i="1">
                <a:solidFill>
                  <a:prstClr val="white"/>
                </a:solidFill>
                <a:latin typeface="Calibri" panose="020F0502020204030204"/>
              </a:rPr>
              <a:t>keobooth@live.com</a:t>
            </a:r>
          </a:p>
        </p:txBody>
      </p:sp>
      <p:sp>
        <p:nvSpPr>
          <p:cNvPr id="73" name="TextBox 72">
            <a:extLst>
              <a:ext uri="{FF2B5EF4-FFF2-40B4-BE49-F238E27FC236}">
                <a16:creationId xmlns:a16="http://schemas.microsoft.com/office/drawing/2014/main" id="{9A5A46B1-A8BE-7A15-0594-F479868B9286}"/>
              </a:ext>
            </a:extLst>
          </p:cNvPr>
          <p:cNvSpPr txBox="1"/>
          <p:nvPr/>
        </p:nvSpPr>
        <p:spPr>
          <a:xfrm>
            <a:off x="1203530" y="2940991"/>
            <a:ext cx="1581956" cy="307777"/>
          </a:xfrm>
          <a:prstGeom prst="rect">
            <a:avLst/>
          </a:prstGeom>
          <a:noFill/>
        </p:spPr>
        <p:txBody>
          <a:bodyPr wrap="square" rtlCol="0">
            <a:spAutoFit/>
          </a:bodyPr>
          <a:lstStyle/>
          <a:p>
            <a:pPr algn="ctr" defTabSz="836219"/>
            <a:r>
              <a:rPr lang="en-US" sz="1400">
                <a:solidFill>
                  <a:prstClr val="black">
                    <a:lumMod val="95000"/>
                    <a:lumOff val="5000"/>
                  </a:prstClr>
                </a:solidFill>
                <a:latin typeface="Impact" panose="020B0806030902050204" pitchFamily="34" charset="0"/>
              </a:rPr>
              <a:t>SPRUCE ROOT, INC.</a:t>
            </a:r>
            <a:endParaRPr lang="en-US" sz="1400">
              <a:solidFill>
                <a:prstClr val="black">
                  <a:lumMod val="95000"/>
                  <a:lumOff val="5000"/>
                </a:prstClr>
              </a:solidFill>
              <a:latin typeface="Calibri" panose="020F0502020204030204"/>
            </a:endParaRPr>
          </a:p>
        </p:txBody>
      </p:sp>
      <p:pic>
        <p:nvPicPr>
          <p:cNvPr id="4" name="Picture 3" descr="A person standing in front of a painting&#10;&#10;Description automatically generated">
            <a:extLst>
              <a:ext uri="{FF2B5EF4-FFF2-40B4-BE49-F238E27FC236}">
                <a16:creationId xmlns:a16="http://schemas.microsoft.com/office/drawing/2014/main" id="{AFC409A8-C069-9060-DC0A-16ABBC819C28}"/>
              </a:ext>
            </a:extLst>
          </p:cNvPr>
          <p:cNvPicPr>
            <a:picLocks noChangeAspect="1"/>
          </p:cNvPicPr>
          <p:nvPr/>
        </p:nvPicPr>
        <p:blipFill rotWithShape="1">
          <a:blip r:embed="rId6">
            <a:extLst>
              <a:ext uri="{28A0092B-C50C-407E-A947-70E740481C1C}">
                <a14:useLocalDpi xmlns:a14="http://schemas.microsoft.com/office/drawing/2010/main" val="0"/>
              </a:ext>
            </a:extLst>
          </a:blip>
          <a:srcRect l="19858" t="542" r="31190" b="49458"/>
          <a:stretch/>
        </p:blipFill>
        <p:spPr>
          <a:xfrm>
            <a:off x="1380232" y="3604507"/>
            <a:ext cx="1273924" cy="1250013"/>
          </a:xfrm>
          <a:prstGeom prst="rect">
            <a:avLst/>
          </a:prstGeom>
        </p:spPr>
      </p:pic>
      <p:pic>
        <p:nvPicPr>
          <p:cNvPr id="10" name="Picture 9">
            <a:extLst>
              <a:ext uri="{FF2B5EF4-FFF2-40B4-BE49-F238E27FC236}">
                <a16:creationId xmlns:a16="http://schemas.microsoft.com/office/drawing/2014/main" id="{F5AF16A5-FEA2-0143-9DC9-3C46A219FF2E}"/>
              </a:ext>
            </a:extLst>
          </p:cNvPr>
          <p:cNvPicPr>
            <a:picLocks noChangeAspect="1"/>
          </p:cNvPicPr>
          <p:nvPr/>
        </p:nvPicPr>
        <p:blipFill>
          <a:blip r:embed="rId5"/>
          <a:stretch>
            <a:fillRect/>
          </a:stretch>
        </p:blipFill>
        <p:spPr>
          <a:xfrm>
            <a:off x="3158358" y="1783418"/>
            <a:ext cx="1907969" cy="4302072"/>
          </a:xfrm>
          <a:prstGeom prst="rect">
            <a:avLst/>
          </a:prstGeom>
        </p:spPr>
      </p:pic>
      <p:sp>
        <p:nvSpPr>
          <p:cNvPr id="11" name="TextBox 10">
            <a:extLst>
              <a:ext uri="{FF2B5EF4-FFF2-40B4-BE49-F238E27FC236}">
                <a16:creationId xmlns:a16="http://schemas.microsoft.com/office/drawing/2014/main" id="{317F6804-9A5C-9934-464B-E482A113FCB1}"/>
              </a:ext>
            </a:extLst>
          </p:cNvPr>
          <p:cNvSpPr txBox="1"/>
          <p:nvPr/>
        </p:nvSpPr>
        <p:spPr>
          <a:xfrm>
            <a:off x="3154870" y="1820780"/>
            <a:ext cx="1856459" cy="830997"/>
          </a:xfrm>
          <a:prstGeom prst="rect">
            <a:avLst/>
          </a:prstGeom>
          <a:noFill/>
        </p:spPr>
        <p:txBody>
          <a:bodyPr wrap="square" rtlCol="0">
            <a:spAutoFit/>
          </a:bodyPr>
          <a:lstStyle/>
          <a:p>
            <a:pPr algn="ctr" defTabSz="683776"/>
            <a:r>
              <a:rPr lang="en-US" sz="2400" b="1">
                <a:solidFill>
                  <a:srgbClr val="E7E6E6"/>
                </a:solidFill>
                <a:latin typeface="Calibri" panose="020F0502020204030204"/>
              </a:rPr>
              <a:t>SOUTHWEST</a:t>
            </a:r>
            <a:br>
              <a:rPr lang="en-US" sz="2400" b="1">
                <a:solidFill>
                  <a:srgbClr val="E7E6E6"/>
                </a:solidFill>
                <a:latin typeface="Calibri" panose="020F0502020204030204"/>
              </a:rPr>
            </a:br>
            <a:r>
              <a:rPr lang="en-US" sz="2400" b="1">
                <a:solidFill>
                  <a:srgbClr val="E7E6E6"/>
                </a:solidFill>
                <a:latin typeface="Calibri" panose="020F0502020204030204"/>
              </a:rPr>
              <a:t>ALASKA</a:t>
            </a:r>
          </a:p>
        </p:txBody>
      </p:sp>
      <p:sp>
        <p:nvSpPr>
          <p:cNvPr id="12" name="Rectangle: Rounded Corners 11">
            <a:extLst>
              <a:ext uri="{FF2B5EF4-FFF2-40B4-BE49-F238E27FC236}">
                <a16:creationId xmlns:a16="http://schemas.microsoft.com/office/drawing/2014/main" id="{743C670C-B8BF-20B8-5241-C5C88834FA06}"/>
              </a:ext>
            </a:extLst>
          </p:cNvPr>
          <p:cNvSpPr/>
          <p:nvPr/>
        </p:nvSpPr>
        <p:spPr>
          <a:xfrm>
            <a:off x="3276294" y="2774731"/>
            <a:ext cx="1717468" cy="3153102"/>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4" name="Rectangle 13">
            <a:extLst>
              <a:ext uri="{FF2B5EF4-FFF2-40B4-BE49-F238E27FC236}">
                <a16:creationId xmlns:a16="http://schemas.microsoft.com/office/drawing/2014/main" id="{9434A736-2196-F541-8C88-973247847C55}"/>
              </a:ext>
            </a:extLst>
          </p:cNvPr>
          <p:cNvSpPr/>
          <p:nvPr/>
        </p:nvSpPr>
        <p:spPr>
          <a:xfrm>
            <a:off x="3388197" y="3300248"/>
            <a:ext cx="1493662" cy="236598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6" name="TextBox 15">
            <a:extLst>
              <a:ext uri="{FF2B5EF4-FFF2-40B4-BE49-F238E27FC236}">
                <a16:creationId xmlns:a16="http://schemas.microsoft.com/office/drawing/2014/main" id="{301C1C56-25BB-ED74-BA7A-2C9CB105F90B}"/>
              </a:ext>
            </a:extLst>
          </p:cNvPr>
          <p:cNvSpPr txBox="1"/>
          <p:nvPr/>
        </p:nvSpPr>
        <p:spPr>
          <a:xfrm>
            <a:off x="3318907" y="4912182"/>
            <a:ext cx="1626260" cy="754053"/>
          </a:xfrm>
          <a:prstGeom prst="rect">
            <a:avLst/>
          </a:prstGeom>
          <a:noFill/>
        </p:spPr>
        <p:txBody>
          <a:bodyPr wrap="square" rtlCol="0">
            <a:spAutoFit/>
          </a:bodyPr>
          <a:lstStyle/>
          <a:p>
            <a:pPr algn="ctr" defTabSz="836219"/>
            <a:r>
              <a:rPr lang="en-US" sz="1600">
                <a:solidFill>
                  <a:prstClr val="white"/>
                </a:solidFill>
                <a:latin typeface="Impact" panose="020B0806030902050204" pitchFamily="34" charset="0"/>
              </a:rPr>
              <a:t>Shayla </a:t>
            </a:r>
            <a:r>
              <a:rPr lang="en-US" sz="1600" err="1">
                <a:solidFill>
                  <a:prstClr val="white"/>
                </a:solidFill>
                <a:latin typeface="Impact" panose="020B0806030902050204" pitchFamily="34" charset="0"/>
              </a:rPr>
              <a:t>Shaishnikoff</a:t>
            </a:r>
            <a:endParaRPr lang="en-US" sz="1600">
              <a:solidFill>
                <a:prstClr val="white"/>
              </a:solidFill>
              <a:latin typeface="Impact" panose="020B0806030902050204" pitchFamily="34" charset="0"/>
            </a:endParaRPr>
          </a:p>
          <a:p>
            <a:pPr algn="ctr" defTabSz="836219"/>
            <a:r>
              <a:rPr lang="en-US" sz="1100" i="1">
                <a:solidFill>
                  <a:prstClr val="white"/>
                </a:solidFill>
                <a:latin typeface="Calibri" panose="020F0502020204030204"/>
              </a:rPr>
              <a:t>shayla@qawalangin.com</a:t>
            </a:r>
          </a:p>
        </p:txBody>
      </p:sp>
      <p:sp>
        <p:nvSpPr>
          <p:cNvPr id="21" name="TextBox 20">
            <a:extLst>
              <a:ext uri="{FF2B5EF4-FFF2-40B4-BE49-F238E27FC236}">
                <a16:creationId xmlns:a16="http://schemas.microsoft.com/office/drawing/2014/main" id="{5BE2E8DE-033F-4282-3AA1-D49583955E8E}"/>
              </a:ext>
            </a:extLst>
          </p:cNvPr>
          <p:cNvSpPr txBox="1"/>
          <p:nvPr/>
        </p:nvSpPr>
        <p:spPr>
          <a:xfrm>
            <a:off x="3299903" y="2798336"/>
            <a:ext cx="1581956" cy="523220"/>
          </a:xfrm>
          <a:prstGeom prst="rect">
            <a:avLst/>
          </a:prstGeom>
          <a:noFill/>
        </p:spPr>
        <p:txBody>
          <a:bodyPr wrap="square" rtlCol="0">
            <a:spAutoFit/>
          </a:bodyPr>
          <a:lstStyle/>
          <a:p>
            <a:pPr algn="ctr" defTabSz="836219"/>
            <a:r>
              <a:rPr lang="en-US" sz="1400">
                <a:solidFill>
                  <a:prstClr val="black">
                    <a:lumMod val="95000"/>
                    <a:lumOff val="5000"/>
                  </a:prstClr>
                </a:solidFill>
                <a:latin typeface="Impact" panose="020B0806030902050204" pitchFamily="34" charset="0"/>
              </a:rPr>
              <a:t>QAWALANGIN TRIBE OF UNALASKA</a:t>
            </a:r>
            <a:endParaRPr lang="en-US" sz="1400">
              <a:solidFill>
                <a:prstClr val="black">
                  <a:lumMod val="95000"/>
                  <a:lumOff val="5000"/>
                </a:prstClr>
              </a:solidFill>
              <a:latin typeface="Calibri" panose="020F0502020204030204"/>
            </a:endParaRPr>
          </a:p>
        </p:txBody>
      </p:sp>
      <p:pic>
        <p:nvPicPr>
          <p:cNvPr id="39" name="Picture 38">
            <a:extLst>
              <a:ext uri="{FF2B5EF4-FFF2-40B4-BE49-F238E27FC236}">
                <a16:creationId xmlns:a16="http://schemas.microsoft.com/office/drawing/2014/main" id="{AFCAED2E-6CD1-6E6B-9896-125B93F45422}"/>
              </a:ext>
            </a:extLst>
          </p:cNvPr>
          <p:cNvPicPr>
            <a:picLocks noChangeAspect="1"/>
          </p:cNvPicPr>
          <p:nvPr/>
        </p:nvPicPr>
        <p:blipFill>
          <a:blip r:embed="rId5"/>
          <a:stretch>
            <a:fillRect/>
          </a:stretch>
        </p:blipFill>
        <p:spPr>
          <a:xfrm>
            <a:off x="5272704" y="1783418"/>
            <a:ext cx="1907969" cy="4302072"/>
          </a:xfrm>
          <a:prstGeom prst="rect">
            <a:avLst/>
          </a:prstGeom>
        </p:spPr>
      </p:pic>
      <p:sp>
        <p:nvSpPr>
          <p:cNvPr id="42" name="TextBox 41">
            <a:extLst>
              <a:ext uri="{FF2B5EF4-FFF2-40B4-BE49-F238E27FC236}">
                <a16:creationId xmlns:a16="http://schemas.microsoft.com/office/drawing/2014/main" id="{057CDCDD-53AA-8A12-5625-34327484CCC3}"/>
              </a:ext>
            </a:extLst>
          </p:cNvPr>
          <p:cNvSpPr txBox="1"/>
          <p:nvPr/>
        </p:nvSpPr>
        <p:spPr>
          <a:xfrm>
            <a:off x="5408207" y="1820780"/>
            <a:ext cx="1717468" cy="461665"/>
          </a:xfrm>
          <a:prstGeom prst="rect">
            <a:avLst/>
          </a:prstGeom>
          <a:noFill/>
        </p:spPr>
        <p:txBody>
          <a:bodyPr wrap="square" rtlCol="0">
            <a:spAutoFit/>
          </a:bodyPr>
          <a:lstStyle/>
          <a:p>
            <a:pPr algn="ctr" defTabSz="683776"/>
            <a:r>
              <a:rPr lang="en-US" sz="2400" b="1">
                <a:solidFill>
                  <a:srgbClr val="E7E6E6"/>
                </a:solidFill>
                <a:latin typeface="Calibri" panose="020F0502020204030204"/>
              </a:rPr>
              <a:t>KODIAK</a:t>
            </a:r>
          </a:p>
        </p:txBody>
      </p:sp>
      <p:sp>
        <p:nvSpPr>
          <p:cNvPr id="43" name="Rectangle: Rounded Corners 42">
            <a:extLst>
              <a:ext uri="{FF2B5EF4-FFF2-40B4-BE49-F238E27FC236}">
                <a16:creationId xmlns:a16="http://schemas.microsoft.com/office/drawing/2014/main" id="{9BF21368-994F-69EB-43FF-873BD3F29FD3}"/>
              </a:ext>
            </a:extLst>
          </p:cNvPr>
          <p:cNvSpPr/>
          <p:nvPr/>
        </p:nvSpPr>
        <p:spPr>
          <a:xfrm>
            <a:off x="5390640" y="2319807"/>
            <a:ext cx="1717468" cy="360802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47" name="Rectangle 46">
            <a:extLst>
              <a:ext uri="{FF2B5EF4-FFF2-40B4-BE49-F238E27FC236}">
                <a16:creationId xmlns:a16="http://schemas.microsoft.com/office/drawing/2014/main" id="{510AD111-BDDB-C863-C6B3-70F3F7FF3799}"/>
              </a:ext>
            </a:extLst>
          </p:cNvPr>
          <p:cNvSpPr/>
          <p:nvPr/>
        </p:nvSpPr>
        <p:spPr>
          <a:xfrm>
            <a:off x="5502543" y="3300248"/>
            <a:ext cx="1493662" cy="2365987"/>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50" name="TextBox 49">
            <a:extLst>
              <a:ext uri="{FF2B5EF4-FFF2-40B4-BE49-F238E27FC236}">
                <a16:creationId xmlns:a16="http://schemas.microsoft.com/office/drawing/2014/main" id="{4CEDD36E-AF8A-FF30-276D-53018D875B7E}"/>
              </a:ext>
            </a:extLst>
          </p:cNvPr>
          <p:cNvSpPr txBox="1"/>
          <p:nvPr/>
        </p:nvSpPr>
        <p:spPr>
          <a:xfrm>
            <a:off x="5554413" y="4933647"/>
            <a:ext cx="1389922" cy="677108"/>
          </a:xfrm>
          <a:prstGeom prst="rect">
            <a:avLst/>
          </a:prstGeom>
          <a:noFill/>
        </p:spPr>
        <p:txBody>
          <a:bodyPr wrap="square" rtlCol="0">
            <a:spAutoFit/>
          </a:bodyPr>
          <a:lstStyle/>
          <a:p>
            <a:pPr algn="ctr" defTabSz="836219"/>
            <a:r>
              <a:rPr lang="en-US" sz="1600">
                <a:solidFill>
                  <a:prstClr val="white"/>
                </a:solidFill>
                <a:latin typeface="Impact" panose="020B0806030902050204" pitchFamily="34" charset="0"/>
              </a:rPr>
              <a:t>Lexa Meyer</a:t>
            </a:r>
          </a:p>
          <a:p>
            <a:pPr algn="ctr" defTabSz="836219"/>
            <a:r>
              <a:rPr lang="en-US" sz="1100" i="1" err="1">
                <a:solidFill>
                  <a:prstClr val="white"/>
                </a:solidFill>
                <a:latin typeface="Calibri" panose="020F0502020204030204"/>
              </a:rPr>
              <a:t>lexameyer.kali</a:t>
            </a:r>
            <a:br>
              <a:rPr lang="en-US" sz="1100" i="1">
                <a:solidFill>
                  <a:prstClr val="white"/>
                </a:solidFill>
                <a:latin typeface="Calibri" panose="020F0502020204030204"/>
              </a:rPr>
            </a:br>
            <a:r>
              <a:rPr lang="en-US" sz="1100" i="1">
                <a:solidFill>
                  <a:prstClr val="white"/>
                </a:solidFill>
                <a:latin typeface="Calibri" panose="020F0502020204030204"/>
              </a:rPr>
              <a:t>@gmail.com</a:t>
            </a:r>
          </a:p>
        </p:txBody>
      </p:sp>
      <p:sp>
        <p:nvSpPr>
          <p:cNvPr id="56" name="TextBox 55">
            <a:extLst>
              <a:ext uri="{FF2B5EF4-FFF2-40B4-BE49-F238E27FC236}">
                <a16:creationId xmlns:a16="http://schemas.microsoft.com/office/drawing/2014/main" id="{E79001C0-876D-14E3-562E-A56E235A38B5}"/>
              </a:ext>
            </a:extLst>
          </p:cNvPr>
          <p:cNvSpPr txBox="1"/>
          <p:nvPr/>
        </p:nvSpPr>
        <p:spPr>
          <a:xfrm>
            <a:off x="5435710" y="2376386"/>
            <a:ext cx="1581956" cy="954107"/>
          </a:xfrm>
          <a:prstGeom prst="rect">
            <a:avLst/>
          </a:prstGeom>
          <a:noFill/>
        </p:spPr>
        <p:txBody>
          <a:bodyPr wrap="square" rtlCol="0">
            <a:spAutoFit/>
          </a:bodyPr>
          <a:lstStyle/>
          <a:p>
            <a:pPr algn="ctr" defTabSz="836219"/>
            <a:r>
              <a:rPr lang="en-US" sz="1400">
                <a:solidFill>
                  <a:prstClr val="black">
                    <a:lumMod val="95000"/>
                    <a:lumOff val="5000"/>
                  </a:prstClr>
                </a:solidFill>
                <a:latin typeface="Impact" panose="020B0806030902050204" pitchFamily="34" charset="0"/>
              </a:rPr>
              <a:t>KODIAK ARCHIPELAGO LEADERSHIP INSTITUTE</a:t>
            </a:r>
            <a:endParaRPr lang="en-US" sz="1400">
              <a:solidFill>
                <a:prstClr val="black">
                  <a:lumMod val="95000"/>
                  <a:lumOff val="5000"/>
                </a:prstClr>
              </a:solidFill>
              <a:latin typeface="Calibri" panose="020F0502020204030204"/>
            </a:endParaRPr>
          </a:p>
        </p:txBody>
      </p:sp>
      <p:pic>
        <p:nvPicPr>
          <p:cNvPr id="71" name="Picture 70">
            <a:extLst>
              <a:ext uri="{FF2B5EF4-FFF2-40B4-BE49-F238E27FC236}">
                <a16:creationId xmlns:a16="http://schemas.microsoft.com/office/drawing/2014/main" id="{61091D3F-090A-4310-2F6A-985A526F7DE9}"/>
              </a:ext>
            </a:extLst>
          </p:cNvPr>
          <p:cNvPicPr>
            <a:picLocks noChangeAspect="1"/>
          </p:cNvPicPr>
          <p:nvPr/>
        </p:nvPicPr>
        <p:blipFill>
          <a:blip r:embed="rId5"/>
          <a:stretch>
            <a:fillRect/>
          </a:stretch>
        </p:blipFill>
        <p:spPr>
          <a:xfrm>
            <a:off x="7387050" y="1783418"/>
            <a:ext cx="1907969" cy="4302072"/>
          </a:xfrm>
          <a:prstGeom prst="rect">
            <a:avLst/>
          </a:prstGeom>
        </p:spPr>
      </p:pic>
      <p:sp>
        <p:nvSpPr>
          <p:cNvPr id="76" name="TextBox 75">
            <a:extLst>
              <a:ext uri="{FF2B5EF4-FFF2-40B4-BE49-F238E27FC236}">
                <a16:creationId xmlns:a16="http://schemas.microsoft.com/office/drawing/2014/main" id="{76C3CB1A-8D24-EC11-C801-601529FFAE3D}"/>
              </a:ext>
            </a:extLst>
          </p:cNvPr>
          <p:cNvSpPr txBox="1"/>
          <p:nvPr/>
        </p:nvSpPr>
        <p:spPr>
          <a:xfrm>
            <a:off x="7527904" y="1820780"/>
            <a:ext cx="1671631" cy="1200329"/>
          </a:xfrm>
          <a:prstGeom prst="rect">
            <a:avLst/>
          </a:prstGeom>
          <a:noFill/>
        </p:spPr>
        <p:txBody>
          <a:bodyPr wrap="square" rtlCol="0">
            <a:spAutoFit/>
          </a:bodyPr>
          <a:lstStyle/>
          <a:p>
            <a:pPr algn="ctr" defTabSz="683776"/>
            <a:r>
              <a:rPr lang="en-US" sz="2400" b="1">
                <a:solidFill>
                  <a:srgbClr val="E7E6E6"/>
                </a:solidFill>
                <a:latin typeface="Calibri" panose="020F0502020204030204"/>
              </a:rPr>
              <a:t>PRINCE WILLIAM SOUND</a:t>
            </a:r>
          </a:p>
        </p:txBody>
      </p:sp>
      <p:sp>
        <p:nvSpPr>
          <p:cNvPr id="77" name="Rectangle: Rounded Corners 76">
            <a:extLst>
              <a:ext uri="{FF2B5EF4-FFF2-40B4-BE49-F238E27FC236}">
                <a16:creationId xmlns:a16="http://schemas.microsoft.com/office/drawing/2014/main" id="{B64B37CD-29A9-024B-0749-9615D03D623B}"/>
              </a:ext>
            </a:extLst>
          </p:cNvPr>
          <p:cNvSpPr/>
          <p:nvPr/>
        </p:nvSpPr>
        <p:spPr>
          <a:xfrm>
            <a:off x="7504986" y="3021109"/>
            <a:ext cx="1717468" cy="2906724"/>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78" name="Rectangle 77">
            <a:extLst>
              <a:ext uri="{FF2B5EF4-FFF2-40B4-BE49-F238E27FC236}">
                <a16:creationId xmlns:a16="http://schemas.microsoft.com/office/drawing/2014/main" id="{A479F819-137F-24E8-DE90-338DBF9A23B4}"/>
              </a:ext>
            </a:extLst>
          </p:cNvPr>
          <p:cNvSpPr/>
          <p:nvPr/>
        </p:nvSpPr>
        <p:spPr>
          <a:xfrm>
            <a:off x="7616889" y="3845915"/>
            <a:ext cx="1493662" cy="182032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81" name="TextBox 80">
            <a:extLst>
              <a:ext uri="{FF2B5EF4-FFF2-40B4-BE49-F238E27FC236}">
                <a16:creationId xmlns:a16="http://schemas.microsoft.com/office/drawing/2014/main" id="{11090E9E-0BA2-89CD-AC07-875BBB9AD3B1}"/>
              </a:ext>
            </a:extLst>
          </p:cNvPr>
          <p:cNvSpPr txBox="1"/>
          <p:nvPr/>
        </p:nvSpPr>
        <p:spPr>
          <a:xfrm>
            <a:off x="7572742" y="5173214"/>
            <a:ext cx="1581956" cy="507831"/>
          </a:xfrm>
          <a:prstGeom prst="rect">
            <a:avLst/>
          </a:prstGeom>
          <a:noFill/>
        </p:spPr>
        <p:txBody>
          <a:bodyPr wrap="square" rtlCol="0">
            <a:spAutoFit/>
          </a:bodyPr>
          <a:lstStyle/>
          <a:p>
            <a:pPr algn="ctr" defTabSz="836219"/>
            <a:r>
              <a:rPr lang="en-US" sz="1600">
                <a:solidFill>
                  <a:prstClr val="white"/>
                </a:solidFill>
                <a:latin typeface="Impact" panose="020B0806030902050204" pitchFamily="34" charset="0"/>
              </a:rPr>
              <a:t>Sean Den Adel</a:t>
            </a:r>
          </a:p>
          <a:p>
            <a:pPr algn="ctr" defTabSz="836219"/>
            <a:r>
              <a:rPr lang="en-US" sz="1100" i="1">
                <a:solidFill>
                  <a:prstClr val="white"/>
                </a:solidFill>
                <a:latin typeface="Calibri" panose="020F0502020204030204"/>
              </a:rPr>
              <a:t>sean@alutiiqprideak.org</a:t>
            </a:r>
          </a:p>
        </p:txBody>
      </p:sp>
      <p:sp>
        <p:nvSpPr>
          <p:cNvPr id="85" name="TextBox 84">
            <a:extLst>
              <a:ext uri="{FF2B5EF4-FFF2-40B4-BE49-F238E27FC236}">
                <a16:creationId xmlns:a16="http://schemas.microsoft.com/office/drawing/2014/main" id="{98C31675-5CEC-EA04-79AD-5446B5097FF6}"/>
              </a:ext>
            </a:extLst>
          </p:cNvPr>
          <p:cNvSpPr txBox="1"/>
          <p:nvPr/>
        </p:nvSpPr>
        <p:spPr>
          <a:xfrm>
            <a:off x="7550056" y="3061714"/>
            <a:ext cx="1581956" cy="738664"/>
          </a:xfrm>
          <a:prstGeom prst="rect">
            <a:avLst/>
          </a:prstGeom>
          <a:noFill/>
        </p:spPr>
        <p:txBody>
          <a:bodyPr wrap="square" rtlCol="0">
            <a:spAutoFit/>
          </a:bodyPr>
          <a:lstStyle/>
          <a:p>
            <a:pPr algn="ctr" defTabSz="836219"/>
            <a:r>
              <a:rPr lang="en-US" sz="1400">
                <a:solidFill>
                  <a:prstClr val="black">
                    <a:lumMod val="95000"/>
                    <a:lumOff val="5000"/>
                  </a:prstClr>
                </a:solidFill>
                <a:latin typeface="Impact" panose="020B0806030902050204" pitchFamily="34" charset="0"/>
              </a:rPr>
              <a:t>CHUGACH REGIONAL RESOURCES COMMISSION</a:t>
            </a:r>
            <a:endParaRPr lang="en-US" sz="1400">
              <a:solidFill>
                <a:prstClr val="black">
                  <a:lumMod val="95000"/>
                  <a:lumOff val="5000"/>
                </a:prstClr>
              </a:solidFill>
              <a:latin typeface="Calibri" panose="020F0502020204030204"/>
            </a:endParaRPr>
          </a:p>
        </p:txBody>
      </p:sp>
      <p:pic>
        <p:nvPicPr>
          <p:cNvPr id="93" name="Picture 92">
            <a:extLst>
              <a:ext uri="{FF2B5EF4-FFF2-40B4-BE49-F238E27FC236}">
                <a16:creationId xmlns:a16="http://schemas.microsoft.com/office/drawing/2014/main" id="{99C3B051-28C6-272E-7F19-4A7E0CA5E15A}"/>
              </a:ext>
            </a:extLst>
          </p:cNvPr>
          <p:cNvPicPr>
            <a:picLocks noChangeAspect="1"/>
          </p:cNvPicPr>
          <p:nvPr/>
        </p:nvPicPr>
        <p:blipFill>
          <a:blip r:embed="rId5"/>
          <a:stretch>
            <a:fillRect/>
          </a:stretch>
        </p:blipFill>
        <p:spPr>
          <a:xfrm>
            <a:off x="9501408" y="1783418"/>
            <a:ext cx="1907969" cy="4302072"/>
          </a:xfrm>
          <a:prstGeom prst="rect">
            <a:avLst/>
          </a:prstGeom>
        </p:spPr>
      </p:pic>
      <p:sp>
        <p:nvSpPr>
          <p:cNvPr id="97" name="TextBox 96">
            <a:extLst>
              <a:ext uri="{FF2B5EF4-FFF2-40B4-BE49-F238E27FC236}">
                <a16:creationId xmlns:a16="http://schemas.microsoft.com/office/drawing/2014/main" id="{B677E91B-098D-F863-0A9A-6EEF47D865CF}"/>
              </a:ext>
            </a:extLst>
          </p:cNvPr>
          <p:cNvSpPr txBox="1"/>
          <p:nvPr/>
        </p:nvSpPr>
        <p:spPr>
          <a:xfrm>
            <a:off x="9636911" y="1820780"/>
            <a:ext cx="1717468" cy="830997"/>
          </a:xfrm>
          <a:prstGeom prst="rect">
            <a:avLst/>
          </a:prstGeom>
          <a:noFill/>
        </p:spPr>
        <p:txBody>
          <a:bodyPr wrap="square" rtlCol="0">
            <a:spAutoFit/>
          </a:bodyPr>
          <a:lstStyle/>
          <a:p>
            <a:pPr algn="ctr" defTabSz="683776"/>
            <a:r>
              <a:rPr lang="en-US" sz="2400" b="1">
                <a:solidFill>
                  <a:srgbClr val="E7E6E6"/>
                </a:solidFill>
                <a:latin typeface="Calibri" panose="020F0502020204030204"/>
              </a:rPr>
              <a:t>KENAI PENINSULA</a:t>
            </a:r>
          </a:p>
        </p:txBody>
      </p:sp>
      <p:sp>
        <p:nvSpPr>
          <p:cNvPr id="99" name="Rectangle: Rounded Corners 98">
            <a:extLst>
              <a:ext uri="{FF2B5EF4-FFF2-40B4-BE49-F238E27FC236}">
                <a16:creationId xmlns:a16="http://schemas.microsoft.com/office/drawing/2014/main" id="{207C705A-C0F3-89CF-70C8-A7D8BCFC600A}"/>
              </a:ext>
            </a:extLst>
          </p:cNvPr>
          <p:cNvSpPr/>
          <p:nvPr/>
        </p:nvSpPr>
        <p:spPr>
          <a:xfrm>
            <a:off x="9619344" y="2774731"/>
            <a:ext cx="1717468" cy="3153102"/>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00" name="Rectangle 99">
            <a:extLst>
              <a:ext uri="{FF2B5EF4-FFF2-40B4-BE49-F238E27FC236}">
                <a16:creationId xmlns:a16="http://schemas.microsoft.com/office/drawing/2014/main" id="{BE970334-75B2-7634-7525-9368229D705D}"/>
              </a:ext>
            </a:extLst>
          </p:cNvPr>
          <p:cNvSpPr/>
          <p:nvPr/>
        </p:nvSpPr>
        <p:spPr>
          <a:xfrm>
            <a:off x="9731247" y="3604507"/>
            <a:ext cx="1493662" cy="2061728"/>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01" name="TextBox 100">
            <a:extLst>
              <a:ext uri="{FF2B5EF4-FFF2-40B4-BE49-F238E27FC236}">
                <a16:creationId xmlns:a16="http://schemas.microsoft.com/office/drawing/2014/main" id="{90C31CE0-8DCF-4063-AE78-930A661D20B6}"/>
              </a:ext>
            </a:extLst>
          </p:cNvPr>
          <p:cNvSpPr txBox="1"/>
          <p:nvPr/>
        </p:nvSpPr>
        <p:spPr>
          <a:xfrm>
            <a:off x="9671214" y="4989127"/>
            <a:ext cx="1553695" cy="677108"/>
          </a:xfrm>
          <a:prstGeom prst="rect">
            <a:avLst/>
          </a:prstGeom>
          <a:noFill/>
        </p:spPr>
        <p:txBody>
          <a:bodyPr wrap="square" rtlCol="0">
            <a:spAutoFit/>
          </a:bodyPr>
          <a:lstStyle/>
          <a:p>
            <a:pPr algn="ctr" defTabSz="836219"/>
            <a:r>
              <a:rPr lang="en-US" sz="1600">
                <a:solidFill>
                  <a:prstClr val="white"/>
                </a:solidFill>
                <a:latin typeface="Impact" panose="020B0806030902050204" pitchFamily="34" charset="0"/>
              </a:rPr>
              <a:t>Briana Murphy</a:t>
            </a:r>
          </a:p>
          <a:p>
            <a:pPr algn="ctr" defTabSz="836219"/>
            <a:r>
              <a:rPr lang="en-US" sz="1100" i="1">
                <a:solidFill>
                  <a:prstClr val="white"/>
                </a:solidFill>
                <a:latin typeface="Calibri" panose="020F0502020204030204"/>
              </a:rPr>
              <a:t>Briana</a:t>
            </a:r>
          </a:p>
          <a:p>
            <a:pPr algn="ctr" defTabSz="836219"/>
            <a:r>
              <a:rPr lang="en-US" sz="1100" i="1">
                <a:solidFill>
                  <a:prstClr val="white"/>
                </a:solidFill>
                <a:latin typeface="Calibri" panose="020F0502020204030204"/>
              </a:rPr>
              <a:t>@alutiiqprideak.org</a:t>
            </a:r>
          </a:p>
        </p:txBody>
      </p:sp>
      <p:sp>
        <p:nvSpPr>
          <p:cNvPr id="102" name="TextBox 101">
            <a:extLst>
              <a:ext uri="{FF2B5EF4-FFF2-40B4-BE49-F238E27FC236}">
                <a16:creationId xmlns:a16="http://schemas.microsoft.com/office/drawing/2014/main" id="{295FE4C5-E2ED-B5E6-EF79-62F8E944E1A0}"/>
              </a:ext>
            </a:extLst>
          </p:cNvPr>
          <p:cNvSpPr txBox="1"/>
          <p:nvPr/>
        </p:nvSpPr>
        <p:spPr>
          <a:xfrm>
            <a:off x="9687100" y="2826280"/>
            <a:ext cx="1581956" cy="738664"/>
          </a:xfrm>
          <a:prstGeom prst="rect">
            <a:avLst/>
          </a:prstGeom>
          <a:noFill/>
        </p:spPr>
        <p:txBody>
          <a:bodyPr wrap="square" rtlCol="0">
            <a:spAutoFit/>
          </a:bodyPr>
          <a:lstStyle/>
          <a:p>
            <a:pPr algn="ctr" defTabSz="836219"/>
            <a:r>
              <a:rPr lang="en-US" sz="1400">
                <a:solidFill>
                  <a:prstClr val="black">
                    <a:lumMod val="95000"/>
                    <a:lumOff val="5000"/>
                  </a:prstClr>
                </a:solidFill>
                <a:latin typeface="Impact" panose="020B0806030902050204" pitchFamily="34" charset="0"/>
              </a:rPr>
              <a:t>CHUGACH REGIONAL RESOURCES COMMISSION</a:t>
            </a:r>
            <a:endParaRPr lang="en-US" sz="1400">
              <a:solidFill>
                <a:prstClr val="black">
                  <a:lumMod val="95000"/>
                  <a:lumOff val="5000"/>
                </a:prstClr>
              </a:solidFill>
              <a:latin typeface="Calibri" panose="020F0502020204030204"/>
            </a:endParaRPr>
          </a:p>
        </p:txBody>
      </p:sp>
      <p:pic>
        <p:nvPicPr>
          <p:cNvPr id="108" name="Picture 107" descr="A person standing on a boat&#10;&#10;Description automatically generated">
            <a:extLst>
              <a:ext uri="{FF2B5EF4-FFF2-40B4-BE49-F238E27FC236}">
                <a16:creationId xmlns:a16="http://schemas.microsoft.com/office/drawing/2014/main" id="{1FCCEAB0-009B-661C-4C48-C12B67B9904D}"/>
              </a:ext>
            </a:extLst>
          </p:cNvPr>
          <p:cNvPicPr>
            <a:picLocks noChangeAspect="1"/>
          </p:cNvPicPr>
          <p:nvPr/>
        </p:nvPicPr>
        <p:blipFill rotWithShape="1">
          <a:blip r:embed="rId7">
            <a:extLst>
              <a:ext uri="{28A0092B-C50C-407E-A947-70E740481C1C}">
                <a14:useLocalDpi xmlns:a14="http://schemas.microsoft.com/office/drawing/2010/main" val="0"/>
              </a:ext>
            </a:extLst>
          </a:blip>
          <a:srcRect l="55552" t="26363" r="15661" b="35298"/>
          <a:stretch/>
        </p:blipFill>
        <p:spPr>
          <a:xfrm>
            <a:off x="3468334" y="3501405"/>
            <a:ext cx="1288016" cy="1286560"/>
          </a:xfrm>
          <a:prstGeom prst="rect">
            <a:avLst/>
          </a:prstGeom>
        </p:spPr>
      </p:pic>
      <p:pic>
        <p:nvPicPr>
          <p:cNvPr id="111" name="Picture 110" descr="A person in a black jacket holding a paddle in the water&#10;&#10;Description automatically generated">
            <a:extLst>
              <a:ext uri="{FF2B5EF4-FFF2-40B4-BE49-F238E27FC236}">
                <a16:creationId xmlns:a16="http://schemas.microsoft.com/office/drawing/2014/main" id="{974DCD67-9929-ED21-F798-6C7DC435BCA6}"/>
              </a:ext>
            </a:extLst>
          </p:cNvPr>
          <p:cNvPicPr>
            <a:picLocks noChangeAspect="1"/>
          </p:cNvPicPr>
          <p:nvPr/>
        </p:nvPicPr>
        <p:blipFill rotWithShape="1">
          <a:blip r:embed="rId8">
            <a:extLst>
              <a:ext uri="{28A0092B-C50C-407E-A947-70E740481C1C}">
                <a14:useLocalDpi xmlns:a14="http://schemas.microsoft.com/office/drawing/2010/main" val="0"/>
              </a:ext>
            </a:extLst>
          </a:blip>
          <a:srcRect l="25969" t="1" r="9329" b="36012"/>
          <a:stretch/>
        </p:blipFill>
        <p:spPr>
          <a:xfrm>
            <a:off x="5598691" y="3549819"/>
            <a:ext cx="1276669" cy="1262540"/>
          </a:xfrm>
          <a:prstGeom prst="rect">
            <a:avLst/>
          </a:prstGeom>
        </p:spPr>
      </p:pic>
      <p:pic>
        <p:nvPicPr>
          <p:cNvPr id="116" name="Picture 115" descr="A person smiling at the camera&#10;&#10;Description automatically generated">
            <a:extLst>
              <a:ext uri="{FF2B5EF4-FFF2-40B4-BE49-F238E27FC236}">
                <a16:creationId xmlns:a16="http://schemas.microsoft.com/office/drawing/2014/main" id="{70C8B8FB-A02C-2478-AAF8-08F060CEA156}"/>
              </a:ext>
            </a:extLst>
          </p:cNvPr>
          <p:cNvPicPr>
            <a:picLocks noChangeAspect="1"/>
          </p:cNvPicPr>
          <p:nvPr/>
        </p:nvPicPr>
        <p:blipFill rotWithShape="1">
          <a:blip r:embed="rId9">
            <a:extLst>
              <a:ext uri="{28A0092B-C50C-407E-A947-70E740481C1C}">
                <a14:useLocalDpi xmlns:a14="http://schemas.microsoft.com/office/drawing/2010/main" val="0"/>
              </a:ext>
            </a:extLst>
          </a:blip>
          <a:srcRect l="13122" t="11511" r="9452" b="12696"/>
          <a:stretch/>
        </p:blipFill>
        <p:spPr>
          <a:xfrm>
            <a:off x="7711358" y="3898989"/>
            <a:ext cx="1286560" cy="1259415"/>
          </a:xfrm>
          <a:prstGeom prst="rect">
            <a:avLst/>
          </a:prstGeom>
        </p:spPr>
      </p:pic>
      <p:pic>
        <p:nvPicPr>
          <p:cNvPr id="120" name="Picture 119" descr="A person with long hair wearing a black shirt&#10;&#10;Description automatically generated">
            <a:extLst>
              <a:ext uri="{FF2B5EF4-FFF2-40B4-BE49-F238E27FC236}">
                <a16:creationId xmlns:a16="http://schemas.microsoft.com/office/drawing/2014/main" id="{8AA8841D-F493-EBD4-D902-ADAF330CB027}"/>
              </a:ext>
            </a:extLst>
          </p:cNvPr>
          <p:cNvPicPr>
            <a:picLocks noChangeAspect="1"/>
          </p:cNvPicPr>
          <p:nvPr/>
        </p:nvPicPr>
        <p:blipFill rotWithShape="1">
          <a:blip r:embed="rId10">
            <a:extLst>
              <a:ext uri="{28A0092B-C50C-407E-A947-70E740481C1C}">
                <a14:useLocalDpi xmlns:a14="http://schemas.microsoft.com/office/drawing/2010/main" val="0"/>
              </a:ext>
            </a:extLst>
          </a:blip>
          <a:srcRect l="17668" t="15560" r="17870" b="22395"/>
          <a:stretch/>
        </p:blipFill>
        <p:spPr>
          <a:xfrm>
            <a:off x="9843578" y="3714064"/>
            <a:ext cx="1304134" cy="1255281"/>
          </a:xfrm>
          <a:prstGeom prst="rect">
            <a:avLst/>
          </a:prstGeom>
        </p:spPr>
      </p:pic>
    </p:spTree>
    <p:extLst>
      <p:ext uri="{BB962C8B-B14F-4D97-AF65-F5344CB8AC3E}">
        <p14:creationId xmlns:p14="http://schemas.microsoft.com/office/powerpoint/2010/main" val="15879432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575" y="339340"/>
            <a:ext cx="10307013" cy="983731"/>
          </a:xfrm>
          <a:prstGeom prst="rect">
            <a:avLst/>
          </a:prstGeom>
        </p:spPr>
        <p:txBody>
          <a:bodyPr vert="horz" wrap="square" lIns="0" tIns="8890" rIns="0" bIns="0" rtlCol="0">
            <a:spAutoFit/>
          </a:bodyPr>
          <a:lstStyle/>
          <a:p>
            <a:pPr marL="475850">
              <a:spcBef>
                <a:spcPts val="70"/>
              </a:spcBef>
            </a:pPr>
            <a:r>
              <a:rPr spc="240"/>
              <a:t>Project</a:t>
            </a:r>
            <a:r>
              <a:rPr spc="157"/>
              <a:t> </a:t>
            </a:r>
            <a:r>
              <a:rPr lang="en-US" spc="157"/>
              <a:t>#1 Revolving Loan Fund </a:t>
            </a:r>
            <a:br>
              <a:rPr lang="en-US" spc="157"/>
            </a:br>
            <a:r>
              <a:rPr lang="en-US" sz="2400" spc="157"/>
              <a:t>SEC, Spruce Root</a:t>
            </a:r>
            <a:endParaRPr sz="2400" spc="193"/>
          </a:p>
        </p:txBody>
      </p:sp>
      <p:sp>
        <p:nvSpPr>
          <p:cNvPr id="16" name="Content Placeholder 2">
            <a:extLst>
              <a:ext uri="{FF2B5EF4-FFF2-40B4-BE49-F238E27FC236}">
                <a16:creationId xmlns:a16="http://schemas.microsoft.com/office/drawing/2014/main" id="{6C09ADA5-8EF3-A16A-2BC2-0BE9EAB081CF}"/>
              </a:ext>
            </a:extLst>
          </p:cNvPr>
          <p:cNvSpPr txBox="1">
            <a:spLocks/>
          </p:cNvSpPr>
          <p:nvPr/>
        </p:nvSpPr>
        <p:spPr>
          <a:xfrm>
            <a:off x="835474" y="2660949"/>
            <a:ext cx="11146617"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The AMC RLF will address lending barriers within the industry and leverage capital to support rural and underserved communities interested in entering or expanding within the industry.</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800">
                <a:solidFill>
                  <a:prstClr val="white"/>
                </a:solidFill>
                <a:latin typeface="Calibri" panose="020F0502020204030204"/>
              </a:rPr>
              <a:t>Spruce Root, an Alaska Native-owned 501(c)(3) nonprofit Community Development Financial Institution (CDFI), will be administering at least 50% of the RLF funds targeted towards underserved and Alaska Native participants</a:t>
            </a:r>
          </a:p>
          <a:p>
            <a:pPr lvl="2">
              <a:spcBef>
                <a:spcPts val="1000"/>
              </a:spcBef>
              <a:defRPr/>
            </a:pPr>
            <a:r>
              <a:rPr lang="en-US" sz="1400">
                <a:solidFill>
                  <a:prstClr val="white"/>
                </a:solidFill>
                <a:latin typeface="Calibri" panose="020F0502020204030204"/>
              </a:rPr>
              <a:t>Spruce Root will be providing TA through existing resources and a partnership with The Native Conservancy</a:t>
            </a:r>
          </a:p>
          <a:p>
            <a:pPr marL="685800" marR="0" lvl="1"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The AMC RLF will address gaps in lending through:</a:t>
            </a:r>
          </a:p>
          <a:p>
            <a:pPr lvl="2">
              <a:spcBef>
                <a:spcPts val="1000"/>
              </a:spcBef>
              <a:defRPr/>
            </a:pPr>
            <a:r>
              <a:rPr lang="en-US" sz="1800">
                <a:solidFill>
                  <a:prstClr val="white"/>
                </a:solidFill>
                <a:latin typeface="Calibri" panose="020F0502020204030204"/>
              </a:rPr>
              <a:t>Start-up loans for first-time farmers, processors and new businesses</a:t>
            </a:r>
          </a:p>
          <a:p>
            <a:pPr lvl="2">
              <a:spcBef>
                <a:spcPts val="1000"/>
              </a:spcBef>
              <a:defRPr/>
            </a:pPr>
            <a:r>
              <a:rPr lang="en-US" sz="1800">
                <a:solidFill>
                  <a:prstClr val="white"/>
                </a:solidFill>
                <a:latin typeface="Calibri" panose="020F0502020204030204"/>
              </a:rPr>
              <a:t>Expansion capital or fixed asset purchases</a:t>
            </a:r>
          </a:p>
          <a:p>
            <a:pPr lvl="2">
              <a:spcBef>
                <a:spcPts val="1000"/>
              </a:spcBef>
              <a:defRPr/>
            </a:pPr>
            <a:r>
              <a:rPr lang="en-US" sz="1800">
                <a:solidFill>
                  <a:prstClr val="white"/>
                </a:solidFill>
                <a:latin typeface="Calibri" panose="020F0502020204030204"/>
              </a:rPr>
              <a:t>Bridge loans</a:t>
            </a:r>
          </a:p>
          <a:p>
            <a:pPr lvl="2">
              <a:spcBef>
                <a:spcPts val="1000"/>
              </a:spcBef>
              <a:defRPr/>
            </a:pPr>
            <a:r>
              <a:rPr lang="en-US" sz="1800">
                <a:solidFill>
                  <a:prstClr val="white"/>
                </a:solidFill>
                <a:latin typeface="Calibri" panose="020F0502020204030204"/>
              </a:rPr>
              <a:t>Collateral support and loan participation</a:t>
            </a:r>
          </a:p>
          <a:p>
            <a:pPr lvl="2">
              <a:spcBef>
                <a:spcPts val="1000"/>
              </a:spcBef>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77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575" y="304834"/>
            <a:ext cx="10888089" cy="983731"/>
          </a:xfrm>
          <a:prstGeom prst="rect">
            <a:avLst/>
          </a:prstGeom>
        </p:spPr>
        <p:txBody>
          <a:bodyPr vert="horz" wrap="square" lIns="0" tIns="8890" rIns="0" bIns="0" rtlCol="0">
            <a:spAutoFit/>
          </a:bodyPr>
          <a:lstStyle/>
          <a:p>
            <a:pPr marL="475850">
              <a:spcBef>
                <a:spcPts val="70"/>
              </a:spcBef>
            </a:pPr>
            <a:r>
              <a:rPr spc="240"/>
              <a:t>Project</a:t>
            </a:r>
            <a:r>
              <a:rPr spc="157"/>
              <a:t> </a:t>
            </a:r>
            <a:r>
              <a:t>#</a:t>
            </a:r>
            <a:r>
              <a:rPr lang="en-US"/>
              <a:t>4</a:t>
            </a:r>
            <a:r>
              <a:rPr spc="-97"/>
              <a:t> </a:t>
            </a:r>
            <a:r>
              <a:rPr lang="en-US" spc="423"/>
              <a:t>Research and Development</a:t>
            </a:r>
            <a:br>
              <a:rPr lang="en-US" spc="423"/>
            </a:br>
            <a:r>
              <a:rPr lang="en-US" sz="2400" spc="423"/>
              <a:t>AFDF, ADF&amp;G</a:t>
            </a:r>
            <a:endParaRPr sz="2400" spc="-7"/>
          </a:p>
        </p:txBody>
      </p:sp>
      <p:sp>
        <p:nvSpPr>
          <p:cNvPr id="16" name="Content Placeholder 2">
            <a:extLst>
              <a:ext uri="{FF2B5EF4-FFF2-40B4-BE49-F238E27FC236}">
                <a16:creationId xmlns:a16="http://schemas.microsoft.com/office/drawing/2014/main" id="{6C09ADA5-8EF3-A16A-2BC2-0BE9EAB081CF}"/>
              </a:ext>
            </a:extLst>
          </p:cNvPr>
          <p:cNvSpPr txBox="1">
            <a:spLocks/>
          </p:cNvSpPr>
          <p:nvPr/>
        </p:nvSpPr>
        <p:spPr>
          <a:xfrm>
            <a:off x="808042" y="2514645"/>
            <a:ext cx="11146617"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chemeClr val="bg1"/>
                </a:solidFill>
                <a:latin typeface="Calibri" panose="020F0502020204030204"/>
              </a:rPr>
              <a:t>Seaweed Tissue Analysis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chemeClr val="bg1"/>
                </a:solidFill>
                <a:latin typeface="Calibri" panose="020F0502020204030204"/>
              </a:rPr>
              <a:t>Product Research &amp; Development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chemeClr val="bg1"/>
                </a:solidFill>
                <a:latin typeface="Calibri" panose="020F0502020204030204"/>
              </a:rPr>
              <a:t>Seaweed Genetic Diversity Analysis- ADFG collecting samples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chemeClr val="bg1"/>
                </a:solidFill>
                <a:latin typeface="Calibri" panose="020F0502020204030204"/>
              </a:rPr>
              <a:t>De-risk Investments in Aquatic Farming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chemeClr val="bg1"/>
                </a:solidFill>
                <a:latin typeface="Calibri" panose="020F0502020204030204"/>
              </a:rPr>
              <a:t>Carbon sequestration feasibility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i="1">
                <a:solidFill>
                  <a:schemeClr val="bg1"/>
                </a:solidFill>
                <a:latin typeface="Calibri" panose="020F0502020204030204"/>
              </a:rPr>
              <a:t>Annual Conference (February 26-29, 2024)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solidFill>
                <a:schemeClr val="bg1"/>
              </a:solidFill>
              <a:latin typeface="Calibri" panose="020F0502020204030204"/>
            </a:endParaRPr>
          </a:p>
        </p:txBody>
      </p:sp>
    </p:spTree>
    <p:extLst>
      <p:ext uri="{BB962C8B-B14F-4D97-AF65-F5344CB8AC3E}">
        <p14:creationId xmlns:p14="http://schemas.microsoft.com/office/powerpoint/2010/main" val="4232310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575" y="339340"/>
            <a:ext cx="10307013" cy="1219821"/>
          </a:xfrm>
          <a:prstGeom prst="rect">
            <a:avLst/>
          </a:prstGeom>
        </p:spPr>
        <p:txBody>
          <a:bodyPr vert="horz" wrap="square" lIns="0" tIns="8890" rIns="0" bIns="0" rtlCol="0">
            <a:spAutoFit/>
          </a:bodyPr>
          <a:lstStyle/>
          <a:p>
            <a:pPr marL="475850">
              <a:spcBef>
                <a:spcPts val="70"/>
              </a:spcBef>
            </a:pPr>
            <a:r>
              <a:rPr spc="240"/>
              <a:t>Project</a:t>
            </a:r>
            <a:r>
              <a:rPr spc="157"/>
              <a:t> </a:t>
            </a:r>
            <a:r>
              <a:rPr lang="en-US" spc="157"/>
              <a:t>#4 Research and Development continued…. </a:t>
            </a:r>
            <a:endParaRPr spc="193"/>
          </a:p>
        </p:txBody>
      </p:sp>
      <p:sp>
        <p:nvSpPr>
          <p:cNvPr id="16" name="Content Placeholder 2">
            <a:extLst>
              <a:ext uri="{FF2B5EF4-FFF2-40B4-BE49-F238E27FC236}">
                <a16:creationId xmlns:a16="http://schemas.microsoft.com/office/drawing/2014/main" id="{6C09ADA5-8EF3-A16A-2BC2-0BE9EAB081CF}"/>
              </a:ext>
            </a:extLst>
          </p:cNvPr>
          <p:cNvSpPr txBox="1">
            <a:spLocks/>
          </p:cNvSpPr>
          <p:nvPr/>
        </p:nvSpPr>
        <p:spPr>
          <a:xfrm>
            <a:off x="835474" y="2660949"/>
            <a:ext cx="11146617"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lvl="1">
              <a:spcBef>
                <a:spcPts val="1000"/>
              </a:spcBef>
              <a:defRPr/>
            </a:pPr>
            <a:r>
              <a:rPr lang="en-US">
                <a:solidFill>
                  <a:schemeClr val="bg1"/>
                </a:solidFill>
                <a:latin typeface="Calibri" panose="020F0502020204030204"/>
              </a:rPr>
              <a:t>Fish and Game </a:t>
            </a:r>
          </a:p>
          <a:p>
            <a:pPr lvl="1">
              <a:spcBef>
                <a:spcPts val="1000"/>
              </a:spcBef>
              <a:defRPr/>
            </a:pPr>
            <a:r>
              <a:rPr lang="en-US">
                <a:solidFill>
                  <a:schemeClr val="bg1"/>
                </a:solidFill>
                <a:latin typeface="Calibri" panose="020F0502020204030204"/>
              </a:rPr>
              <a:t>Oyster Tissue Analysis </a:t>
            </a:r>
          </a:p>
          <a:p>
            <a:pPr lvl="1">
              <a:spcBef>
                <a:spcPts val="1000"/>
              </a:spcBef>
              <a:defRPr/>
            </a:pPr>
            <a:r>
              <a:rPr lang="en-US">
                <a:solidFill>
                  <a:schemeClr val="bg1"/>
                </a:solidFill>
                <a:latin typeface="Calibri" panose="020F0502020204030204"/>
              </a:rPr>
              <a:t>Joint Innovation Projects (AFDF) </a:t>
            </a:r>
          </a:p>
          <a:p>
            <a:pPr lvl="2">
              <a:spcBef>
                <a:spcPts val="1000"/>
              </a:spcBef>
              <a:defRPr/>
            </a:pPr>
            <a:r>
              <a:rPr lang="en-US">
                <a:solidFill>
                  <a:schemeClr val="bg1"/>
                </a:solidFill>
                <a:latin typeface="Calibri" panose="020F0502020204030204"/>
              </a:rPr>
              <a:t>$1.3 million awarded</a:t>
            </a:r>
          </a:p>
          <a:p>
            <a:pPr lvl="2">
              <a:spcBef>
                <a:spcPts val="1000"/>
              </a:spcBef>
              <a:defRPr/>
            </a:pPr>
            <a:r>
              <a:rPr lang="en-US">
                <a:solidFill>
                  <a:schemeClr val="bg1"/>
                </a:solidFill>
                <a:latin typeface="Calibri" panose="020F0502020204030204"/>
              </a:rPr>
              <a:t> 15 projects </a:t>
            </a:r>
          </a:p>
          <a:p>
            <a:pPr lvl="2">
              <a:spcBef>
                <a:spcPts val="1000"/>
              </a:spcBef>
              <a:defRPr/>
            </a:pPr>
            <a:r>
              <a:rPr kumimoji="0" lang="en-US" b="0" i="0" u="none" strike="noStrike" kern="1200" cap="none" spc="0" normalizeH="0" baseline="0" noProof="0">
                <a:ln>
                  <a:noFill/>
                </a:ln>
                <a:solidFill>
                  <a:schemeClr val="bg1"/>
                </a:solidFill>
                <a:effectLst/>
                <a:uLnTx/>
                <a:uFillTx/>
                <a:latin typeface="Calibri" panose="020F0502020204030204"/>
                <a:ea typeface="+mn-ea"/>
                <a:cs typeface="+mn-cs"/>
              </a:rPr>
              <a:t>Another round of Joint Innovation Projects to be issued </a:t>
            </a:r>
            <a:r>
              <a:rPr lang="en-US">
                <a:solidFill>
                  <a:schemeClr val="bg1"/>
                </a:solidFill>
                <a:latin typeface="Calibri" panose="020F0502020204030204"/>
              </a:rPr>
              <a:t>this spring</a:t>
            </a:r>
            <a:endParaRPr kumimoji="0" lang="en-US" b="0" i="0" u="none" strike="noStrike" kern="1200" cap="none" spc="0" normalizeH="0" baseline="0" noProof="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16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8"/>
          <p:cNvSpPr txBox="1">
            <a:spLocks noGrp="1"/>
          </p:cNvSpPr>
          <p:nvPr>
            <p:ph type="title"/>
          </p:nvPr>
        </p:nvSpPr>
        <p:spPr>
          <a:xfrm>
            <a:off x="838200" y="365125"/>
            <a:ext cx="10515600" cy="1325600"/>
          </a:xfrm>
          <a:prstGeom prst="rect">
            <a:avLst/>
          </a:prstGeom>
        </p:spPr>
        <p:txBody>
          <a:bodyPr spcFirstLastPara="1" vert="horz" wrap="square" lIns="91433" tIns="45700" rIns="91433" bIns="45700" rtlCol="0" anchor="ctr" anchorCtr="0">
            <a:normAutofit/>
          </a:bodyPr>
          <a:lstStyle/>
          <a:p>
            <a:pPr algn="ctr">
              <a:spcBef>
                <a:spcPts val="0"/>
              </a:spcBef>
            </a:pPr>
            <a:r>
              <a:rPr lang="en" sz="4867" b="1">
                <a:solidFill>
                  <a:srgbClr val="1F497D"/>
                </a:solidFill>
              </a:rPr>
              <a:t>Joint Innovation Projects</a:t>
            </a:r>
            <a:endParaRPr sz="4867" b="1">
              <a:solidFill>
                <a:srgbClr val="1F497D"/>
              </a:solidFill>
            </a:endParaRPr>
          </a:p>
          <a:p>
            <a:pPr algn="ctr">
              <a:spcBef>
                <a:spcPts val="0"/>
              </a:spcBef>
            </a:pPr>
            <a:r>
              <a:rPr lang="en" sz="3451" b="1" i="1">
                <a:solidFill>
                  <a:srgbClr val="205867"/>
                </a:solidFill>
              </a:rPr>
              <a:t>R&amp;D Component</a:t>
            </a:r>
            <a:endParaRPr sz="3451" b="1" i="1">
              <a:solidFill>
                <a:srgbClr val="205867"/>
              </a:solidFill>
            </a:endParaRPr>
          </a:p>
        </p:txBody>
      </p:sp>
      <p:sp>
        <p:nvSpPr>
          <p:cNvPr id="159" name="Google Shape;159;p28"/>
          <p:cNvSpPr txBox="1">
            <a:spLocks noGrp="1"/>
          </p:cNvSpPr>
          <p:nvPr>
            <p:ph type="body" idx="1"/>
          </p:nvPr>
        </p:nvSpPr>
        <p:spPr>
          <a:xfrm>
            <a:off x="838200" y="1825625"/>
            <a:ext cx="10515600" cy="4351200"/>
          </a:xfrm>
          <a:prstGeom prst="rect">
            <a:avLst/>
          </a:prstGeom>
        </p:spPr>
        <p:txBody>
          <a:bodyPr spcFirstLastPara="1" vert="horz" wrap="square" lIns="91433" tIns="45700" rIns="91433" bIns="45700" rtlCol="0" anchor="t" anchorCtr="0">
            <a:normAutofit/>
          </a:bodyPr>
          <a:lstStyle/>
          <a:p>
            <a:pPr marL="609585" indent="0">
              <a:spcBef>
                <a:spcPts val="1067"/>
              </a:spcBef>
              <a:buNone/>
            </a:pPr>
            <a:r>
              <a:rPr lang="en" sz="2533" b="1"/>
              <a:t>15 projects funded, $1.3 million awarded in 2023</a:t>
            </a:r>
            <a:endParaRPr sz="2533" b="1"/>
          </a:p>
          <a:p>
            <a:pPr marL="1219170" lvl="1" indent="-465655">
              <a:spcBef>
                <a:spcPts val="533"/>
              </a:spcBef>
              <a:buSzPts val="1900"/>
            </a:pPr>
            <a:r>
              <a:rPr lang="en" sz="2533"/>
              <a:t>Innovations in bull kelp cultivation: 2</a:t>
            </a:r>
            <a:endParaRPr sz="2533"/>
          </a:p>
          <a:p>
            <a:pPr marL="1219170" lvl="1" indent="-465655">
              <a:spcBef>
                <a:spcPts val="0"/>
              </a:spcBef>
              <a:buSzPts val="1900"/>
            </a:pPr>
            <a:r>
              <a:rPr lang="en" sz="2533"/>
              <a:t>Shellfish enhancement: 2</a:t>
            </a:r>
            <a:endParaRPr sz="2533"/>
          </a:p>
          <a:p>
            <a:pPr marL="1219170" lvl="1" indent="-465655">
              <a:spcBef>
                <a:spcPts val="0"/>
              </a:spcBef>
              <a:buSzPts val="1900"/>
            </a:pPr>
            <a:r>
              <a:rPr lang="en" sz="2533"/>
              <a:t>Innovations in mooring system tech: 1</a:t>
            </a:r>
            <a:endParaRPr sz="2533"/>
          </a:p>
          <a:p>
            <a:pPr marL="1219170" lvl="1" indent="-465655">
              <a:spcBef>
                <a:spcPts val="0"/>
              </a:spcBef>
              <a:buSzPts val="1900"/>
            </a:pPr>
            <a:r>
              <a:rPr lang="en" sz="2533"/>
              <a:t>Boosting oyster growth: 3</a:t>
            </a:r>
            <a:endParaRPr sz="2533"/>
          </a:p>
          <a:p>
            <a:pPr marL="1219170" lvl="1" indent="-465655">
              <a:spcBef>
                <a:spcPts val="0"/>
              </a:spcBef>
              <a:buSzPts val="1900"/>
            </a:pPr>
            <a:r>
              <a:rPr lang="en" sz="2533"/>
              <a:t>Innovations in stabilization/processing/product development (seaweed): 7</a:t>
            </a:r>
            <a:endParaRPr sz="2533"/>
          </a:p>
        </p:txBody>
      </p:sp>
      <p:pic>
        <p:nvPicPr>
          <p:cNvPr id="160" name="Google Shape;160;p28"/>
          <p:cNvPicPr preferRelativeResize="0"/>
          <p:nvPr/>
        </p:nvPicPr>
        <p:blipFill>
          <a:blip r:embed="rId3">
            <a:alphaModFix/>
          </a:blip>
          <a:stretch>
            <a:fillRect/>
          </a:stretch>
        </p:blipFill>
        <p:spPr>
          <a:xfrm>
            <a:off x="838201" y="4646833"/>
            <a:ext cx="2425700" cy="762000"/>
          </a:xfrm>
          <a:prstGeom prst="rect">
            <a:avLst/>
          </a:prstGeom>
          <a:noFill/>
          <a:ln>
            <a:noFill/>
          </a:ln>
        </p:spPr>
      </p:pic>
      <p:pic>
        <p:nvPicPr>
          <p:cNvPr id="161" name="Google Shape;161;p28"/>
          <p:cNvPicPr preferRelativeResize="0"/>
          <p:nvPr/>
        </p:nvPicPr>
        <p:blipFill>
          <a:blip r:embed="rId4">
            <a:alphaModFix/>
          </a:blip>
          <a:stretch>
            <a:fillRect/>
          </a:stretch>
        </p:blipFill>
        <p:spPr>
          <a:xfrm>
            <a:off x="10344867" y="338501"/>
            <a:ext cx="1358968" cy="1352268"/>
          </a:xfrm>
          <a:prstGeom prst="rect">
            <a:avLst/>
          </a:prstGeom>
          <a:noFill/>
          <a:ln>
            <a:noFill/>
          </a:ln>
        </p:spPr>
      </p:pic>
      <p:pic>
        <p:nvPicPr>
          <p:cNvPr id="162" name="Google Shape;162;p28"/>
          <p:cNvPicPr preferRelativeResize="0"/>
          <p:nvPr/>
        </p:nvPicPr>
        <p:blipFill>
          <a:blip r:embed="rId5">
            <a:alphaModFix/>
          </a:blip>
          <a:stretch>
            <a:fillRect/>
          </a:stretch>
        </p:blipFill>
        <p:spPr>
          <a:xfrm>
            <a:off x="10344867" y="3321751"/>
            <a:ext cx="1358967" cy="1358967"/>
          </a:xfrm>
          <a:prstGeom prst="rect">
            <a:avLst/>
          </a:prstGeom>
          <a:noFill/>
          <a:ln>
            <a:noFill/>
          </a:ln>
        </p:spPr>
      </p:pic>
      <p:pic>
        <p:nvPicPr>
          <p:cNvPr id="163" name="Google Shape;163;p28"/>
          <p:cNvPicPr preferRelativeResize="0"/>
          <p:nvPr/>
        </p:nvPicPr>
        <p:blipFill rotWithShape="1">
          <a:blip r:embed="rId6">
            <a:alphaModFix/>
          </a:blip>
          <a:srcRect l="22225" t="13228" r="22292" b="13848"/>
          <a:stretch/>
        </p:blipFill>
        <p:spPr>
          <a:xfrm>
            <a:off x="10344866" y="4895484"/>
            <a:ext cx="1358967" cy="1341773"/>
          </a:xfrm>
          <a:prstGeom prst="rect">
            <a:avLst/>
          </a:prstGeom>
          <a:noFill/>
          <a:ln>
            <a:noFill/>
          </a:ln>
        </p:spPr>
      </p:pic>
      <p:pic>
        <p:nvPicPr>
          <p:cNvPr id="164" name="Google Shape;164;p28"/>
          <p:cNvPicPr preferRelativeResize="0"/>
          <p:nvPr/>
        </p:nvPicPr>
        <p:blipFill>
          <a:blip r:embed="rId7">
            <a:alphaModFix/>
          </a:blip>
          <a:stretch>
            <a:fillRect/>
          </a:stretch>
        </p:blipFill>
        <p:spPr>
          <a:xfrm>
            <a:off x="6103734" y="4559573"/>
            <a:ext cx="2175433" cy="853761"/>
          </a:xfrm>
          <a:prstGeom prst="rect">
            <a:avLst/>
          </a:prstGeom>
          <a:noFill/>
          <a:ln>
            <a:noFill/>
          </a:ln>
        </p:spPr>
      </p:pic>
      <p:pic>
        <p:nvPicPr>
          <p:cNvPr id="165" name="Google Shape;165;p28"/>
          <p:cNvPicPr preferRelativeResize="0"/>
          <p:nvPr/>
        </p:nvPicPr>
        <p:blipFill>
          <a:blip r:embed="rId8">
            <a:alphaModFix/>
          </a:blip>
          <a:stretch>
            <a:fillRect/>
          </a:stretch>
        </p:blipFill>
        <p:spPr>
          <a:xfrm>
            <a:off x="3695352" y="5452468"/>
            <a:ext cx="2175433" cy="774809"/>
          </a:xfrm>
          <a:prstGeom prst="rect">
            <a:avLst/>
          </a:prstGeom>
          <a:noFill/>
          <a:ln>
            <a:noFill/>
          </a:ln>
        </p:spPr>
      </p:pic>
      <p:pic>
        <p:nvPicPr>
          <p:cNvPr id="166" name="Google Shape;166;p28"/>
          <p:cNvPicPr preferRelativeResize="0"/>
          <p:nvPr/>
        </p:nvPicPr>
        <p:blipFill>
          <a:blip r:embed="rId9">
            <a:alphaModFix/>
          </a:blip>
          <a:stretch>
            <a:fillRect/>
          </a:stretch>
        </p:blipFill>
        <p:spPr>
          <a:xfrm>
            <a:off x="8516040" y="4952896"/>
            <a:ext cx="1508323" cy="1226933"/>
          </a:xfrm>
          <a:prstGeom prst="rect">
            <a:avLst/>
          </a:prstGeom>
          <a:noFill/>
          <a:ln>
            <a:noFill/>
          </a:ln>
        </p:spPr>
      </p:pic>
      <p:pic>
        <p:nvPicPr>
          <p:cNvPr id="167" name="Google Shape;167;p28"/>
          <p:cNvPicPr preferRelativeResize="0"/>
          <p:nvPr/>
        </p:nvPicPr>
        <p:blipFill>
          <a:blip r:embed="rId10">
            <a:alphaModFix/>
          </a:blip>
          <a:stretch>
            <a:fillRect/>
          </a:stretch>
        </p:blipFill>
        <p:spPr>
          <a:xfrm>
            <a:off x="3470969" y="4650987"/>
            <a:ext cx="2425699" cy="670935"/>
          </a:xfrm>
          <a:prstGeom prst="rect">
            <a:avLst/>
          </a:prstGeom>
          <a:noFill/>
          <a:ln>
            <a:noFill/>
          </a:ln>
        </p:spPr>
      </p:pic>
      <p:pic>
        <p:nvPicPr>
          <p:cNvPr id="168" name="Google Shape;168;p28"/>
          <p:cNvPicPr preferRelativeResize="0"/>
          <p:nvPr/>
        </p:nvPicPr>
        <p:blipFill>
          <a:blip r:embed="rId11">
            <a:alphaModFix/>
          </a:blip>
          <a:stretch>
            <a:fillRect/>
          </a:stretch>
        </p:blipFill>
        <p:spPr>
          <a:xfrm>
            <a:off x="963318" y="5589084"/>
            <a:ext cx="2175449" cy="670933"/>
          </a:xfrm>
          <a:prstGeom prst="rect">
            <a:avLst/>
          </a:prstGeom>
          <a:noFill/>
          <a:ln>
            <a:noFill/>
          </a:ln>
        </p:spPr>
      </p:pic>
      <p:pic>
        <p:nvPicPr>
          <p:cNvPr id="169" name="Google Shape;169;p28"/>
          <p:cNvPicPr preferRelativeResize="0"/>
          <p:nvPr/>
        </p:nvPicPr>
        <p:blipFill>
          <a:blip r:embed="rId12">
            <a:alphaModFix/>
          </a:blip>
          <a:stretch>
            <a:fillRect/>
          </a:stretch>
        </p:blipFill>
        <p:spPr>
          <a:xfrm>
            <a:off x="6427365" y="5504400"/>
            <a:ext cx="1768169" cy="670933"/>
          </a:xfrm>
          <a:prstGeom prst="rect">
            <a:avLst/>
          </a:prstGeom>
          <a:noFill/>
          <a:ln>
            <a:noFill/>
          </a:ln>
        </p:spPr>
      </p:pic>
      <p:pic>
        <p:nvPicPr>
          <p:cNvPr id="170" name="Google Shape;170;p28"/>
          <p:cNvPicPr preferRelativeResize="0"/>
          <p:nvPr/>
        </p:nvPicPr>
        <p:blipFill>
          <a:blip r:embed="rId13">
            <a:alphaModFix/>
          </a:blip>
          <a:stretch>
            <a:fillRect/>
          </a:stretch>
        </p:blipFill>
        <p:spPr>
          <a:xfrm>
            <a:off x="10410867" y="1892784"/>
            <a:ext cx="1226933" cy="12269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575" y="304834"/>
            <a:ext cx="10307013" cy="1219821"/>
          </a:xfrm>
          <a:prstGeom prst="rect">
            <a:avLst/>
          </a:prstGeom>
        </p:spPr>
        <p:txBody>
          <a:bodyPr vert="horz" wrap="square" lIns="0" tIns="8890" rIns="0" bIns="0" rtlCol="0">
            <a:spAutoFit/>
          </a:bodyPr>
          <a:lstStyle/>
          <a:p>
            <a:pPr marL="475850">
              <a:spcBef>
                <a:spcPts val="70"/>
              </a:spcBef>
            </a:pPr>
            <a:r>
              <a:rPr spc="240"/>
              <a:t>Project</a:t>
            </a:r>
            <a:r>
              <a:rPr spc="157"/>
              <a:t> </a:t>
            </a:r>
            <a:r>
              <a:t>#</a:t>
            </a:r>
            <a:r>
              <a:rPr lang="en-US"/>
              <a:t>5</a:t>
            </a:r>
            <a:r>
              <a:rPr spc="-97"/>
              <a:t> </a:t>
            </a:r>
            <a:r>
              <a:rPr lang="en-US" spc="423"/>
              <a:t>Market Development</a:t>
            </a:r>
            <a:br>
              <a:rPr lang="en-US" spc="423"/>
            </a:br>
            <a:endParaRPr spc="193"/>
          </a:p>
        </p:txBody>
      </p:sp>
      <p:sp>
        <p:nvSpPr>
          <p:cNvPr id="16" name="Content Placeholder 2">
            <a:extLst>
              <a:ext uri="{FF2B5EF4-FFF2-40B4-BE49-F238E27FC236}">
                <a16:creationId xmlns:a16="http://schemas.microsoft.com/office/drawing/2014/main" id="{6C09ADA5-8EF3-A16A-2BC2-0BE9EAB081CF}"/>
              </a:ext>
            </a:extLst>
          </p:cNvPr>
          <p:cNvSpPr txBox="1">
            <a:spLocks/>
          </p:cNvSpPr>
          <p:nvPr/>
        </p:nvSpPr>
        <p:spPr>
          <a:xfrm>
            <a:off x="809716" y="2416250"/>
            <a:ext cx="11146617"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457200" lvl="1" indent="0">
              <a:spcBef>
                <a:spcPts val="1000"/>
              </a:spcBef>
              <a:buNone/>
              <a:defRPr/>
            </a:pPr>
            <a:endParaRPr lang="en-US">
              <a:solidFill>
                <a:schemeClr val="bg1"/>
              </a:solidFill>
              <a:latin typeface="Calibri" panose="020F0502020204030204"/>
            </a:endParaRPr>
          </a:p>
          <a:p>
            <a:pPr lvl="1">
              <a:spcBef>
                <a:spcPts val="1000"/>
              </a:spcBef>
              <a:defRPr/>
            </a:pPr>
            <a:r>
              <a:rPr lang="en-US">
                <a:solidFill>
                  <a:schemeClr val="bg1"/>
                </a:solidFill>
                <a:latin typeface="Calibri" panose="020F0502020204030204"/>
              </a:rPr>
              <a:t>Cultivating markets and creating brand awareness for Alaska shellfish and kelp products</a:t>
            </a:r>
          </a:p>
          <a:p>
            <a:pPr lvl="1">
              <a:spcBef>
                <a:spcPts val="1000"/>
              </a:spcBef>
              <a:defRPr/>
            </a:pPr>
            <a:r>
              <a:rPr lang="en-US">
                <a:solidFill>
                  <a:schemeClr val="bg1"/>
                </a:solidFill>
                <a:latin typeface="Calibri" panose="020F0502020204030204"/>
              </a:rPr>
              <a:t>Contracting with Food for Climate League for market research of the mariculture industry </a:t>
            </a:r>
          </a:p>
        </p:txBody>
      </p:sp>
      <p:pic>
        <p:nvPicPr>
          <p:cNvPr id="3" name="Picture 2">
            <a:extLst>
              <a:ext uri="{FF2B5EF4-FFF2-40B4-BE49-F238E27FC236}">
                <a16:creationId xmlns:a16="http://schemas.microsoft.com/office/drawing/2014/main" id="{16304EB8-CBC6-EE26-8745-996F2341B2FC}"/>
              </a:ext>
            </a:extLst>
          </p:cNvPr>
          <p:cNvPicPr>
            <a:picLocks noChangeAspect="1"/>
          </p:cNvPicPr>
          <p:nvPr/>
        </p:nvPicPr>
        <p:blipFill>
          <a:blip r:embed="rId3"/>
          <a:stretch>
            <a:fillRect/>
          </a:stretch>
        </p:blipFill>
        <p:spPr>
          <a:xfrm>
            <a:off x="8832438" y="5168257"/>
            <a:ext cx="2635953" cy="1309687"/>
          </a:xfrm>
          <a:prstGeom prst="rect">
            <a:avLst/>
          </a:prstGeom>
        </p:spPr>
      </p:pic>
    </p:spTree>
    <p:extLst>
      <p:ext uri="{BB962C8B-B14F-4D97-AF65-F5344CB8AC3E}">
        <p14:creationId xmlns:p14="http://schemas.microsoft.com/office/powerpoint/2010/main" val="20173970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575" y="304834"/>
            <a:ext cx="10307013" cy="614399"/>
          </a:xfrm>
          <a:prstGeom prst="rect">
            <a:avLst/>
          </a:prstGeom>
        </p:spPr>
        <p:txBody>
          <a:bodyPr vert="horz" wrap="square" lIns="0" tIns="8890" rIns="0" bIns="0" rtlCol="0">
            <a:spAutoFit/>
          </a:bodyPr>
          <a:lstStyle/>
          <a:p>
            <a:pPr marL="475850">
              <a:spcBef>
                <a:spcPts val="70"/>
              </a:spcBef>
            </a:pPr>
            <a:r>
              <a:rPr spc="240"/>
              <a:t>Project</a:t>
            </a:r>
            <a:r>
              <a:rPr spc="157"/>
              <a:t> </a:t>
            </a:r>
            <a:r>
              <a:t>#</a:t>
            </a:r>
            <a:r>
              <a:rPr lang="en-US"/>
              <a:t>6 Green Energy </a:t>
            </a:r>
            <a:endParaRPr spc="-7"/>
          </a:p>
        </p:txBody>
      </p:sp>
      <p:sp>
        <p:nvSpPr>
          <p:cNvPr id="3" name="Content Placeholder 2">
            <a:extLst>
              <a:ext uri="{FF2B5EF4-FFF2-40B4-BE49-F238E27FC236}">
                <a16:creationId xmlns:a16="http://schemas.microsoft.com/office/drawing/2014/main" id="{B589AF62-BB1A-4F76-EBB4-5415BF9B7B67}"/>
              </a:ext>
            </a:extLst>
          </p:cNvPr>
          <p:cNvSpPr txBox="1">
            <a:spLocks/>
          </p:cNvSpPr>
          <p:nvPr/>
        </p:nvSpPr>
        <p:spPr>
          <a:xfrm>
            <a:off x="909459" y="2253176"/>
            <a:ext cx="11146617"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solidFill>
                <a:schemeClr val="bg1"/>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solidFill>
                <a:schemeClr val="bg1"/>
              </a:solidFill>
              <a:latin typeface="Calibri" panose="020F0502020204030204"/>
            </a:endParaRPr>
          </a:p>
        </p:txBody>
      </p:sp>
      <p:sp>
        <p:nvSpPr>
          <p:cNvPr id="4" name="Content Placeholder 2">
            <a:extLst>
              <a:ext uri="{FF2B5EF4-FFF2-40B4-BE49-F238E27FC236}">
                <a16:creationId xmlns:a16="http://schemas.microsoft.com/office/drawing/2014/main" id="{8DC800D5-5397-FF79-35F6-4ED54DDCF7C4}"/>
              </a:ext>
            </a:extLst>
          </p:cNvPr>
          <p:cNvSpPr txBox="1">
            <a:spLocks/>
          </p:cNvSpPr>
          <p:nvPr/>
        </p:nvSpPr>
        <p:spPr>
          <a:xfrm>
            <a:off x="668048" y="2253175"/>
            <a:ext cx="11146617"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schemeClr val="bg1"/>
                </a:solidFill>
                <a:latin typeface="Calibri" panose="020F0502020204030204"/>
              </a:rPr>
              <a:t>Incorporating Green Energy into Alaska’s developing mariculture industry (RFP)</a:t>
            </a:r>
          </a:p>
          <a:p>
            <a:pPr lvl="1">
              <a:spcBef>
                <a:spcPts val="1000"/>
              </a:spcBef>
              <a:defRPr/>
            </a:pPr>
            <a:r>
              <a:rPr lang="en-US" sz="1900">
                <a:solidFill>
                  <a:schemeClr val="bg1"/>
                </a:solidFill>
                <a:latin typeface="Calibri" panose="020F0502020204030204"/>
              </a:rPr>
              <a:t>Establish baseline quantifying current energy use patterns</a:t>
            </a:r>
          </a:p>
          <a:p>
            <a:pPr lvl="1">
              <a:spcBef>
                <a:spcPts val="1000"/>
              </a:spcBef>
              <a:defRPr/>
            </a:pPr>
            <a:r>
              <a:rPr lang="en-US" sz="1900">
                <a:solidFill>
                  <a:schemeClr val="bg1"/>
                </a:solidFill>
                <a:latin typeface="Calibri" panose="020F0502020204030204"/>
              </a:rPr>
              <a:t>Develop a green energy plan </a:t>
            </a:r>
          </a:p>
          <a:p>
            <a:pPr lvl="1">
              <a:spcBef>
                <a:spcPts val="1000"/>
              </a:spcBef>
              <a:defRPr/>
            </a:pPr>
            <a:r>
              <a:rPr lang="en-US" sz="1900">
                <a:solidFill>
                  <a:schemeClr val="bg1"/>
                </a:solidFill>
                <a:latin typeface="Calibri" panose="020F0502020204030204"/>
              </a:rPr>
              <a:t>Develop best-practices guide for future energy audits and efficiency work</a:t>
            </a:r>
          </a:p>
          <a:p>
            <a:pPr lvl="1">
              <a:spcBef>
                <a:spcPts val="1000"/>
              </a:spcBef>
              <a:defRPr/>
            </a:pPr>
            <a:r>
              <a:rPr lang="en-US" sz="1900">
                <a:solidFill>
                  <a:schemeClr val="bg1"/>
                </a:solidFill>
                <a:latin typeface="Calibri" panose="020F0502020204030204"/>
              </a:rPr>
              <a:t>RFP awarded to UA team</a:t>
            </a:r>
          </a:p>
          <a:p>
            <a:pPr lvl="2">
              <a:spcBef>
                <a:spcPts val="1000"/>
              </a:spcBef>
              <a:defRPr/>
            </a:pPr>
            <a:r>
              <a:rPr lang="en-US" sz="1300">
                <a:solidFill>
                  <a:schemeClr val="bg1"/>
                </a:solidFill>
                <a:latin typeface="Calibri" panose="020F0502020204030204"/>
                <a:hlinkClick r:id="rId3"/>
              </a:rPr>
              <a:t>Green Energy Mariculture Site </a:t>
            </a:r>
            <a:endParaRPr lang="en-US" sz="1300">
              <a:solidFill>
                <a:schemeClr val="bg1"/>
              </a:solidFill>
              <a:latin typeface="Calibri" panose="020F0502020204030204"/>
            </a:endParaRPr>
          </a:p>
          <a:p>
            <a:pPr lvl="2">
              <a:spcBef>
                <a:spcPts val="1000"/>
              </a:spcBef>
              <a:defRPr/>
            </a:pPr>
            <a:r>
              <a:rPr lang="en-US" sz="1300">
                <a:solidFill>
                  <a:schemeClr val="bg1"/>
                </a:solidFill>
                <a:latin typeface="Calibri" panose="020F0502020204030204"/>
              </a:rPr>
              <a:t>$800 stipend for participating farmers in 2024!</a:t>
            </a:r>
          </a:p>
        </p:txBody>
      </p:sp>
    </p:spTree>
    <p:extLst>
      <p:ext uri="{BB962C8B-B14F-4D97-AF65-F5344CB8AC3E}">
        <p14:creationId xmlns:p14="http://schemas.microsoft.com/office/powerpoint/2010/main" val="3007159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576" y="304834"/>
            <a:ext cx="7825582" cy="1245469"/>
          </a:xfrm>
          <a:prstGeom prst="rect">
            <a:avLst/>
          </a:prstGeom>
        </p:spPr>
        <p:txBody>
          <a:bodyPr vert="horz" wrap="square" lIns="0" tIns="8890" rIns="0" bIns="0" rtlCol="0">
            <a:spAutoFit/>
          </a:bodyPr>
          <a:lstStyle/>
          <a:p>
            <a:pPr marL="475850">
              <a:spcBef>
                <a:spcPts val="70"/>
              </a:spcBef>
            </a:pPr>
            <a:r>
              <a:rPr spc="423"/>
              <a:t>Eq</a:t>
            </a:r>
            <a:r>
              <a:rPr spc="420"/>
              <a:t>ui</a:t>
            </a:r>
            <a:r>
              <a:rPr spc="423"/>
              <a:t>pm</a:t>
            </a:r>
            <a:r>
              <a:rPr spc="427"/>
              <a:t>e</a:t>
            </a:r>
            <a:r>
              <a:rPr spc="420"/>
              <a:t>n</a:t>
            </a:r>
            <a:r>
              <a:t>t</a:t>
            </a:r>
            <a:r>
              <a:rPr spc="339"/>
              <a:t> </a:t>
            </a:r>
            <a:r>
              <a:t>&amp;</a:t>
            </a:r>
            <a:r>
              <a:rPr spc="-147"/>
              <a:t> </a:t>
            </a:r>
            <a:r>
              <a:rPr spc="193"/>
              <a:t>Tech</a:t>
            </a:r>
          </a:p>
          <a:p>
            <a:pPr marL="475850">
              <a:spcBef>
                <a:spcPts val="210"/>
              </a:spcBef>
            </a:pPr>
            <a:r>
              <a:rPr spc="153"/>
              <a:t>$</a:t>
            </a:r>
            <a:r>
              <a:rPr lang="en-US" spc="153"/>
              <a:t>15</a:t>
            </a:r>
            <a:r>
              <a:rPr spc="477"/>
              <a:t> </a:t>
            </a:r>
            <a:r>
              <a:rPr spc="363"/>
              <a:t>m</a:t>
            </a:r>
            <a:r>
              <a:rPr spc="360"/>
              <a:t>illi</a:t>
            </a:r>
            <a:r>
              <a:rPr spc="363"/>
              <a:t>o</a:t>
            </a:r>
            <a:r>
              <a:rPr spc="-7"/>
              <a:t>n</a:t>
            </a:r>
          </a:p>
        </p:txBody>
      </p:sp>
      <p:sp>
        <p:nvSpPr>
          <p:cNvPr id="13" name="object 13"/>
          <p:cNvSpPr txBox="1"/>
          <p:nvPr/>
        </p:nvSpPr>
        <p:spPr>
          <a:xfrm>
            <a:off x="472583" y="2553756"/>
            <a:ext cx="3262292" cy="316326"/>
          </a:xfrm>
          <a:prstGeom prst="rect">
            <a:avLst/>
          </a:prstGeom>
        </p:spPr>
        <p:txBody>
          <a:bodyPr vert="horz" wrap="square" lIns="0" tIns="8467" rIns="0" bIns="0" rtlCol="0">
            <a:spAutoFit/>
          </a:bodyPr>
          <a:lstStyle/>
          <a:p>
            <a:pPr marL="8467" defTabSz="609630">
              <a:spcBef>
                <a:spcPts val="67"/>
              </a:spcBef>
              <a:tabLst>
                <a:tab pos="1119773" algn="l"/>
                <a:tab pos="1621024" algn="l"/>
              </a:tabLst>
            </a:pPr>
            <a:r>
              <a:rPr sz="2000" kern="0">
                <a:solidFill>
                  <a:srgbClr val="F7F9FC"/>
                </a:solidFill>
                <a:latin typeface="Tahoma"/>
                <a:cs typeface="Tahoma"/>
              </a:rPr>
              <a:t>S</a:t>
            </a:r>
            <a:r>
              <a:rPr sz="2000" kern="0" spc="-280">
                <a:solidFill>
                  <a:srgbClr val="F7F9FC"/>
                </a:solidFill>
                <a:latin typeface="Tahoma"/>
                <a:cs typeface="Tahoma"/>
              </a:rPr>
              <a:t> </a:t>
            </a:r>
            <a:r>
              <a:rPr sz="2000" kern="0">
                <a:solidFill>
                  <a:srgbClr val="F7F9FC"/>
                </a:solidFill>
                <a:latin typeface="Tahoma"/>
                <a:cs typeface="Tahoma"/>
              </a:rPr>
              <a:t>C</a:t>
            </a:r>
            <a:r>
              <a:rPr sz="2000" kern="0" spc="-277">
                <a:solidFill>
                  <a:srgbClr val="F7F9FC"/>
                </a:solidFill>
                <a:latin typeface="Tahoma"/>
                <a:cs typeface="Tahoma"/>
              </a:rPr>
              <a:t> </a:t>
            </a:r>
            <a:r>
              <a:rPr sz="2000" kern="0">
                <a:solidFill>
                  <a:srgbClr val="F7F9FC"/>
                </a:solidFill>
                <a:latin typeface="Tahoma"/>
                <a:cs typeface="Tahoma"/>
              </a:rPr>
              <a:t>O</a:t>
            </a:r>
            <a:r>
              <a:rPr sz="2000" kern="0" spc="-277">
                <a:solidFill>
                  <a:srgbClr val="F7F9FC"/>
                </a:solidFill>
                <a:latin typeface="Tahoma"/>
                <a:cs typeface="Tahoma"/>
              </a:rPr>
              <a:t> </a:t>
            </a:r>
            <a:r>
              <a:rPr sz="2000" kern="0">
                <a:solidFill>
                  <a:srgbClr val="F7F9FC"/>
                </a:solidFill>
                <a:latin typeface="Tahoma"/>
                <a:cs typeface="Tahoma"/>
              </a:rPr>
              <a:t>P</a:t>
            </a:r>
            <a:r>
              <a:rPr sz="2000" kern="0" spc="-277">
                <a:solidFill>
                  <a:srgbClr val="F7F9FC"/>
                </a:solidFill>
                <a:latin typeface="Tahoma"/>
                <a:cs typeface="Tahoma"/>
              </a:rPr>
              <a:t> </a:t>
            </a:r>
            <a:r>
              <a:rPr sz="2000" kern="0" spc="-33">
                <a:solidFill>
                  <a:srgbClr val="F7F9FC"/>
                </a:solidFill>
                <a:latin typeface="Tahoma"/>
                <a:cs typeface="Tahoma"/>
              </a:rPr>
              <a:t>E</a:t>
            </a:r>
            <a:r>
              <a:rPr sz="2000" kern="0">
                <a:solidFill>
                  <a:srgbClr val="F7F9FC"/>
                </a:solidFill>
                <a:latin typeface="Tahoma"/>
                <a:cs typeface="Tahoma"/>
              </a:rPr>
              <a:t>	</a:t>
            </a:r>
            <a:r>
              <a:rPr sz="2000" kern="0" spc="103">
                <a:solidFill>
                  <a:srgbClr val="F7F9FC"/>
                </a:solidFill>
                <a:latin typeface="Tahoma"/>
                <a:cs typeface="Tahoma"/>
              </a:rPr>
              <a:t>OF</a:t>
            </a:r>
            <a:r>
              <a:rPr sz="2000" kern="0">
                <a:solidFill>
                  <a:srgbClr val="F7F9FC"/>
                </a:solidFill>
                <a:latin typeface="Tahoma"/>
                <a:cs typeface="Tahoma"/>
              </a:rPr>
              <a:t>	W</a:t>
            </a:r>
            <a:r>
              <a:rPr sz="2000" kern="0" spc="-257">
                <a:solidFill>
                  <a:srgbClr val="F7F9FC"/>
                </a:solidFill>
                <a:latin typeface="Tahoma"/>
                <a:cs typeface="Tahoma"/>
              </a:rPr>
              <a:t> </a:t>
            </a:r>
            <a:r>
              <a:rPr sz="2000" kern="0">
                <a:solidFill>
                  <a:srgbClr val="F7F9FC"/>
                </a:solidFill>
                <a:latin typeface="Tahoma"/>
                <a:cs typeface="Tahoma"/>
              </a:rPr>
              <a:t>O</a:t>
            </a:r>
            <a:r>
              <a:rPr sz="2000" kern="0" spc="-253">
                <a:solidFill>
                  <a:srgbClr val="F7F9FC"/>
                </a:solidFill>
                <a:latin typeface="Tahoma"/>
                <a:cs typeface="Tahoma"/>
              </a:rPr>
              <a:t> </a:t>
            </a:r>
            <a:r>
              <a:rPr sz="2000" kern="0">
                <a:solidFill>
                  <a:srgbClr val="F7F9FC"/>
                </a:solidFill>
                <a:latin typeface="Tahoma"/>
                <a:cs typeface="Tahoma"/>
              </a:rPr>
              <a:t>R</a:t>
            </a:r>
            <a:r>
              <a:rPr sz="2000" kern="0" spc="-253">
                <a:solidFill>
                  <a:srgbClr val="F7F9FC"/>
                </a:solidFill>
                <a:latin typeface="Tahoma"/>
                <a:cs typeface="Tahoma"/>
              </a:rPr>
              <a:t> </a:t>
            </a:r>
            <a:r>
              <a:rPr sz="2000" kern="0" spc="-33">
                <a:solidFill>
                  <a:srgbClr val="F7F9FC"/>
                </a:solidFill>
                <a:latin typeface="Tahoma"/>
                <a:cs typeface="Tahoma"/>
              </a:rPr>
              <a:t>K</a:t>
            </a:r>
            <a:r>
              <a:rPr lang="en-US" sz="2000" kern="0" spc="-33">
                <a:solidFill>
                  <a:srgbClr val="F7F9FC"/>
                </a:solidFill>
                <a:latin typeface="Tahoma"/>
                <a:cs typeface="Tahoma"/>
              </a:rPr>
              <a:t>:</a:t>
            </a:r>
            <a:endParaRPr sz="2000" kern="0">
              <a:solidFill>
                <a:sysClr val="windowText" lastClr="000000"/>
              </a:solidFill>
              <a:latin typeface="Tahoma"/>
              <a:cs typeface="Tahoma"/>
            </a:endParaRPr>
          </a:p>
        </p:txBody>
      </p:sp>
      <p:sp>
        <p:nvSpPr>
          <p:cNvPr id="17" name="TextBox 16">
            <a:extLst>
              <a:ext uri="{FF2B5EF4-FFF2-40B4-BE49-F238E27FC236}">
                <a16:creationId xmlns:a16="http://schemas.microsoft.com/office/drawing/2014/main" id="{6706423E-216F-007A-6844-421456304E19}"/>
              </a:ext>
            </a:extLst>
          </p:cNvPr>
          <p:cNvSpPr txBox="1"/>
          <p:nvPr/>
        </p:nvSpPr>
        <p:spPr>
          <a:xfrm>
            <a:off x="428207" y="2964846"/>
            <a:ext cx="4295003" cy="830997"/>
          </a:xfrm>
          <a:prstGeom prst="rect">
            <a:avLst/>
          </a:prstGeom>
          <a:noFill/>
        </p:spPr>
        <p:txBody>
          <a:bodyPr wrap="square" rtlCol="0">
            <a:spAutoFit/>
          </a:bodyPr>
          <a:lstStyle/>
          <a:p>
            <a:pPr marL="285750" indent="-285750">
              <a:buFont typeface="Arial" panose="020B0604020202020204" pitchFamily="34" charset="0"/>
              <a:buChar char="•"/>
            </a:pPr>
            <a:r>
              <a:rPr lang="en-US" sz="1600">
                <a:solidFill>
                  <a:schemeClr val="bg1"/>
                </a:solidFill>
              </a:rPr>
              <a:t>$16 million EDA grant funds</a:t>
            </a:r>
          </a:p>
          <a:p>
            <a:pPr marL="742950" lvl="1" indent="-285750">
              <a:buFont typeface="Arial" panose="020B0604020202020204" pitchFamily="34" charset="0"/>
              <a:buChar char="•"/>
            </a:pPr>
            <a:r>
              <a:rPr lang="en-US" sz="1600">
                <a:solidFill>
                  <a:schemeClr val="bg1"/>
                </a:solidFill>
              </a:rPr>
              <a:t>$9 million equipment purchases (SEC)</a:t>
            </a:r>
          </a:p>
          <a:p>
            <a:pPr marL="742950" lvl="1" indent="-285750">
              <a:buFont typeface="Arial" panose="020B0604020202020204" pitchFamily="34" charset="0"/>
              <a:buChar char="•"/>
            </a:pPr>
            <a:r>
              <a:rPr lang="en-US" sz="1600">
                <a:solidFill>
                  <a:schemeClr val="bg1"/>
                </a:solidFill>
              </a:rPr>
              <a:t>$6 million subawards &amp; contracts</a:t>
            </a:r>
          </a:p>
        </p:txBody>
      </p:sp>
      <p:sp>
        <p:nvSpPr>
          <p:cNvPr id="18" name="TextBox 17">
            <a:extLst>
              <a:ext uri="{FF2B5EF4-FFF2-40B4-BE49-F238E27FC236}">
                <a16:creationId xmlns:a16="http://schemas.microsoft.com/office/drawing/2014/main" id="{3C00E293-F64C-BCC7-0E90-B89314E33360}"/>
              </a:ext>
            </a:extLst>
          </p:cNvPr>
          <p:cNvSpPr txBox="1"/>
          <p:nvPr/>
        </p:nvSpPr>
        <p:spPr>
          <a:xfrm>
            <a:off x="5189373" y="2617725"/>
            <a:ext cx="6045073" cy="4006225"/>
          </a:xfrm>
          <a:prstGeom prst="rect">
            <a:avLst/>
          </a:prstGeom>
          <a:noFill/>
          <a:ln w="63500">
            <a:solidFill>
              <a:schemeClr val="bg1"/>
            </a:solidFill>
          </a:ln>
        </p:spPr>
        <p:txBody>
          <a:bodyPr wrap="square" rtlCol="0">
            <a:spAutoFit/>
          </a:bodyPr>
          <a:lstStyle/>
          <a:p>
            <a:r>
              <a:rPr lang="en-US" sz="2800">
                <a:solidFill>
                  <a:prstClr val="white"/>
                </a:solidFill>
                <a:latin typeface="Calibri" panose="020F0502020204030204"/>
              </a:rPr>
              <a:t>$9 million Equipment Purchases:</a:t>
            </a:r>
          </a:p>
          <a:p>
            <a:pPr marL="628650" marR="0" lvl="1"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a:t>
            </a:r>
            <a:r>
              <a:rPr kumimoji="0" lang="en-US" b="0" i="0" u="none" strike="noStrike" kern="1200" cap="none" spc="0" normalizeH="0" baseline="0" noProof="0">
                <a:ln>
                  <a:noFill/>
                </a:ln>
                <a:solidFill>
                  <a:prstClr val="white"/>
                </a:solidFill>
                <a:effectLst/>
                <a:uLnTx/>
                <a:uFillTx/>
                <a:latin typeface="Calibri" panose="020F0502020204030204"/>
                <a:ea typeface="+mn-ea"/>
                <a:cs typeface="+mn-cs"/>
              </a:rPr>
              <a:t>4 million – nursery/hatchery equipment</a:t>
            </a:r>
          </a:p>
          <a:p>
            <a:pPr marL="914400" marR="0" lvl="2"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Algae production systems, kelp hatchery equipment and supplies, oyster FLUPSYs, oyster and shellfish nursery equipment and supplies, etc.</a:t>
            </a:r>
          </a:p>
          <a:p>
            <a:pPr marL="628650" marR="0" lvl="1"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Calibri" panose="020F0502020204030204"/>
                <a:ea typeface="+mn-ea"/>
                <a:cs typeface="+mn-cs"/>
              </a:rPr>
              <a:t>$3 million – processing equipment</a:t>
            </a:r>
          </a:p>
          <a:p>
            <a:pPr marL="914400" marR="0" lvl="2"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Kelp primary processing - drying, etc.</a:t>
            </a:r>
          </a:p>
          <a:p>
            <a:pPr marL="914400" marR="0" lvl="2"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Oyster tumbling, sorting</a:t>
            </a:r>
          </a:p>
          <a:p>
            <a:pPr marL="914400" marR="0" lvl="2" indent="0" algn="l" defTabSz="914400" rtl="0" eaLnBrk="1" fontAlgn="auto" latinLnBrk="0" hangingPunct="1">
              <a:lnSpc>
                <a:spcPct val="100000"/>
              </a:lnSpc>
              <a:spcBef>
                <a:spcPts val="100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Freezing, cooling, materials handling, etc.</a:t>
            </a:r>
          </a:p>
          <a:p>
            <a:pPr marL="628650" marR="0" lvl="1" indent="-1714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white"/>
                </a:solidFill>
                <a:effectLst/>
                <a:uLnTx/>
                <a:uFillTx/>
                <a:latin typeface="Calibri" panose="020F0502020204030204"/>
                <a:ea typeface="+mn-ea"/>
                <a:cs typeface="+mn-cs"/>
              </a:rPr>
              <a:t>$2 million – DEC toxin testing equipment</a:t>
            </a:r>
          </a:p>
          <a:p>
            <a:endParaRPr lang="en-US"/>
          </a:p>
        </p:txBody>
      </p:sp>
      <p:sp>
        <p:nvSpPr>
          <p:cNvPr id="5" name="TextBox 4">
            <a:extLst>
              <a:ext uri="{FF2B5EF4-FFF2-40B4-BE49-F238E27FC236}">
                <a16:creationId xmlns:a16="http://schemas.microsoft.com/office/drawing/2014/main" id="{928F8680-85AA-7035-2756-F774CAB291C8}"/>
              </a:ext>
            </a:extLst>
          </p:cNvPr>
          <p:cNvSpPr txBox="1"/>
          <p:nvPr/>
        </p:nvSpPr>
        <p:spPr>
          <a:xfrm>
            <a:off x="687637" y="4509546"/>
            <a:ext cx="6094476" cy="1569660"/>
          </a:xfrm>
          <a:prstGeom prst="rect">
            <a:avLst/>
          </a:prstGeom>
          <a:noFill/>
        </p:spPr>
        <p:txBody>
          <a:bodyPr wrap="square">
            <a:spAutoFit/>
          </a:bodyPr>
          <a:lstStyle/>
          <a:p>
            <a:r>
              <a:rPr lang="en-US" sz="2400" b="1" kern="0">
                <a:solidFill>
                  <a:srgbClr val="F7F9FC"/>
                </a:solidFill>
                <a:latin typeface="Tahoma"/>
                <a:cs typeface="Tahoma"/>
              </a:rPr>
              <a:t>4 RFPs Initiated</a:t>
            </a:r>
            <a:br>
              <a:rPr lang="en-US" sz="2400">
                <a:solidFill>
                  <a:schemeClr val="bg1"/>
                </a:solidFill>
                <a:latin typeface="Franklin Gothic Medium Cond" panose="020B0606030402020204" pitchFamily="34" charset="0"/>
              </a:rPr>
            </a:br>
            <a:r>
              <a:rPr lang="en-US" sz="1800" b="1">
                <a:solidFill>
                  <a:schemeClr val="bg1"/>
                </a:solidFill>
                <a:latin typeface="Calibri" panose="020F0502020204030204" pitchFamily="34" charset="0"/>
                <a:cs typeface="Calibri" panose="020F0502020204030204" pitchFamily="34" charset="0"/>
              </a:rPr>
              <a:t>   + Feasibility Study- $1M </a:t>
            </a:r>
            <a:r>
              <a:rPr lang="en-US" sz="1050" b="1">
                <a:solidFill>
                  <a:schemeClr val="bg1"/>
                </a:solidFill>
                <a:latin typeface="Calibri" panose="020F0502020204030204" pitchFamily="34" charset="0"/>
                <a:cs typeface="Calibri" panose="020F0502020204030204" pitchFamily="34" charset="0"/>
              </a:rPr>
              <a:t>(</a:t>
            </a:r>
            <a:r>
              <a:rPr lang="en-US" sz="1050" b="1" i="1">
                <a:solidFill>
                  <a:schemeClr val="bg1"/>
                </a:solidFill>
                <a:latin typeface="Calibri" panose="020F0502020204030204" pitchFamily="34" charset="0"/>
                <a:cs typeface="Calibri" panose="020F0502020204030204" pitchFamily="34" charset="0"/>
              </a:rPr>
              <a:t>funded)</a:t>
            </a:r>
            <a:br>
              <a:rPr lang="en-US" sz="1800" b="1" i="1">
                <a:solidFill>
                  <a:schemeClr val="bg1"/>
                </a:solidFill>
                <a:latin typeface="Calibri" panose="020F0502020204030204" pitchFamily="34" charset="0"/>
                <a:cs typeface="Calibri" panose="020F0502020204030204" pitchFamily="34" charset="0"/>
              </a:rPr>
            </a:br>
            <a:r>
              <a:rPr lang="en-US" sz="1800" b="1" i="1">
                <a:solidFill>
                  <a:schemeClr val="bg1"/>
                </a:solidFill>
                <a:latin typeface="Calibri" panose="020F0502020204030204" pitchFamily="34" charset="0"/>
                <a:cs typeface="Calibri" panose="020F0502020204030204" pitchFamily="34" charset="0"/>
              </a:rPr>
              <a:t>  </a:t>
            </a:r>
            <a:r>
              <a:rPr lang="en-US" sz="1800" b="1">
                <a:solidFill>
                  <a:schemeClr val="bg1"/>
                </a:solidFill>
                <a:latin typeface="Calibri" panose="020F0502020204030204" pitchFamily="34" charset="0"/>
                <a:cs typeface="Calibri" panose="020F0502020204030204" pitchFamily="34" charset="0"/>
              </a:rPr>
              <a:t> + Equipment- $5.75M </a:t>
            </a:r>
            <a:r>
              <a:rPr lang="en-US" sz="1050" b="1">
                <a:solidFill>
                  <a:schemeClr val="bg1"/>
                </a:solidFill>
                <a:latin typeface="Calibri" panose="020F0502020204030204" pitchFamily="34" charset="0"/>
                <a:cs typeface="Calibri" panose="020F0502020204030204" pitchFamily="34" charset="0"/>
              </a:rPr>
              <a:t>(</a:t>
            </a:r>
            <a:r>
              <a:rPr lang="en-US" sz="1050" b="1" i="1">
                <a:solidFill>
                  <a:schemeClr val="bg1"/>
                </a:solidFill>
                <a:latin typeface="Calibri" panose="020F0502020204030204" pitchFamily="34" charset="0"/>
                <a:cs typeface="Calibri" panose="020F0502020204030204" pitchFamily="34" charset="0"/>
              </a:rPr>
              <a:t>requested in first round)</a:t>
            </a:r>
          </a:p>
          <a:p>
            <a:r>
              <a:rPr lang="en-US" sz="1800" b="1">
                <a:solidFill>
                  <a:schemeClr val="bg1"/>
                </a:solidFill>
                <a:latin typeface="Calibri" panose="020F0502020204030204" pitchFamily="34" charset="0"/>
                <a:cs typeface="Calibri" panose="020F0502020204030204" pitchFamily="34" charset="0"/>
              </a:rPr>
              <a:t>   + Other Species- $650K </a:t>
            </a:r>
            <a:r>
              <a:rPr lang="en-US" sz="1050" b="1">
                <a:solidFill>
                  <a:schemeClr val="bg1"/>
                </a:solidFill>
                <a:latin typeface="Calibri" panose="020F0502020204030204" pitchFamily="34" charset="0"/>
                <a:cs typeface="Calibri" panose="020F0502020204030204" pitchFamily="34" charset="0"/>
              </a:rPr>
              <a:t>(</a:t>
            </a:r>
            <a:r>
              <a:rPr lang="en-US" sz="1050" b="1" i="1">
                <a:solidFill>
                  <a:schemeClr val="bg1"/>
                </a:solidFill>
                <a:latin typeface="Calibri" panose="020F0502020204030204" pitchFamily="34" charset="0"/>
                <a:cs typeface="Calibri" panose="020F0502020204030204" pitchFamily="34" charset="0"/>
              </a:rPr>
              <a:t>requested)</a:t>
            </a:r>
          </a:p>
          <a:p>
            <a:r>
              <a:rPr lang="en-US" sz="1800" b="1">
                <a:solidFill>
                  <a:schemeClr val="bg1"/>
                </a:solidFill>
                <a:latin typeface="Calibri" panose="020F0502020204030204" pitchFamily="34" charset="0"/>
                <a:cs typeface="Calibri" panose="020F0502020204030204" pitchFamily="34" charset="0"/>
              </a:rPr>
              <a:t>   + Economic Services- </a:t>
            </a:r>
            <a:r>
              <a:rPr lang="en-US" sz="1050" b="1">
                <a:solidFill>
                  <a:schemeClr val="bg1"/>
                </a:solidFill>
                <a:latin typeface="Calibri" panose="020F0502020204030204" pitchFamily="34" charset="0"/>
                <a:cs typeface="Calibri" panose="020F0502020204030204" pitchFamily="34" charset="0"/>
              </a:rPr>
              <a:t>(</a:t>
            </a:r>
            <a:r>
              <a:rPr lang="en-US" sz="1050" b="1" i="1">
                <a:solidFill>
                  <a:schemeClr val="bg1"/>
                </a:solidFill>
                <a:latin typeface="Calibri" panose="020F0502020204030204" pitchFamily="34" charset="0"/>
                <a:cs typeface="Calibri" panose="020F0502020204030204" pitchFamily="34" charset="0"/>
              </a:rPr>
              <a:t>published)</a:t>
            </a:r>
          </a:p>
        </p:txBody>
      </p:sp>
      <p:pic>
        <p:nvPicPr>
          <p:cNvPr id="6" name="Picture 5">
            <a:extLst>
              <a:ext uri="{FF2B5EF4-FFF2-40B4-BE49-F238E27FC236}">
                <a16:creationId xmlns:a16="http://schemas.microsoft.com/office/drawing/2014/main" id="{FA21DACA-48F5-6AC1-F8ED-A0707C27DB2A}"/>
              </a:ext>
            </a:extLst>
          </p:cNvPr>
          <p:cNvPicPr>
            <a:picLocks noChangeAspect="1"/>
          </p:cNvPicPr>
          <p:nvPr/>
        </p:nvPicPr>
        <p:blipFill>
          <a:blip r:embed="rId3"/>
          <a:stretch>
            <a:fillRect/>
          </a:stretch>
        </p:blipFill>
        <p:spPr>
          <a:xfrm>
            <a:off x="4052367" y="3979860"/>
            <a:ext cx="807925" cy="1059371"/>
          </a:xfrm>
          <a:prstGeom prst="rect">
            <a:avLst/>
          </a:prstGeom>
        </p:spPr>
      </p:pic>
    </p:spTree>
    <p:extLst>
      <p:ext uri="{BB962C8B-B14F-4D97-AF65-F5344CB8AC3E}">
        <p14:creationId xmlns:p14="http://schemas.microsoft.com/office/powerpoint/2010/main" val="9553836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in a life jacket holding a piece of jellyfish&#10;&#10;Description automatically generated">
            <a:extLst>
              <a:ext uri="{FF2B5EF4-FFF2-40B4-BE49-F238E27FC236}">
                <a16:creationId xmlns:a16="http://schemas.microsoft.com/office/drawing/2014/main" id="{62DE7CFE-AD81-7690-E973-AA7C46C34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5900" y="0"/>
            <a:ext cx="9144000" cy="6858000"/>
          </a:xfrm>
          <a:prstGeom prst="rect">
            <a:avLst/>
          </a:prstGeom>
        </p:spPr>
      </p:pic>
      <p:sp>
        <p:nvSpPr>
          <p:cNvPr id="47" name="Rectangle 46">
            <a:extLst>
              <a:ext uri="{FF2B5EF4-FFF2-40B4-BE49-F238E27FC236}">
                <a16:creationId xmlns:a16="http://schemas.microsoft.com/office/drawing/2014/main" id="{320578CC-6EAA-4A3D-8F3E-8CFD12C1BB7B}"/>
              </a:ext>
            </a:extLst>
          </p:cNvPr>
          <p:cNvSpPr/>
          <p:nvPr/>
        </p:nvSpPr>
        <p:spPr>
          <a:xfrm>
            <a:off x="5535" y="0"/>
            <a:ext cx="5680355" cy="6858000"/>
          </a:xfrm>
          <a:prstGeom prst="rect">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a:endParaRPr>
          </a:p>
        </p:txBody>
      </p:sp>
      <p:sp>
        <p:nvSpPr>
          <p:cNvPr id="60" name="TextBox 59">
            <a:extLst>
              <a:ext uri="{FF2B5EF4-FFF2-40B4-BE49-F238E27FC236}">
                <a16:creationId xmlns:a16="http://schemas.microsoft.com/office/drawing/2014/main" id="{5F271796-3D18-47EC-A8C7-16670F91A2E9}"/>
              </a:ext>
            </a:extLst>
          </p:cNvPr>
          <p:cNvSpPr txBox="1"/>
          <p:nvPr/>
        </p:nvSpPr>
        <p:spPr>
          <a:xfrm>
            <a:off x="132006" y="3225663"/>
            <a:ext cx="2041468" cy="1094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6456" tIns="46456" rIns="46456" bIns="46456" numCol="1" spcCol="38100" rtlCol="0" anchor="ctr">
            <a:spAutoFit/>
          </a:bodyPr>
          <a:lstStyle/>
          <a:p>
            <a:pPr algn="ctr" defTabSz="534251" hangingPunct="0"/>
            <a:r>
              <a:rPr lang="en-US" sz="6500" b="1">
                <a:solidFill>
                  <a:srgbClr val="CB7409">
                    <a:alpha val="70000"/>
                  </a:srgbClr>
                </a:solidFill>
                <a:latin typeface="Impact" panose="020B0806030902050204" pitchFamily="34" charset="0"/>
                <a:sym typeface="Helvetica Light"/>
              </a:rPr>
              <a:t>+$5M</a:t>
            </a:r>
          </a:p>
        </p:txBody>
      </p:sp>
      <p:sp>
        <p:nvSpPr>
          <p:cNvPr id="61" name="TextBox 60">
            <a:extLst>
              <a:ext uri="{FF2B5EF4-FFF2-40B4-BE49-F238E27FC236}">
                <a16:creationId xmlns:a16="http://schemas.microsoft.com/office/drawing/2014/main" id="{21817A0D-B904-4028-84FC-1D4A20A85248}"/>
              </a:ext>
            </a:extLst>
          </p:cNvPr>
          <p:cNvSpPr txBox="1"/>
          <p:nvPr/>
        </p:nvSpPr>
        <p:spPr>
          <a:xfrm>
            <a:off x="332150" y="1042801"/>
            <a:ext cx="1092299" cy="1094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456" tIns="46456" rIns="46456" bIns="46456" numCol="1" spcCol="38100" rtlCol="0" anchor="ctr">
            <a:spAutoFit/>
          </a:bodyPr>
          <a:lstStyle/>
          <a:p>
            <a:pPr algn="ctr" defTabSz="534251" hangingPunct="0"/>
            <a:r>
              <a:rPr lang="en-US" sz="6500" b="1">
                <a:solidFill>
                  <a:srgbClr val="CB7409">
                    <a:alpha val="70000"/>
                  </a:srgbClr>
                </a:solidFill>
                <a:latin typeface="Impact" panose="020B0806030902050204" pitchFamily="34" charset="0"/>
                <a:sym typeface="Helvetica Light"/>
              </a:rPr>
              <a:t>40</a:t>
            </a:r>
          </a:p>
        </p:txBody>
      </p:sp>
      <p:sp>
        <p:nvSpPr>
          <p:cNvPr id="5" name="TextBox 4">
            <a:extLst>
              <a:ext uri="{FF2B5EF4-FFF2-40B4-BE49-F238E27FC236}">
                <a16:creationId xmlns:a16="http://schemas.microsoft.com/office/drawing/2014/main" id="{F3AD6AE0-785F-AC61-595E-415B32DB97AD}"/>
              </a:ext>
            </a:extLst>
          </p:cNvPr>
          <p:cNvSpPr txBox="1"/>
          <p:nvPr/>
        </p:nvSpPr>
        <p:spPr>
          <a:xfrm>
            <a:off x="1751063" y="0"/>
            <a:ext cx="9385737" cy="1092607"/>
          </a:xfrm>
          <a:prstGeom prst="rect">
            <a:avLst/>
          </a:prstGeom>
          <a:noFill/>
        </p:spPr>
        <p:txBody>
          <a:bodyPr wrap="square">
            <a:spAutoFit/>
          </a:bodyPr>
          <a:lstStyle/>
          <a:p>
            <a:r>
              <a:rPr lang="en-US" sz="6500" spc="183" dirty="0">
                <a:solidFill>
                  <a:schemeClr val="bg1"/>
                </a:solidFill>
                <a:latin typeface="Avenir Next LT Pro Demi" panose="020B0704020202020204" pitchFamily="34" charset="0"/>
                <a:cs typeface="Tahoma"/>
              </a:rPr>
              <a:t>PROJECT </a:t>
            </a:r>
            <a:r>
              <a:rPr lang="en-US" sz="6500" spc="183" dirty="0">
                <a:solidFill>
                  <a:srgbClr val="9D631D"/>
                </a:solidFill>
                <a:latin typeface="Avenir Next LT Pro Demi" panose="020B0704020202020204" pitchFamily="34" charset="0"/>
                <a:cs typeface="Tahoma"/>
              </a:rPr>
              <a:t>HIGHLIGHTS</a:t>
            </a:r>
            <a:endParaRPr lang="en-US" sz="6500" dirty="0">
              <a:solidFill>
                <a:srgbClr val="9D631D"/>
              </a:solidFill>
            </a:endParaRPr>
          </a:p>
        </p:txBody>
      </p:sp>
      <p:pic>
        <p:nvPicPr>
          <p:cNvPr id="8" name="Picture 7" descr="A black and white logo&#10;&#10;Description automatically generated">
            <a:extLst>
              <a:ext uri="{FF2B5EF4-FFF2-40B4-BE49-F238E27FC236}">
                <a16:creationId xmlns:a16="http://schemas.microsoft.com/office/drawing/2014/main" id="{7FDABB15-1588-1EC2-462A-BC03C25CCD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8496" y="5955637"/>
            <a:ext cx="2004168" cy="751490"/>
          </a:xfrm>
          <a:prstGeom prst="rect">
            <a:avLst/>
          </a:prstGeom>
        </p:spPr>
      </p:pic>
      <p:pic>
        <p:nvPicPr>
          <p:cNvPr id="10" name="Picture 9" descr="A black and white logo&#10;&#10;Description automatically generated">
            <a:extLst>
              <a:ext uri="{FF2B5EF4-FFF2-40B4-BE49-F238E27FC236}">
                <a16:creationId xmlns:a16="http://schemas.microsoft.com/office/drawing/2014/main" id="{97A59043-5541-54F5-40FC-402D5CDD7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8970" y="5946111"/>
            <a:ext cx="2004168" cy="751490"/>
          </a:xfrm>
          <a:prstGeom prst="rect">
            <a:avLst/>
          </a:prstGeom>
        </p:spPr>
      </p:pic>
      <p:sp>
        <p:nvSpPr>
          <p:cNvPr id="19" name="TextBox 18">
            <a:extLst>
              <a:ext uri="{FF2B5EF4-FFF2-40B4-BE49-F238E27FC236}">
                <a16:creationId xmlns:a16="http://schemas.microsoft.com/office/drawing/2014/main" id="{DEBB08B7-D621-A178-9ED5-2B199783D547}"/>
              </a:ext>
            </a:extLst>
          </p:cNvPr>
          <p:cNvSpPr txBox="1"/>
          <p:nvPr/>
        </p:nvSpPr>
        <p:spPr>
          <a:xfrm>
            <a:off x="100747" y="4773727"/>
            <a:ext cx="2647404" cy="10940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6456" tIns="46456" rIns="46456" bIns="46456" numCol="1" spcCol="38100" rtlCol="0" anchor="ctr">
            <a:spAutoFit/>
          </a:bodyPr>
          <a:lstStyle/>
          <a:p>
            <a:pPr algn="ctr" defTabSz="534251" hangingPunct="0"/>
            <a:r>
              <a:rPr lang="en-US" sz="6500" b="1">
                <a:solidFill>
                  <a:srgbClr val="CB7409">
                    <a:alpha val="70000"/>
                  </a:srgbClr>
                </a:solidFill>
                <a:latin typeface="Impact" panose="020B0806030902050204" pitchFamily="34" charset="0"/>
                <a:sym typeface="Helvetica Light"/>
              </a:rPr>
              <a:t>+$6.5M</a:t>
            </a:r>
          </a:p>
        </p:txBody>
      </p:sp>
      <p:sp>
        <p:nvSpPr>
          <p:cNvPr id="20" name="object 3">
            <a:extLst>
              <a:ext uri="{FF2B5EF4-FFF2-40B4-BE49-F238E27FC236}">
                <a16:creationId xmlns:a16="http://schemas.microsoft.com/office/drawing/2014/main" id="{E5BDC07C-752F-223B-82DB-5F7873E2132F}"/>
              </a:ext>
            </a:extLst>
          </p:cNvPr>
          <p:cNvSpPr txBox="1">
            <a:spLocks/>
          </p:cNvSpPr>
          <p:nvPr/>
        </p:nvSpPr>
        <p:spPr>
          <a:xfrm>
            <a:off x="2879959" y="5229170"/>
            <a:ext cx="2960820" cy="824184"/>
          </a:xfrm>
          <a:prstGeom prst="rect">
            <a:avLst/>
          </a:prstGeom>
        </p:spPr>
        <p:txBody>
          <a:bodyPr vert="horz" wrap="square" lIns="0" tIns="11033" rIns="0" bIns="0" rtlCol="0">
            <a:spAutoFit/>
          </a:bodyPr>
          <a:lstStyle>
            <a:lvl1pPr>
              <a:defRPr sz="5761" b="1" i="0">
                <a:solidFill>
                  <a:schemeClr val="tx1"/>
                </a:solidFill>
                <a:latin typeface="Arial"/>
                <a:ea typeface="+mj-ea"/>
                <a:cs typeface="Arial"/>
              </a:defRPr>
            </a:lvl1pPr>
          </a:lstStyle>
          <a:p>
            <a:pPr marL="11614">
              <a:spcBef>
                <a:spcPts val="87"/>
              </a:spcBef>
            </a:pPr>
            <a:r>
              <a:rPr lang="en-US" sz="3200" kern="0" spc="183" dirty="0">
                <a:solidFill>
                  <a:schemeClr val="bg1"/>
                </a:solidFill>
                <a:latin typeface="Avenir Next LT Pro Demi" panose="020B0704020202020204" pitchFamily="34" charset="0"/>
                <a:cs typeface="Tahoma"/>
              </a:rPr>
              <a:t>Requested </a:t>
            </a:r>
          </a:p>
          <a:p>
            <a:pPr marL="11614">
              <a:spcBef>
                <a:spcPts val="87"/>
              </a:spcBef>
            </a:pPr>
            <a:r>
              <a:rPr lang="en-US" sz="2000" kern="0" spc="183" dirty="0">
                <a:solidFill>
                  <a:schemeClr val="bg1"/>
                </a:solidFill>
                <a:latin typeface="Avenir Next LT Pro Demi" panose="020B0704020202020204" pitchFamily="34" charset="0"/>
                <a:cs typeface="Tahoma"/>
              </a:rPr>
              <a:t> in 2024 </a:t>
            </a:r>
            <a:endParaRPr lang="en-US" sz="2000" kern="0" spc="183" dirty="0">
              <a:solidFill>
                <a:schemeClr val="bg1">
                  <a:lumMod val="65000"/>
                </a:schemeClr>
              </a:solidFill>
              <a:latin typeface="Avenir Next LT Pro Demi" panose="020B0704020202020204" pitchFamily="34" charset="0"/>
              <a:cs typeface="Tahoma"/>
            </a:endParaRPr>
          </a:p>
        </p:txBody>
      </p:sp>
      <p:sp>
        <p:nvSpPr>
          <p:cNvPr id="22" name="object 3">
            <a:extLst>
              <a:ext uri="{FF2B5EF4-FFF2-40B4-BE49-F238E27FC236}">
                <a16:creationId xmlns:a16="http://schemas.microsoft.com/office/drawing/2014/main" id="{71987E20-E2D9-DC14-EF29-AD8EEF622C8D}"/>
              </a:ext>
            </a:extLst>
          </p:cNvPr>
          <p:cNvSpPr txBox="1">
            <a:spLocks/>
          </p:cNvSpPr>
          <p:nvPr/>
        </p:nvSpPr>
        <p:spPr>
          <a:xfrm>
            <a:off x="1424449" y="1444937"/>
            <a:ext cx="3913079" cy="503583"/>
          </a:xfrm>
          <a:prstGeom prst="rect">
            <a:avLst/>
          </a:prstGeom>
        </p:spPr>
        <p:txBody>
          <a:bodyPr vert="horz" wrap="square" lIns="0" tIns="11033" rIns="0" bIns="0" rtlCol="0">
            <a:spAutoFit/>
          </a:bodyPr>
          <a:lstStyle>
            <a:lvl1pPr>
              <a:defRPr sz="5761" b="1" i="0">
                <a:solidFill>
                  <a:schemeClr val="tx1"/>
                </a:solidFill>
                <a:latin typeface="Arial"/>
                <a:ea typeface="+mj-ea"/>
                <a:cs typeface="Arial"/>
              </a:defRPr>
            </a:lvl1pPr>
          </a:lstStyle>
          <a:p>
            <a:pPr marL="11614">
              <a:spcBef>
                <a:spcPts val="87"/>
              </a:spcBef>
            </a:pPr>
            <a:r>
              <a:rPr lang="en-US" sz="3200" kern="0" spc="183" dirty="0">
                <a:solidFill>
                  <a:schemeClr val="bg1"/>
                </a:solidFill>
                <a:latin typeface="Avenir Next LT Pro Demi" panose="020B0704020202020204" pitchFamily="34" charset="0"/>
                <a:cs typeface="Tahoma"/>
              </a:rPr>
              <a:t>STUDENTS </a:t>
            </a:r>
            <a:endParaRPr lang="en-US" sz="3200" kern="0" spc="183" dirty="0">
              <a:solidFill>
                <a:schemeClr val="bg1">
                  <a:lumMod val="65000"/>
                </a:schemeClr>
              </a:solidFill>
              <a:latin typeface="Avenir Next LT Pro Demi" panose="020B0704020202020204" pitchFamily="34" charset="0"/>
              <a:cs typeface="Tahoma"/>
            </a:endParaRPr>
          </a:p>
        </p:txBody>
      </p:sp>
      <p:sp>
        <p:nvSpPr>
          <p:cNvPr id="44" name="TextBox 43">
            <a:extLst>
              <a:ext uri="{FF2B5EF4-FFF2-40B4-BE49-F238E27FC236}">
                <a16:creationId xmlns:a16="http://schemas.microsoft.com/office/drawing/2014/main" id="{A9C21485-7496-A8BE-9279-A1F6A9079AEB}"/>
              </a:ext>
            </a:extLst>
          </p:cNvPr>
          <p:cNvSpPr txBox="1"/>
          <p:nvPr/>
        </p:nvSpPr>
        <p:spPr>
          <a:xfrm>
            <a:off x="392482" y="1917973"/>
            <a:ext cx="4862690" cy="659155"/>
          </a:xfrm>
          <a:prstGeom prst="rect">
            <a:avLst/>
          </a:prstGeom>
          <a:noFill/>
        </p:spPr>
        <p:txBody>
          <a:bodyPr wrap="square">
            <a:spAutoFit/>
          </a:bodyPr>
          <a:lstStyle/>
          <a:p>
            <a:pPr marL="11614">
              <a:spcBef>
                <a:spcPts val="87"/>
              </a:spcBef>
            </a:pPr>
            <a:r>
              <a:rPr lang="en-US" sz="1800" kern="0" spc="183" dirty="0">
                <a:solidFill>
                  <a:schemeClr val="bg1">
                    <a:lumMod val="65000"/>
                  </a:schemeClr>
                </a:solidFill>
                <a:latin typeface="Avenir Next LT Pro Demi" panose="020B0704020202020204" pitchFamily="34" charset="0"/>
                <a:cs typeface="Tahoma"/>
              </a:rPr>
              <a:t>currently enrolled in </a:t>
            </a:r>
            <a:r>
              <a:rPr lang="en-US" kern="0" spc="183" dirty="0">
                <a:solidFill>
                  <a:schemeClr val="bg1">
                    <a:lumMod val="65000"/>
                  </a:schemeClr>
                </a:solidFill>
                <a:latin typeface="Avenir Next LT Pro Demi" panose="020B0704020202020204" pitchFamily="34" charset="0"/>
                <a:cs typeface="Tahoma"/>
              </a:rPr>
              <a:t>UA’s </a:t>
            </a:r>
            <a:endParaRPr lang="en-US" sz="1800" kern="0" spc="183" dirty="0">
              <a:solidFill>
                <a:schemeClr val="bg1">
                  <a:lumMod val="65000"/>
                </a:schemeClr>
              </a:solidFill>
              <a:latin typeface="Avenir Next LT Pro Demi" panose="020B0704020202020204" pitchFamily="34" charset="0"/>
              <a:cs typeface="Tahoma"/>
            </a:endParaRPr>
          </a:p>
          <a:p>
            <a:pPr marL="11614">
              <a:spcBef>
                <a:spcPts val="87"/>
              </a:spcBef>
            </a:pPr>
            <a:r>
              <a:rPr lang="en-US" sz="1800" kern="0" spc="183" dirty="0">
                <a:solidFill>
                  <a:schemeClr val="bg1">
                    <a:lumMod val="65000"/>
                  </a:schemeClr>
                </a:solidFill>
                <a:latin typeface="Avenir Next LT Pro Demi" panose="020B0704020202020204" pitchFamily="34" charset="0"/>
                <a:cs typeface="Tahoma"/>
              </a:rPr>
              <a:t>BBB Mariculture Programs</a:t>
            </a:r>
          </a:p>
        </p:txBody>
      </p:sp>
      <p:sp>
        <p:nvSpPr>
          <p:cNvPr id="46" name="object 3">
            <a:extLst>
              <a:ext uri="{FF2B5EF4-FFF2-40B4-BE49-F238E27FC236}">
                <a16:creationId xmlns:a16="http://schemas.microsoft.com/office/drawing/2014/main" id="{6667798A-8FF8-B653-E570-16FC4E98C1CF}"/>
              </a:ext>
            </a:extLst>
          </p:cNvPr>
          <p:cNvSpPr txBox="1">
            <a:spLocks/>
          </p:cNvSpPr>
          <p:nvPr/>
        </p:nvSpPr>
        <p:spPr>
          <a:xfrm>
            <a:off x="2299945" y="3341295"/>
            <a:ext cx="3913079" cy="762629"/>
          </a:xfrm>
          <a:prstGeom prst="rect">
            <a:avLst/>
          </a:prstGeom>
        </p:spPr>
        <p:txBody>
          <a:bodyPr vert="horz" wrap="square" lIns="0" tIns="11033" rIns="0" bIns="0" rtlCol="0">
            <a:spAutoFit/>
          </a:bodyPr>
          <a:lstStyle>
            <a:lvl1pPr>
              <a:defRPr sz="5761" b="1" i="0">
                <a:solidFill>
                  <a:schemeClr val="tx1"/>
                </a:solidFill>
                <a:latin typeface="Arial"/>
                <a:ea typeface="+mj-ea"/>
                <a:cs typeface="Arial"/>
              </a:defRPr>
            </a:lvl1pPr>
          </a:lstStyle>
          <a:p>
            <a:pPr marL="11614">
              <a:spcBef>
                <a:spcPts val="87"/>
              </a:spcBef>
            </a:pPr>
            <a:r>
              <a:rPr lang="en-US" sz="2000" kern="0" spc="183" dirty="0">
                <a:solidFill>
                  <a:schemeClr val="bg1"/>
                </a:solidFill>
                <a:latin typeface="Avenir Next LT Pro Demi" panose="020B0704020202020204" pitchFamily="34" charset="0"/>
                <a:cs typeface="Tahoma"/>
              </a:rPr>
              <a:t>In new projects</a:t>
            </a:r>
          </a:p>
          <a:p>
            <a:pPr marL="11614">
              <a:spcBef>
                <a:spcPts val="87"/>
              </a:spcBef>
            </a:pPr>
            <a:r>
              <a:rPr lang="en-US" sz="2800" kern="0" spc="183" dirty="0">
                <a:solidFill>
                  <a:schemeClr val="bg1"/>
                </a:solidFill>
                <a:latin typeface="Avenir Next LT Pro Demi" panose="020B0704020202020204" pitchFamily="34" charset="0"/>
                <a:cs typeface="Tahoma"/>
              </a:rPr>
              <a:t>Awarded </a:t>
            </a:r>
            <a:r>
              <a:rPr lang="en-US" sz="2000" kern="0" spc="183" dirty="0">
                <a:solidFill>
                  <a:schemeClr val="bg1"/>
                </a:solidFill>
                <a:latin typeface="Avenir Next LT Pro Demi" panose="020B0704020202020204" pitchFamily="34" charset="0"/>
                <a:cs typeface="Tahoma"/>
              </a:rPr>
              <a:t>in 2023</a:t>
            </a:r>
            <a:endParaRPr lang="en-US" sz="2000" kern="0" spc="183" dirty="0">
              <a:solidFill>
                <a:schemeClr val="bg1">
                  <a:lumMod val="65000"/>
                </a:schemeClr>
              </a:solidFill>
              <a:latin typeface="Avenir Next LT Pro Demi" panose="020B0704020202020204" pitchFamily="34" charset="0"/>
              <a:cs typeface="Tahoma"/>
            </a:endParaRPr>
          </a:p>
        </p:txBody>
      </p:sp>
    </p:spTree>
    <p:extLst>
      <p:ext uri="{BB962C8B-B14F-4D97-AF65-F5344CB8AC3E}">
        <p14:creationId xmlns:p14="http://schemas.microsoft.com/office/powerpoint/2010/main" val="3183897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E82E82-CF17-DFC6-4966-A5B3FE1A125A}"/>
              </a:ext>
            </a:extLst>
          </p:cNvPr>
          <p:cNvSpPr>
            <a:spLocks noGrp="1"/>
          </p:cNvSpPr>
          <p:nvPr>
            <p:ph type="body" idx="1"/>
          </p:nvPr>
        </p:nvSpPr>
        <p:spPr/>
        <p:txBody>
          <a:bodyPr/>
          <a:lstStyle/>
          <a:p>
            <a:endParaRPr lang="en-US"/>
          </a:p>
        </p:txBody>
      </p:sp>
      <p:sp>
        <p:nvSpPr>
          <p:cNvPr id="5" name="Title 4">
            <a:extLst>
              <a:ext uri="{FF2B5EF4-FFF2-40B4-BE49-F238E27FC236}">
                <a16:creationId xmlns:a16="http://schemas.microsoft.com/office/drawing/2014/main" id="{7515AEBD-2BE5-37CE-5740-7698EB2905D4}"/>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4CC80659-09A0-25EF-5295-D4B45A6EE013}"/>
              </a:ext>
            </a:extLst>
          </p:cNvPr>
          <p:cNvPicPr>
            <a:picLocks noChangeAspect="1"/>
          </p:cNvPicPr>
          <p:nvPr/>
        </p:nvPicPr>
        <p:blipFill>
          <a:blip r:embed="rId3"/>
          <a:stretch>
            <a:fillRect/>
          </a:stretch>
        </p:blipFill>
        <p:spPr>
          <a:xfrm>
            <a:off x="34178" y="0"/>
            <a:ext cx="12157822" cy="6858000"/>
          </a:xfrm>
          <a:prstGeom prst="rect">
            <a:avLst/>
          </a:prstGeom>
        </p:spPr>
      </p:pic>
      <p:sp>
        <p:nvSpPr>
          <p:cNvPr id="10" name="Rectangle 9">
            <a:extLst>
              <a:ext uri="{FF2B5EF4-FFF2-40B4-BE49-F238E27FC236}">
                <a16:creationId xmlns:a16="http://schemas.microsoft.com/office/drawing/2014/main" id="{1C4C1C88-7EC4-59C8-70C2-1352BCD4FBE9}"/>
              </a:ext>
            </a:extLst>
          </p:cNvPr>
          <p:cNvSpPr/>
          <p:nvPr/>
        </p:nvSpPr>
        <p:spPr>
          <a:xfrm>
            <a:off x="209364" y="3078050"/>
            <a:ext cx="3113385" cy="3052293"/>
          </a:xfrm>
          <a:prstGeom prst="rect">
            <a:avLst/>
          </a:prstGeom>
          <a:solidFill>
            <a:srgbClr val="FCE7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8E29E0F-0482-7AA7-2726-1A710919E8FB}"/>
              </a:ext>
            </a:extLst>
          </p:cNvPr>
          <p:cNvSpPr txBox="1"/>
          <p:nvPr/>
        </p:nvSpPr>
        <p:spPr>
          <a:xfrm>
            <a:off x="328723" y="3283965"/>
            <a:ext cx="2903874" cy="2542363"/>
          </a:xfrm>
          <a:prstGeom prst="rect">
            <a:avLst/>
          </a:prstGeom>
          <a:noFill/>
        </p:spPr>
        <p:txBody>
          <a:bodyPr wrap="square" rtlCol="0">
            <a:spAutoFit/>
          </a:bodyPr>
          <a:lstStyle/>
          <a:p>
            <a:pPr algn="ctr">
              <a:lnSpc>
                <a:spcPct val="150000"/>
              </a:lnSpc>
            </a:pPr>
            <a:r>
              <a:rPr lang="en-US" b="1"/>
              <a:t>Check out our website </a:t>
            </a:r>
            <a:r>
              <a:rPr lang="en-US" b="1">
                <a:solidFill>
                  <a:srgbClr val="002060"/>
                </a:solidFill>
                <a:hlinkClick r:id="rId4">
                  <a:extLst>
                    <a:ext uri="{A12FA001-AC4F-418D-AE19-62706E023703}">
                      <ahyp:hlinkClr xmlns:ahyp="http://schemas.microsoft.com/office/drawing/2018/hyperlinkcolor" val="tx"/>
                    </a:ext>
                  </a:extLst>
                </a:hlinkClick>
              </a:rPr>
              <a:t>Alaska</a:t>
            </a:r>
            <a:r>
              <a:rPr lang="en-US" b="1">
                <a:solidFill>
                  <a:srgbClr val="C00000"/>
                </a:solidFill>
                <a:hlinkClick r:id="rId4">
                  <a:extLst>
                    <a:ext uri="{A12FA001-AC4F-418D-AE19-62706E023703}">
                      <ahyp:hlinkClr xmlns:ahyp="http://schemas.microsoft.com/office/drawing/2018/hyperlinkcolor" val="tx"/>
                    </a:ext>
                  </a:extLst>
                </a:hlinkClick>
              </a:rPr>
              <a:t>Mariculture</a:t>
            </a:r>
            <a:r>
              <a:rPr lang="en-US" b="1">
                <a:solidFill>
                  <a:srgbClr val="367DA8"/>
                </a:solidFill>
                <a:hlinkClick r:id="rId4">
                  <a:extLst>
                    <a:ext uri="{A12FA001-AC4F-418D-AE19-62706E023703}">
                      <ahyp:hlinkClr xmlns:ahyp="http://schemas.microsoft.com/office/drawing/2018/hyperlinkcolor" val="tx"/>
                    </a:ext>
                  </a:extLst>
                </a:hlinkClick>
              </a:rPr>
              <a:t>cluster</a:t>
            </a:r>
            <a:r>
              <a:rPr lang="en-US" b="1">
                <a:solidFill>
                  <a:srgbClr val="002060"/>
                </a:solidFill>
                <a:hlinkClick r:id="rId4">
                  <a:extLst>
                    <a:ext uri="{A12FA001-AC4F-418D-AE19-62706E023703}">
                      <ahyp:hlinkClr xmlns:ahyp="http://schemas.microsoft.com/office/drawing/2018/hyperlinkcolor" val="tx"/>
                    </a:ext>
                  </a:extLst>
                </a:hlinkClick>
              </a:rPr>
              <a:t>.org </a:t>
            </a:r>
            <a:r>
              <a:rPr lang="en-US"/>
              <a:t>for more information and stay up-to-date on opportunities to get involved!</a:t>
            </a:r>
          </a:p>
        </p:txBody>
      </p:sp>
    </p:spTree>
    <p:extLst>
      <p:ext uri="{BB962C8B-B14F-4D97-AF65-F5344CB8AC3E}">
        <p14:creationId xmlns:p14="http://schemas.microsoft.com/office/powerpoint/2010/main" val="626310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 name="SoutheastAMHS_blue(1).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71191" y="-132179"/>
            <a:ext cx="5220810" cy="6990179"/>
          </a:xfrm>
          <a:prstGeom prst="rect">
            <a:avLst/>
          </a:prstGeom>
          <a:ln w="12700">
            <a:miter lim="400000"/>
          </a:ln>
        </p:spPr>
      </p:pic>
      <p:sp>
        <p:nvSpPr>
          <p:cNvPr id="156" name="Shape 156"/>
          <p:cNvSpPr/>
          <p:nvPr/>
        </p:nvSpPr>
        <p:spPr>
          <a:xfrm>
            <a:off x="663547" y="1170201"/>
            <a:ext cx="6951058" cy="5250189"/>
          </a:xfrm>
          <a:prstGeom prst="rect">
            <a:avLst/>
          </a:prstGeom>
          <a:ln w="12700">
            <a:miter lim="400000"/>
          </a:ln>
          <a:extLst>
            <a:ext uri="{C572A759-6A51-4108-AA02-DFA0A04FC94B}">
              <ma14:wrappingTextBoxFlag xmlns:ma14="http://schemas.microsoft.com/office/mac/drawingml/2011/main" xmlns="" val="1"/>
            </a:ext>
          </a:extLst>
        </p:spPr>
        <p:txBody>
          <a:bodyPr lIns="35613" tIns="35613" rIns="35613" bIns="35613"/>
          <a:lstStyle>
            <a:defPPr marL="0" marR="0" indent="0" algn="l" defTabSz="707197" rtl="0" fontAlgn="auto" latinLnBrk="1" hangingPunct="0">
              <a:lnSpc>
                <a:spcPct val="100000"/>
              </a:lnSpc>
              <a:spcBef>
                <a:spcPts val="0"/>
              </a:spcBef>
              <a:spcAft>
                <a:spcPts val="0"/>
              </a:spcAft>
              <a:buClrTx/>
              <a:buSzTx/>
              <a:buFontTx/>
              <a:buNone/>
              <a:tabLst/>
              <a:defRPr kumimoji="0" sz="1392" b="0" i="0" u="none" strike="noStrike" cap="none" spc="0" normalizeH="0" baseline="0">
                <a:ln>
                  <a:noFill/>
                </a:ln>
                <a:solidFill>
                  <a:srgbClr val="000000"/>
                </a:solidFill>
                <a:effectLst/>
                <a:uFillTx/>
              </a:defRPr>
            </a:defPPr>
            <a:lvl1pPr marL="0" marR="0" indent="0"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1pPr>
            <a:lvl2pPr marL="0" marR="0" indent="176799"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2pPr>
            <a:lvl3pPr marL="0" marR="0" indent="3535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3pPr>
            <a:lvl4pPr marL="0" marR="0" indent="5303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4pPr>
            <a:lvl5pPr marL="0" marR="0" indent="707197"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5pPr>
            <a:lvl6pPr marL="0" marR="0" indent="883996"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6pPr>
            <a:lvl7pPr marL="0" marR="0" indent="10607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7pPr>
            <a:lvl8pPr marL="0" marR="0" indent="12375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8pPr>
            <a:lvl9pPr marL="0" marR="0" indent="1414394"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9pPr>
          </a:lstStyle>
          <a:p>
            <a:pPr marL="114807" indent="-114807" algn="l" defTabSz="320524">
              <a:spcBef>
                <a:spcPts val="280"/>
              </a:spcBef>
              <a:buSzPct val="75000"/>
              <a:buFontTx/>
              <a:buChar char="•"/>
              <a:defRPr sz="2400">
                <a:latin typeface="Avenir Book"/>
                <a:ea typeface="Avenir Book"/>
                <a:cs typeface="Avenir Book"/>
                <a:sym typeface="Avenir Book"/>
              </a:defRPr>
            </a:pPr>
            <a:r>
              <a:rPr sz="1800" dirty="0">
                <a:latin typeface="Calibri" panose="020F0502020204030204" pitchFamily="34" charset="0"/>
                <a:cs typeface="Calibri" panose="020F0502020204030204" pitchFamily="34" charset="0"/>
                <a:sym typeface="Avenir Book"/>
              </a:rPr>
              <a:t>Southeast Conference was </a:t>
            </a:r>
            <a:r>
              <a:rPr sz="1800" dirty="0">
                <a:latin typeface="Calibri" panose="020F0502020204030204" pitchFamily="34" charset="0"/>
                <a:ea typeface="Avenir Black"/>
                <a:cs typeface="Calibri" panose="020F0502020204030204" pitchFamily="34" charset="0"/>
                <a:sym typeface="Avenir Black"/>
              </a:rPr>
              <a:t>incorporated in 1958</a:t>
            </a:r>
            <a:r>
              <a:rPr lang="en-US" sz="1800" dirty="0">
                <a:latin typeface="Calibri" panose="020F0502020204030204" pitchFamily="34" charset="0"/>
                <a:ea typeface="Avenir Black"/>
                <a:cs typeface="Calibri" panose="020F0502020204030204" pitchFamily="34" charset="0"/>
                <a:sym typeface="Avenir Black"/>
              </a:rPr>
              <a:t>, primarily to advocate for the creation of the Alaska Marine Highway System. </a:t>
            </a:r>
          </a:p>
          <a:p>
            <a:pPr algn="l" defTabSz="320524">
              <a:spcBef>
                <a:spcPts val="280"/>
              </a:spcBef>
              <a:buSzPct val="75000"/>
              <a:defRPr sz="2400">
                <a:latin typeface="Avenir Book"/>
                <a:ea typeface="Avenir Book"/>
                <a:cs typeface="Avenir Book"/>
                <a:sym typeface="Avenir Book"/>
              </a:defRPr>
            </a:pPr>
            <a:endParaRPr sz="1800" dirty="0">
              <a:latin typeface="Calibri" panose="020F0502020204030204" pitchFamily="34" charset="0"/>
              <a:ea typeface="Avenir Black"/>
              <a:cs typeface="Calibri" panose="020F0502020204030204" pitchFamily="34" charset="0"/>
              <a:sym typeface="Avenir Black"/>
            </a:endParaRPr>
          </a:p>
          <a:p>
            <a:pPr marL="114807" indent="-114807" algn="l" defTabSz="320524">
              <a:spcBef>
                <a:spcPts val="280"/>
              </a:spcBef>
              <a:buSzPct val="75000"/>
              <a:buFontTx/>
              <a:buChar char="•"/>
              <a:defRPr sz="2400">
                <a:latin typeface="Avenir Book"/>
                <a:ea typeface="Avenir Book"/>
                <a:cs typeface="Avenir Book"/>
                <a:sym typeface="Avenir Book"/>
              </a:defRPr>
            </a:pPr>
            <a:r>
              <a:rPr sz="1800" dirty="0">
                <a:latin typeface="Calibri" panose="020F0502020204030204" pitchFamily="34" charset="0"/>
                <a:cs typeface="Calibri" panose="020F0502020204030204" pitchFamily="34" charset="0"/>
                <a:sym typeface="Avenir Book"/>
              </a:rPr>
              <a:t>After that success, stayed together to continue to </a:t>
            </a:r>
            <a:r>
              <a:rPr sz="1800" dirty="0">
                <a:latin typeface="Calibri" panose="020F0502020204030204" pitchFamily="34" charset="0"/>
                <a:ea typeface="Avenir Black"/>
                <a:cs typeface="Calibri" panose="020F0502020204030204" pitchFamily="34" charset="0"/>
                <a:sym typeface="Avenir Black"/>
              </a:rPr>
              <a:t>advocate for issues that are key to the southeast region as a whole</a:t>
            </a:r>
            <a:r>
              <a:rPr sz="1800" dirty="0">
                <a:latin typeface="Calibri" panose="020F0502020204030204" pitchFamily="34" charset="0"/>
                <a:cs typeface="Calibri" panose="020F0502020204030204" pitchFamily="34" charset="0"/>
                <a:sym typeface="Avenir Book"/>
              </a:rPr>
              <a:t>. </a:t>
            </a:r>
            <a:endParaRPr lang="en-US" sz="1800" dirty="0">
              <a:latin typeface="Calibri" panose="020F0502020204030204" pitchFamily="34" charset="0"/>
              <a:cs typeface="Calibri" panose="020F0502020204030204" pitchFamily="34" charset="0"/>
              <a:sym typeface="Avenir Book"/>
            </a:endParaRPr>
          </a:p>
          <a:p>
            <a:pPr algn="l" defTabSz="320524">
              <a:spcBef>
                <a:spcPts val="280"/>
              </a:spcBef>
              <a:buSzPct val="75000"/>
              <a:defRPr sz="2400">
                <a:latin typeface="Avenir Book"/>
                <a:ea typeface="Avenir Book"/>
                <a:cs typeface="Avenir Book"/>
                <a:sym typeface="Avenir Book"/>
              </a:defRPr>
            </a:pPr>
            <a:endParaRPr sz="1800" dirty="0">
              <a:latin typeface="Calibri" panose="020F0502020204030204" pitchFamily="34" charset="0"/>
              <a:cs typeface="Calibri" panose="020F0502020204030204" pitchFamily="34" charset="0"/>
              <a:sym typeface="Avenir Book"/>
            </a:endParaRPr>
          </a:p>
          <a:p>
            <a:pPr marL="114807" indent="-114807" algn="l" defTabSz="320524">
              <a:spcBef>
                <a:spcPts val="280"/>
              </a:spcBef>
              <a:buSzPct val="75000"/>
              <a:buFontTx/>
              <a:buChar char="•"/>
              <a:defRPr sz="2400">
                <a:latin typeface="Avenir Book"/>
                <a:ea typeface="Avenir Book"/>
                <a:cs typeface="Avenir Book"/>
                <a:sym typeface="Avenir Book"/>
              </a:defRPr>
            </a:pPr>
            <a:r>
              <a:rPr sz="1800" dirty="0">
                <a:latin typeface="Calibri" panose="020F0502020204030204" pitchFamily="34" charset="0"/>
                <a:cs typeface="Calibri" panose="020F0502020204030204" pitchFamily="34" charset="0"/>
                <a:sym typeface="Avenir Book"/>
              </a:rPr>
              <a:t>Looks for </a:t>
            </a:r>
            <a:r>
              <a:rPr sz="1800" dirty="0">
                <a:latin typeface="Calibri" panose="020F0502020204030204" pitchFamily="34" charset="0"/>
                <a:ea typeface="Avenir Black"/>
                <a:cs typeface="Calibri" panose="020F0502020204030204" pitchFamily="34" charset="0"/>
                <a:sym typeface="Avenir Black"/>
              </a:rPr>
              <a:t>consensus</a:t>
            </a:r>
            <a:r>
              <a:rPr sz="1800" dirty="0">
                <a:latin typeface="Calibri" panose="020F0502020204030204" pitchFamily="34" charset="0"/>
                <a:cs typeface="Calibri" panose="020F0502020204030204" pitchFamily="34" charset="0"/>
                <a:sym typeface="Avenir Book"/>
              </a:rPr>
              <a:t> for the betterment of the region</a:t>
            </a:r>
            <a:r>
              <a:rPr lang="en-US" sz="1800" dirty="0">
                <a:latin typeface="Calibri" panose="020F0502020204030204" pitchFamily="34" charset="0"/>
                <a:cs typeface="Calibri" panose="020F0502020204030204" pitchFamily="34" charset="0"/>
                <a:sym typeface="Avenir Book"/>
              </a:rPr>
              <a:t> and State through partnerships and cooperative agreements</a:t>
            </a:r>
            <a:r>
              <a:rPr sz="1800" dirty="0">
                <a:latin typeface="Calibri" panose="020F0502020204030204" pitchFamily="34" charset="0"/>
                <a:cs typeface="Calibri" panose="020F0502020204030204" pitchFamily="34" charset="0"/>
                <a:sym typeface="Avenir Book"/>
              </a:rPr>
              <a:t>. </a:t>
            </a:r>
            <a:endParaRPr lang="en-US" sz="1800" dirty="0">
              <a:latin typeface="Calibri" panose="020F0502020204030204" pitchFamily="34" charset="0"/>
              <a:cs typeface="Calibri" panose="020F0502020204030204" pitchFamily="34" charset="0"/>
              <a:sym typeface="Avenir Book"/>
            </a:endParaRPr>
          </a:p>
          <a:p>
            <a:pPr algn="l" defTabSz="320524">
              <a:spcBef>
                <a:spcPts val="280"/>
              </a:spcBef>
              <a:buSzPct val="75000"/>
              <a:defRPr sz="2400">
                <a:latin typeface="Avenir Book"/>
                <a:ea typeface="Avenir Book"/>
                <a:cs typeface="Avenir Book"/>
                <a:sym typeface="Avenir Book"/>
              </a:defRPr>
            </a:pPr>
            <a:endParaRPr sz="1800" dirty="0">
              <a:latin typeface="Calibri" panose="020F0502020204030204" pitchFamily="34" charset="0"/>
              <a:cs typeface="Calibri" panose="020F0502020204030204" pitchFamily="34" charset="0"/>
              <a:sym typeface="Avenir Book"/>
            </a:endParaRPr>
          </a:p>
          <a:p>
            <a:pPr marL="114807" indent="-114807" algn="l" defTabSz="320524">
              <a:spcBef>
                <a:spcPts val="280"/>
              </a:spcBef>
              <a:buSzPct val="75000"/>
              <a:buFontTx/>
              <a:buChar char="•"/>
              <a:defRPr sz="2400">
                <a:latin typeface="Avenir Book"/>
                <a:ea typeface="Avenir Book"/>
                <a:cs typeface="Avenir Book"/>
                <a:sym typeface="Avenir Book"/>
              </a:defRPr>
            </a:pPr>
            <a:r>
              <a:rPr sz="1800" dirty="0">
                <a:latin typeface="Calibri" panose="020F0502020204030204" pitchFamily="34" charset="0"/>
                <a:cs typeface="Calibri" panose="020F0502020204030204" pitchFamily="34" charset="0"/>
                <a:sym typeface="Avenir Book"/>
              </a:rPr>
              <a:t>Members from nearly </a:t>
            </a:r>
            <a:r>
              <a:rPr sz="1800" dirty="0">
                <a:latin typeface="Calibri" panose="020F0502020204030204" pitchFamily="34" charset="0"/>
                <a:ea typeface="Avenir Black"/>
                <a:cs typeface="Calibri" panose="020F0502020204030204" pitchFamily="34" charset="0"/>
                <a:sym typeface="Avenir Black"/>
              </a:rPr>
              <a:t>every community</a:t>
            </a:r>
            <a:r>
              <a:rPr lang="en-US" sz="1800" dirty="0">
                <a:latin typeface="Calibri" panose="020F0502020204030204" pitchFamily="34" charset="0"/>
                <a:ea typeface="Avenir Black"/>
                <a:cs typeface="Calibri" panose="020F0502020204030204" pitchFamily="34" charset="0"/>
                <a:sym typeface="Avenir Black"/>
              </a:rPr>
              <a:t>, </a:t>
            </a:r>
            <a:r>
              <a:rPr sz="1800" dirty="0">
                <a:latin typeface="Calibri" panose="020F0502020204030204" pitchFamily="34" charset="0"/>
                <a:ea typeface="Avenir Black"/>
                <a:cs typeface="Calibri" panose="020F0502020204030204" pitchFamily="34" charset="0"/>
                <a:sym typeface="Avenir Black"/>
              </a:rPr>
              <a:t>chamber of commerce</a:t>
            </a:r>
            <a:r>
              <a:rPr sz="1800" dirty="0">
                <a:latin typeface="Calibri" panose="020F0502020204030204" pitchFamily="34" charset="0"/>
                <a:cs typeface="Calibri" panose="020F0502020204030204" pitchFamily="34" charset="0"/>
                <a:sym typeface="Avenir Book"/>
              </a:rPr>
              <a:t>, and </a:t>
            </a:r>
            <a:r>
              <a:rPr sz="1800" dirty="0">
                <a:latin typeface="Calibri" panose="020F0502020204030204" pitchFamily="34" charset="0"/>
                <a:ea typeface="Avenir Black"/>
                <a:cs typeface="Calibri" panose="020F0502020204030204" pitchFamily="34" charset="0"/>
                <a:sym typeface="Avenir Black"/>
              </a:rPr>
              <a:t>economic development organization</a:t>
            </a:r>
            <a:r>
              <a:rPr sz="1800" dirty="0">
                <a:latin typeface="Calibri" panose="020F0502020204030204" pitchFamily="34" charset="0"/>
                <a:cs typeface="Calibri" panose="020F0502020204030204" pitchFamily="34" charset="0"/>
                <a:sym typeface="Avenir Book"/>
              </a:rPr>
              <a:t> in the region. </a:t>
            </a:r>
            <a:endParaRPr lang="en-US" sz="1800" dirty="0">
              <a:latin typeface="Calibri" panose="020F0502020204030204" pitchFamily="34" charset="0"/>
              <a:cs typeface="Calibri" panose="020F0502020204030204" pitchFamily="34" charset="0"/>
              <a:sym typeface="Avenir Book"/>
            </a:endParaRPr>
          </a:p>
          <a:p>
            <a:pPr algn="l" defTabSz="320524">
              <a:spcBef>
                <a:spcPts val="280"/>
              </a:spcBef>
              <a:buSzPct val="75000"/>
              <a:defRPr sz="2400">
                <a:latin typeface="Avenir Book"/>
                <a:ea typeface="Avenir Book"/>
                <a:cs typeface="Avenir Book"/>
                <a:sym typeface="Avenir Book"/>
              </a:defRPr>
            </a:pPr>
            <a:endParaRPr sz="1800" dirty="0">
              <a:latin typeface="Calibri" panose="020F0502020204030204" pitchFamily="34" charset="0"/>
              <a:cs typeface="Calibri" panose="020F0502020204030204" pitchFamily="34" charset="0"/>
              <a:sym typeface="Avenir Book"/>
            </a:endParaRPr>
          </a:p>
          <a:p>
            <a:pPr marL="114807" indent="-114807" algn="l" defTabSz="320524">
              <a:spcBef>
                <a:spcPts val="280"/>
              </a:spcBef>
              <a:buSzPct val="75000"/>
              <a:buFontTx/>
              <a:buChar char="•"/>
              <a:defRPr sz="2400">
                <a:latin typeface="Avenir Book"/>
                <a:ea typeface="Avenir Book"/>
                <a:cs typeface="Avenir Book"/>
                <a:sym typeface="Avenir Book"/>
              </a:defRPr>
            </a:pPr>
            <a:r>
              <a:rPr lang="en-US" sz="1800" dirty="0">
                <a:latin typeface="Calibri" panose="020F0502020204030204" pitchFamily="34" charset="0"/>
                <a:cs typeface="Calibri" panose="020F0502020204030204" pitchFamily="34" charset="0"/>
                <a:sym typeface="Avenir Book"/>
              </a:rPr>
              <a:t>Conduct economic planning through CEDS process and implement CEDS, providing technical assistance and project development support.  </a:t>
            </a:r>
          </a:p>
          <a:p>
            <a:pPr algn="l" defTabSz="320524">
              <a:spcBef>
                <a:spcPts val="280"/>
              </a:spcBef>
              <a:buSzPct val="75000"/>
              <a:defRPr sz="2400">
                <a:latin typeface="Avenir Book"/>
                <a:ea typeface="Avenir Book"/>
                <a:cs typeface="Avenir Book"/>
                <a:sym typeface="Avenir Book"/>
              </a:defRPr>
            </a:pPr>
            <a:endParaRPr sz="1800" dirty="0">
              <a:latin typeface="Calibri" panose="020F0502020204030204" pitchFamily="34" charset="0"/>
              <a:cs typeface="Calibri" panose="020F0502020204030204" pitchFamily="34" charset="0"/>
              <a:sym typeface="Avenir Book"/>
            </a:endParaRPr>
          </a:p>
          <a:p>
            <a:pPr marL="114807" indent="-114807" algn="l" defTabSz="320524">
              <a:spcBef>
                <a:spcPts val="280"/>
              </a:spcBef>
              <a:buSzPct val="75000"/>
              <a:buFontTx/>
              <a:buChar char="•"/>
              <a:defRPr sz="2400">
                <a:latin typeface="Avenir Book"/>
                <a:ea typeface="Avenir Book"/>
                <a:cs typeface="Avenir Book"/>
                <a:sym typeface="Avenir Book"/>
              </a:defRPr>
            </a:pPr>
            <a:r>
              <a:rPr sz="1800" dirty="0">
                <a:latin typeface="Calibri" panose="020F0502020204030204" pitchFamily="34" charset="0"/>
                <a:cs typeface="Calibri" panose="020F0502020204030204" pitchFamily="34" charset="0"/>
                <a:sym typeface="Avenir Book"/>
              </a:rPr>
              <a:t>Southeast Conference is the federally designated </a:t>
            </a:r>
            <a:r>
              <a:rPr sz="1800" dirty="0">
                <a:latin typeface="Calibri" panose="020F0502020204030204" pitchFamily="34" charset="0"/>
                <a:ea typeface="Avenir Black"/>
                <a:cs typeface="Calibri" panose="020F0502020204030204" pitchFamily="34" charset="0"/>
                <a:sym typeface="Avenir Black"/>
              </a:rPr>
              <a:t>Regional Economic Development District</a:t>
            </a:r>
            <a:r>
              <a:rPr sz="1800" dirty="0">
                <a:latin typeface="Calibri" panose="020F0502020204030204" pitchFamily="34" charset="0"/>
                <a:cs typeface="Calibri" panose="020F0502020204030204" pitchFamily="34" charset="0"/>
                <a:sym typeface="Avenir Book"/>
              </a:rPr>
              <a:t> and the </a:t>
            </a:r>
            <a:r>
              <a:rPr sz="1800" dirty="0">
                <a:latin typeface="Calibri" panose="020F0502020204030204" pitchFamily="34" charset="0"/>
                <a:ea typeface="Avenir Black"/>
                <a:cs typeface="Calibri" panose="020F0502020204030204" pitchFamily="34" charset="0"/>
                <a:sym typeface="Avenir Black"/>
              </a:rPr>
              <a:t>State-designated Alaska Regional Development Organization</a:t>
            </a:r>
            <a:r>
              <a:rPr sz="1800" dirty="0">
                <a:latin typeface="Calibri" panose="020F0502020204030204" pitchFamily="34" charset="0"/>
                <a:cs typeface="Calibri" panose="020F0502020204030204" pitchFamily="34" charset="0"/>
                <a:sym typeface="Avenir Book"/>
              </a:rPr>
              <a:t>.</a:t>
            </a:r>
          </a:p>
          <a:p>
            <a:pPr algn="just" defTabSz="320524">
              <a:lnSpc>
                <a:spcPct val="80000"/>
              </a:lnSpc>
              <a:defRPr sz="2100" spc="-42">
                <a:solidFill>
                  <a:srgbClr val="175778"/>
                </a:solidFill>
                <a:latin typeface="Avenir Heavy"/>
                <a:ea typeface="Avenir Heavy"/>
                <a:cs typeface="Avenir Heavy"/>
                <a:sym typeface="Avenir Heavy"/>
              </a:defRPr>
            </a:pPr>
            <a:endParaRPr sz="1800" spc="-39" dirty="0">
              <a:solidFill>
                <a:srgbClr val="175778"/>
              </a:solidFill>
              <a:latin typeface="Calibri" panose="020F0502020204030204" pitchFamily="34" charset="0"/>
              <a:cs typeface="Calibri" panose="020F0502020204030204" pitchFamily="34" charset="0"/>
              <a:sym typeface="Avenir Heavy"/>
            </a:endParaRPr>
          </a:p>
        </p:txBody>
      </p:sp>
      <p:sp>
        <p:nvSpPr>
          <p:cNvPr id="6" name="Shape 161">
            <a:extLst>
              <a:ext uri="{FF2B5EF4-FFF2-40B4-BE49-F238E27FC236}">
                <a16:creationId xmlns:a16="http://schemas.microsoft.com/office/drawing/2014/main" id="{DFDF197D-05FE-48D1-AAB7-CAC562F9926F}"/>
              </a:ext>
            </a:extLst>
          </p:cNvPr>
          <p:cNvSpPr/>
          <p:nvPr/>
        </p:nvSpPr>
        <p:spPr>
          <a:xfrm>
            <a:off x="0" y="340912"/>
            <a:ext cx="12299894" cy="582726"/>
          </a:xfrm>
          <a:prstGeom prst="rect">
            <a:avLst/>
          </a:prstGeom>
          <a:solidFill>
            <a:srgbClr val="323D4E"/>
          </a:solidFill>
          <a:ln w="12700">
            <a:miter lim="400000"/>
          </a:ln>
        </p:spPr>
        <p:txBody>
          <a:bodyPr lIns="35613" tIns="35613" rIns="35613" bIns="35613" anchor="ctr"/>
          <a:lstStyle>
            <a:defPPr marL="0" marR="0" indent="0" algn="l" defTabSz="707197" rtl="0" fontAlgn="auto" latinLnBrk="1" hangingPunct="0">
              <a:lnSpc>
                <a:spcPct val="100000"/>
              </a:lnSpc>
              <a:spcBef>
                <a:spcPts val="0"/>
              </a:spcBef>
              <a:spcAft>
                <a:spcPts val="0"/>
              </a:spcAft>
              <a:buClrTx/>
              <a:buSzTx/>
              <a:buFontTx/>
              <a:buNone/>
              <a:tabLst/>
              <a:defRPr kumimoji="0" sz="1392" b="0" i="0" u="none" strike="noStrike" cap="none" spc="0" normalizeH="0" baseline="0">
                <a:ln>
                  <a:noFill/>
                </a:ln>
                <a:solidFill>
                  <a:srgbClr val="000000"/>
                </a:solidFill>
                <a:effectLst/>
                <a:uFillTx/>
              </a:defRPr>
            </a:defPPr>
            <a:lvl1pPr marL="0" marR="0" indent="0"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1pPr>
            <a:lvl2pPr marL="0" marR="0" indent="176799"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2pPr>
            <a:lvl3pPr marL="0" marR="0" indent="3535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3pPr>
            <a:lvl4pPr marL="0" marR="0" indent="5303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4pPr>
            <a:lvl5pPr marL="0" marR="0" indent="707197"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5pPr>
            <a:lvl6pPr marL="0" marR="0" indent="883996"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6pPr>
            <a:lvl7pPr marL="0" marR="0" indent="10607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7pPr>
            <a:lvl8pPr marL="0" marR="0" indent="12375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8pPr>
            <a:lvl9pPr marL="0" marR="0" indent="1414394"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9pPr>
          </a:lstStyle>
          <a:p>
            <a:pPr defTabSz="413195">
              <a:defRPr sz="2600">
                <a:solidFill>
                  <a:srgbClr val="FFFFFF"/>
                </a:solidFill>
              </a:defRPr>
            </a:pPr>
            <a:endParaRPr sz="1823">
              <a:solidFill>
                <a:srgbClr val="FFFFFF"/>
              </a:solidFill>
              <a:latin typeface="Calibri"/>
            </a:endParaRPr>
          </a:p>
        </p:txBody>
      </p:sp>
      <p:sp>
        <p:nvSpPr>
          <p:cNvPr id="7" name="Shape 162">
            <a:extLst>
              <a:ext uri="{FF2B5EF4-FFF2-40B4-BE49-F238E27FC236}">
                <a16:creationId xmlns:a16="http://schemas.microsoft.com/office/drawing/2014/main" id="{B86289F8-9A3A-4E39-A80D-9FA689EF552A}"/>
              </a:ext>
            </a:extLst>
          </p:cNvPr>
          <p:cNvSpPr/>
          <p:nvPr/>
        </p:nvSpPr>
        <p:spPr>
          <a:xfrm>
            <a:off x="1" y="500523"/>
            <a:ext cx="10706284" cy="4675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defPPr marL="0" marR="0" indent="0" algn="l" defTabSz="707197" rtl="0" fontAlgn="auto" latinLnBrk="1" hangingPunct="0">
              <a:lnSpc>
                <a:spcPct val="100000"/>
              </a:lnSpc>
              <a:spcBef>
                <a:spcPts val="0"/>
              </a:spcBef>
              <a:spcAft>
                <a:spcPts val="0"/>
              </a:spcAft>
              <a:buClrTx/>
              <a:buSzTx/>
              <a:buFontTx/>
              <a:buNone/>
              <a:tabLst/>
              <a:defRPr kumimoji="0" sz="1392" b="0" i="0" u="none" strike="noStrike" cap="none" spc="0" normalizeH="0" baseline="0">
                <a:ln>
                  <a:noFill/>
                </a:ln>
                <a:solidFill>
                  <a:srgbClr val="000000"/>
                </a:solidFill>
                <a:effectLst/>
                <a:uFillTx/>
              </a:defRPr>
            </a:defPPr>
            <a:lvl1pPr marL="0" marR="0" indent="0"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1pPr>
            <a:lvl2pPr marL="0" marR="0" indent="176799"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2pPr>
            <a:lvl3pPr marL="0" marR="0" indent="3535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3pPr>
            <a:lvl4pPr marL="0" marR="0" indent="5303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4pPr>
            <a:lvl5pPr marL="0" marR="0" indent="707197"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5pPr>
            <a:lvl6pPr marL="0" marR="0" indent="883996"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6pPr>
            <a:lvl7pPr marL="0" marR="0" indent="10607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7pPr>
            <a:lvl8pPr marL="0" marR="0" indent="12375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8pPr>
            <a:lvl9pPr marL="0" marR="0" indent="1414394"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9pPr>
          </a:lstStyle>
          <a:p>
            <a:pPr defTabSz="320524">
              <a:lnSpc>
                <a:spcPct val="80000"/>
              </a:lnSpc>
              <a:spcBef>
                <a:spcPts val="1262"/>
              </a:spcBef>
              <a:defRPr sz="5400">
                <a:solidFill>
                  <a:srgbClr val="FFFFFF"/>
                </a:solidFill>
                <a:latin typeface="Avenir Black"/>
                <a:ea typeface="Avenir Black"/>
                <a:cs typeface="Avenir Black"/>
                <a:sym typeface="Avenir Black"/>
              </a:defRPr>
            </a:pPr>
            <a:r>
              <a:rPr lang="en-US" sz="2901" b="1" spc="544">
                <a:solidFill>
                  <a:srgbClr val="FFFFFF"/>
                </a:solidFill>
                <a:latin typeface="Avenir Next LT Pro Demi" panose="020B0604020202020204" pitchFamily="34" charset="0"/>
                <a:cs typeface="Aldhabi" panose="020B0604020202020204" pitchFamily="2" charset="-78"/>
                <a:sym typeface="Avenir Black"/>
              </a:rPr>
              <a:t>ABOUT SOUTHEAST CONFERENCE</a:t>
            </a:r>
            <a:endParaRPr sz="2901" b="1" spc="544">
              <a:solidFill>
                <a:srgbClr val="FFFFFF"/>
              </a:solidFill>
              <a:latin typeface="Avenir Next LT Pro Demi" panose="020B0604020202020204" pitchFamily="34" charset="0"/>
              <a:cs typeface="Aldhabi" panose="020B0604020202020204" pitchFamily="2" charset="-78"/>
              <a:sym typeface="Avenir Black"/>
            </a:endParaRPr>
          </a:p>
        </p:txBody>
      </p:sp>
    </p:spTree>
    <p:extLst>
      <p:ext uri="{BB962C8B-B14F-4D97-AF65-F5344CB8AC3E}">
        <p14:creationId xmlns:p14="http://schemas.microsoft.com/office/powerpoint/2010/main" val="2309175488"/>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 logo&#10;&#10;Description automatically generated">
            <a:extLst>
              <a:ext uri="{FF2B5EF4-FFF2-40B4-BE49-F238E27FC236}">
                <a16:creationId xmlns:a16="http://schemas.microsoft.com/office/drawing/2014/main" id="{33D4B18B-0D21-4966-5421-ACCF1A00D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32741"/>
            <a:ext cx="7416800" cy="3178098"/>
          </a:xfrm>
          <a:prstGeom prst="rect">
            <a:avLst/>
          </a:prstGeom>
        </p:spPr>
      </p:pic>
      <p:pic>
        <p:nvPicPr>
          <p:cNvPr id="13" name="Picture 12">
            <a:extLst>
              <a:ext uri="{FF2B5EF4-FFF2-40B4-BE49-F238E27FC236}">
                <a16:creationId xmlns:a16="http://schemas.microsoft.com/office/drawing/2014/main" id="{75CEF4FF-2F40-7D9F-68D7-00940B2EAD21}"/>
              </a:ext>
            </a:extLst>
          </p:cNvPr>
          <p:cNvPicPr>
            <a:picLocks noChangeAspect="1"/>
          </p:cNvPicPr>
          <p:nvPr/>
        </p:nvPicPr>
        <p:blipFill>
          <a:blip r:embed="rId3"/>
          <a:stretch>
            <a:fillRect/>
          </a:stretch>
        </p:blipFill>
        <p:spPr>
          <a:xfrm>
            <a:off x="10427781" y="229102"/>
            <a:ext cx="1292464" cy="975445"/>
          </a:xfrm>
          <a:prstGeom prst="rect">
            <a:avLst/>
          </a:prstGeom>
        </p:spPr>
      </p:pic>
      <p:pic>
        <p:nvPicPr>
          <p:cNvPr id="14" name="Picture 13">
            <a:extLst>
              <a:ext uri="{FF2B5EF4-FFF2-40B4-BE49-F238E27FC236}">
                <a16:creationId xmlns:a16="http://schemas.microsoft.com/office/drawing/2014/main" id="{1192F592-1294-8989-0927-D623501DF7E4}"/>
              </a:ext>
            </a:extLst>
          </p:cNvPr>
          <p:cNvPicPr>
            <a:picLocks noChangeAspect="1"/>
          </p:cNvPicPr>
          <p:nvPr/>
        </p:nvPicPr>
        <p:blipFill>
          <a:blip r:embed="rId4"/>
          <a:stretch>
            <a:fillRect/>
          </a:stretch>
        </p:blipFill>
        <p:spPr>
          <a:xfrm>
            <a:off x="10277204" y="1144672"/>
            <a:ext cx="1593618" cy="723958"/>
          </a:xfrm>
          <a:prstGeom prst="rect">
            <a:avLst/>
          </a:prstGeom>
        </p:spPr>
      </p:pic>
      <p:sp>
        <p:nvSpPr>
          <p:cNvPr id="4" name="Rectangle 3">
            <a:extLst>
              <a:ext uri="{FF2B5EF4-FFF2-40B4-BE49-F238E27FC236}">
                <a16:creationId xmlns:a16="http://schemas.microsoft.com/office/drawing/2014/main" id="{D676B541-E5DF-8F33-0E93-37FC1043492F}"/>
              </a:ext>
            </a:extLst>
          </p:cNvPr>
          <p:cNvSpPr/>
          <p:nvPr/>
        </p:nvSpPr>
        <p:spPr>
          <a:xfrm>
            <a:off x="0" y="6019800"/>
            <a:ext cx="12192000" cy="469900"/>
          </a:xfrm>
          <a:prstGeom prst="rect">
            <a:avLst/>
          </a:prstGeom>
          <a:solidFill>
            <a:srgbClr val="44546A">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0FA65E28-561A-BD82-CB3E-81A6BB055CB3}"/>
              </a:ext>
            </a:extLst>
          </p:cNvPr>
          <p:cNvSpPr txBox="1">
            <a:spLocks/>
          </p:cNvSpPr>
          <p:nvPr/>
        </p:nvSpPr>
        <p:spPr>
          <a:xfrm>
            <a:off x="0" y="5997257"/>
            <a:ext cx="12192000" cy="553998"/>
          </a:xfrm>
          <a:prstGeom prst="rect">
            <a:avLst/>
          </a:prstGeom>
        </p:spPr>
        <p:txBody>
          <a:bodyPr wrap="square" lIns="0" tIns="0" rIns="0" bIns="0">
            <a:spAutoFit/>
          </a:bodyPr>
          <a:lstStyle>
            <a:lvl1pPr marL="0">
              <a:defRPr sz="1800" b="0" i="0">
                <a:solidFill>
                  <a:srgbClr val="F7F9FC"/>
                </a:solidFill>
                <a:latin typeface="Tahoma"/>
                <a:ea typeface="+mn-ea"/>
                <a:cs typeface="Tahoma"/>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a:lstStyle>
          <a:p>
            <a:pPr algn="ctr"/>
            <a:r>
              <a:rPr lang="en-US" sz="3600" kern="0">
                <a:latin typeface="High Tower Text" panose="02040502050506030303" pitchFamily="18" charset="0"/>
              </a:rPr>
              <a:t>www.</a:t>
            </a:r>
            <a:r>
              <a:rPr lang="en-US" sz="3600" kern="0">
                <a:solidFill>
                  <a:srgbClr val="FFC000"/>
                </a:solidFill>
                <a:latin typeface="High Tower Text" panose="02040502050506030303" pitchFamily="18" charset="0"/>
              </a:rPr>
              <a:t>alaska</a:t>
            </a:r>
            <a:r>
              <a:rPr lang="en-US" sz="3600" kern="0">
                <a:solidFill>
                  <a:schemeClr val="accent5">
                    <a:lumMod val="60000"/>
                    <a:lumOff val="40000"/>
                  </a:schemeClr>
                </a:solidFill>
                <a:latin typeface="High Tower Text" panose="02040502050506030303" pitchFamily="18" charset="0"/>
              </a:rPr>
              <a:t>mariculture</a:t>
            </a:r>
            <a:r>
              <a:rPr lang="en-US" sz="3600" kern="0">
                <a:solidFill>
                  <a:srgbClr val="FFC000"/>
                </a:solidFill>
                <a:latin typeface="High Tower Text" panose="02040502050506030303" pitchFamily="18" charset="0"/>
              </a:rPr>
              <a:t>cluster</a:t>
            </a:r>
            <a:r>
              <a:rPr lang="en-US" sz="3600" kern="0">
                <a:latin typeface="High Tower Text" panose="02040502050506030303" pitchFamily="18" charset="0"/>
              </a:rPr>
              <a:t>.org</a:t>
            </a:r>
          </a:p>
        </p:txBody>
      </p:sp>
      <p:sp>
        <p:nvSpPr>
          <p:cNvPr id="17" name="Text Placeholder 2">
            <a:extLst>
              <a:ext uri="{FF2B5EF4-FFF2-40B4-BE49-F238E27FC236}">
                <a16:creationId xmlns:a16="http://schemas.microsoft.com/office/drawing/2014/main" id="{DFD27C1E-62C6-47D6-91F6-87448F3135E6}"/>
              </a:ext>
            </a:extLst>
          </p:cNvPr>
          <p:cNvSpPr txBox="1">
            <a:spLocks/>
          </p:cNvSpPr>
          <p:nvPr/>
        </p:nvSpPr>
        <p:spPr>
          <a:xfrm>
            <a:off x="3086328" y="5755691"/>
            <a:ext cx="5731781" cy="307777"/>
          </a:xfrm>
          <a:prstGeom prst="rect">
            <a:avLst/>
          </a:prstGeom>
        </p:spPr>
        <p:txBody>
          <a:bodyPr wrap="square" lIns="0" tIns="0" rIns="0" bIns="0">
            <a:spAutoFit/>
          </a:bodyPr>
          <a:lstStyle>
            <a:lvl1pPr marL="0">
              <a:defRPr sz="1800" b="0" i="0">
                <a:solidFill>
                  <a:srgbClr val="F7F9FC"/>
                </a:solidFill>
                <a:latin typeface="Tahoma"/>
                <a:ea typeface="+mn-ea"/>
                <a:cs typeface="Tahoma"/>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a:lstStyle>
          <a:p>
            <a:pPr algn="ctr"/>
            <a:r>
              <a:rPr lang="en-US" sz="2000" i="1" kern="0">
                <a:latin typeface="High Tower Text" panose="02040502050506030303" pitchFamily="18" charset="0"/>
              </a:rPr>
              <a:t>Check for updates and join our mailing list:</a:t>
            </a:r>
          </a:p>
        </p:txBody>
      </p:sp>
      <p:sp>
        <p:nvSpPr>
          <p:cNvPr id="18" name="Rectangle 17">
            <a:extLst>
              <a:ext uri="{FF2B5EF4-FFF2-40B4-BE49-F238E27FC236}">
                <a16:creationId xmlns:a16="http://schemas.microsoft.com/office/drawing/2014/main" id="{436FD7D8-AF6C-A555-2D97-16D14306408D}"/>
              </a:ext>
            </a:extLst>
          </p:cNvPr>
          <p:cNvSpPr/>
          <p:nvPr/>
        </p:nvSpPr>
        <p:spPr>
          <a:xfrm>
            <a:off x="581974" y="3598158"/>
            <a:ext cx="3029983" cy="1765300"/>
          </a:xfrm>
          <a:prstGeom prst="rect">
            <a:avLst/>
          </a:prstGeom>
          <a:solidFill>
            <a:srgbClr val="44546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D87022-697F-1FEE-EA08-6054F462831D}"/>
              </a:ext>
            </a:extLst>
          </p:cNvPr>
          <p:cNvSpPr/>
          <p:nvPr/>
        </p:nvSpPr>
        <p:spPr>
          <a:xfrm>
            <a:off x="4532393" y="3580873"/>
            <a:ext cx="3029983" cy="1765300"/>
          </a:xfrm>
          <a:prstGeom prst="rect">
            <a:avLst/>
          </a:prstGeom>
          <a:solidFill>
            <a:srgbClr val="44546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72624FB-0C70-28C3-1554-CCA92EA4F087}"/>
              </a:ext>
            </a:extLst>
          </p:cNvPr>
          <p:cNvSpPr/>
          <p:nvPr/>
        </p:nvSpPr>
        <p:spPr>
          <a:xfrm>
            <a:off x="8482812" y="3567874"/>
            <a:ext cx="3180560" cy="1765300"/>
          </a:xfrm>
          <a:prstGeom prst="rect">
            <a:avLst/>
          </a:prstGeom>
          <a:solidFill>
            <a:srgbClr val="44546A">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2">
            <a:extLst>
              <a:ext uri="{FF2B5EF4-FFF2-40B4-BE49-F238E27FC236}">
                <a16:creationId xmlns:a16="http://schemas.microsoft.com/office/drawing/2014/main" id="{8D650342-D2D8-95C6-E59C-0AAA2491EA4E}"/>
              </a:ext>
            </a:extLst>
          </p:cNvPr>
          <p:cNvSpPr txBox="1">
            <a:spLocks/>
          </p:cNvSpPr>
          <p:nvPr/>
        </p:nvSpPr>
        <p:spPr>
          <a:xfrm>
            <a:off x="581974" y="3900208"/>
            <a:ext cx="3029983" cy="1107996"/>
          </a:xfrm>
          <a:prstGeom prst="rect">
            <a:avLst/>
          </a:prstGeom>
        </p:spPr>
        <p:txBody>
          <a:bodyPr wrap="square" lIns="0" tIns="0" rIns="0" bIns="0">
            <a:spAutoFit/>
          </a:bodyPr>
          <a:lstStyle>
            <a:lvl1pPr marL="0">
              <a:defRPr sz="1800" b="0" i="0">
                <a:solidFill>
                  <a:srgbClr val="F7F9FC"/>
                </a:solidFill>
                <a:latin typeface="Tahoma"/>
                <a:ea typeface="+mn-ea"/>
                <a:cs typeface="Tahoma"/>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a:lstStyle>
          <a:p>
            <a:pPr algn="ctr"/>
            <a:r>
              <a:rPr lang="en-US" sz="2800" b="1" kern="0"/>
              <a:t>Robert Venables</a:t>
            </a:r>
            <a:br>
              <a:rPr lang="en-US" kern="0"/>
            </a:br>
            <a:r>
              <a:rPr lang="en-US" sz="1600" i="1" kern="0"/>
              <a:t>SEC Executive Director</a:t>
            </a:r>
            <a:br>
              <a:rPr lang="en-US" sz="800" i="1" kern="0"/>
            </a:br>
            <a:br>
              <a:rPr lang="en-US" sz="800" kern="0"/>
            </a:br>
            <a:r>
              <a:rPr lang="en-US" kern="0">
                <a:hlinkClick r:id="rId5"/>
              </a:rPr>
              <a:t>Robert@seconference.org</a:t>
            </a:r>
            <a:endParaRPr lang="en-US" kern="0"/>
          </a:p>
        </p:txBody>
      </p:sp>
      <p:pic>
        <p:nvPicPr>
          <p:cNvPr id="2" name="Picture 1">
            <a:extLst>
              <a:ext uri="{FF2B5EF4-FFF2-40B4-BE49-F238E27FC236}">
                <a16:creationId xmlns:a16="http://schemas.microsoft.com/office/drawing/2014/main" id="{C9024F9F-CA28-6B57-4C3F-C9330DB2E071}"/>
              </a:ext>
            </a:extLst>
          </p:cNvPr>
          <p:cNvPicPr>
            <a:picLocks noChangeAspect="1"/>
          </p:cNvPicPr>
          <p:nvPr/>
        </p:nvPicPr>
        <p:blipFill>
          <a:blip r:embed="rId6"/>
          <a:stretch>
            <a:fillRect/>
          </a:stretch>
        </p:blipFill>
        <p:spPr>
          <a:xfrm>
            <a:off x="8409160" y="3725627"/>
            <a:ext cx="3345760" cy="1433898"/>
          </a:xfrm>
          <a:prstGeom prst="rect">
            <a:avLst/>
          </a:prstGeom>
        </p:spPr>
      </p:pic>
      <p:pic>
        <p:nvPicPr>
          <p:cNvPr id="3" name="Picture 2">
            <a:extLst>
              <a:ext uri="{FF2B5EF4-FFF2-40B4-BE49-F238E27FC236}">
                <a16:creationId xmlns:a16="http://schemas.microsoft.com/office/drawing/2014/main" id="{537C4600-4249-2397-D12D-B02A665F53A4}"/>
              </a:ext>
            </a:extLst>
          </p:cNvPr>
          <p:cNvPicPr>
            <a:picLocks noChangeAspect="1"/>
          </p:cNvPicPr>
          <p:nvPr/>
        </p:nvPicPr>
        <p:blipFill>
          <a:blip r:embed="rId7"/>
          <a:stretch>
            <a:fillRect/>
          </a:stretch>
        </p:blipFill>
        <p:spPr>
          <a:xfrm>
            <a:off x="4497543" y="3737552"/>
            <a:ext cx="2991181" cy="1485276"/>
          </a:xfrm>
          <a:prstGeom prst="rect">
            <a:avLst/>
          </a:prstGeom>
        </p:spPr>
      </p:pic>
    </p:spTree>
    <p:extLst>
      <p:ext uri="{BB962C8B-B14F-4D97-AF65-F5344CB8AC3E}">
        <p14:creationId xmlns:p14="http://schemas.microsoft.com/office/powerpoint/2010/main" val="2516004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D0FDCC1D-0070-4B55-AD70-E4A91C95C36B}"/>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198"/>
                    </a14:imgEffect>
                  </a14:imgLayer>
                </a14:imgProps>
              </a:ext>
              <a:ext uri="{28A0092B-C50C-407E-A947-70E740481C1C}">
                <a14:useLocalDpi xmlns:a14="http://schemas.microsoft.com/office/drawing/2010/main" val="0"/>
              </a:ext>
            </a:extLst>
          </a:blip>
          <a:srcRect l="21295" t="27904" r="2810" b="15316"/>
          <a:stretch/>
        </p:blipFill>
        <p:spPr>
          <a:xfrm>
            <a:off x="0" y="1"/>
            <a:ext cx="12192000" cy="6858000"/>
          </a:xfrm>
          <a:prstGeom prst="rect">
            <a:avLst/>
          </a:prstGeom>
        </p:spPr>
      </p:pic>
      <p:sp>
        <p:nvSpPr>
          <p:cNvPr id="10" name="Shape 161">
            <a:extLst>
              <a:ext uri="{FF2B5EF4-FFF2-40B4-BE49-F238E27FC236}">
                <a16:creationId xmlns:a16="http://schemas.microsoft.com/office/drawing/2014/main" id="{CFE6310D-C3F1-4DB2-B924-F637FFB7619C}"/>
              </a:ext>
            </a:extLst>
          </p:cNvPr>
          <p:cNvSpPr/>
          <p:nvPr/>
        </p:nvSpPr>
        <p:spPr>
          <a:xfrm>
            <a:off x="0" y="139664"/>
            <a:ext cx="12192000" cy="941045"/>
          </a:xfrm>
          <a:prstGeom prst="rect">
            <a:avLst/>
          </a:prstGeom>
          <a:solidFill>
            <a:srgbClr val="323D4E">
              <a:alpha val="73000"/>
            </a:srgbClr>
          </a:solidFill>
          <a:ln w="12700">
            <a:miter lim="400000"/>
          </a:ln>
        </p:spPr>
        <p:txBody>
          <a:bodyPr lIns="35613" tIns="35613" rIns="35613" bIns="35613" anchor="ctr"/>
          <a:lstStyle>
            <a:defPPr marL="0" marR="0" indent="0" algn="l" defTabSz="707197" rtl="0" fontAlgn="auto" latinLnBrk="1" hangingPunct="0">
              <a:lnSpc>
                <a:spcPct val="100000"/>
              </a:lnSpc>
              <a:spcBef>
                <a:spcPts val="0"/>
              </a:spcBef>
              <a:spcAft>
                <a:spcPts val="0"/>
              </a:spcAft>
              <a:buClrTx/>
              <a:buSzTx/>
              <a:buFontTx/>
              <a:buNone/>
              <a:tabLst/>
              <a:defRPr kumimoji="0" sz="1392" b="0" i="0" u="none" strike="noStrike" cap="none" spc="0" normalizeH="0" baseline="0">
                <a:ln>
                  <a:noFill/>
                </a:ln>
                <a:solidFill>
                  <a:srgbClr val="000000"/>
                </a:solidFill>
                <a:effectLst/>
                <a:uFillTx/>
              </a:defRPr>
            </a:defPPr>
            <a:lvl1pPr marL="0" marR="0" indent="0"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1pPr>
            <a:lvl2pPr marL="0" marR="0" indent="176799"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2pPr>
            <a:lvl3pPr marL="0" marR="0" indent="3535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3pPr>
            <a:lvl4pPr marL="0" marR="0" indent="5303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4pPr>
            <a:lvl5pPr marL="0" marR="0" indent="707197"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5pPr>
            <a:lvl6pPr marL="0" marR="0" indent="883996"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6pPr>
            <a:lvl7pPr marL="0" marR="0" indent="10607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7pPr>
            <a:lvl8pPr marL="0" marR="0" indent="12375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8pPr>
            <a:lvl9pPr marL="0" marR="0" indent="1414394"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9pPr>
          </a:lstStyle>
          <a:p>
            <a:pPr defTabSz="413195">
              <a:defRPr sz="2600">
                <a:solidFill>
                  <a:srgbClr val="FFFFFF"/>
                </a:solidFill>
              </a:defRPr>
            </a:pPr>
            <a:endParaRPr sz="1823">
              <a:solidFill>
                <a:srgbClr val="FFFFFF"/>
              </a:solidFill>
              <a:latin typeface="Calibri"/>
            </a:endParaRPr>
          </a:p>
        </p:txBody>
      </p:sp>
      <p:sp>
        <p:nvSpPr>
          <p:cNvPr id="16" name="Shape 162">
            <a:extLst>
              <a:ext uri="{FF2B5EF4-FFF2-40B4-BE49-F238E27FC236}">
                <a16:creationId xmlns:a16="http://schemas.microsoft.com/office/drawing/2014/main" id="{B3604D8F-3118-4CD1-8499-CFD2CB677E2D}"/>
              </a:ext>
            </a:extLst>
          </p:cNvPr>
          <p:cNvSpPr/>
          <p:nvPr/>
        </p:nvSpPr>
        <p:spPr>
          <a:xfrm>
            <a:off x="1572732" y="267806"/>
            <a:ext cx="8905262" cy="4675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defPPr marL="0" marR="0" indent="0" algn="l" defTabSz="707197" rtl="0" fontAlgn="auto" latinLnBrk="1" hangingPunct="0">
              <a:lnSpc>
                <a:spcPct val="100000"/>
              </a:lnSpc>
              <a:spcBef>
                <a:spcPts val="0"/>
              </a:spcBef>
              <a:spcAft>
                <a:spcPts val="0"/>
              </a:spcAft>
              <a:buClrTx/>
              <a:buSzTx/>
              <a:buFontTx/>
              <a:buNone/>
              <a:tabLst/>
              <a:defRPr kumimoji="0" sz="1392" b="0" i="0" u="none" strike="noStrike" cap="none" spc="0" normalizeH="0" baseline="0">
                <a:ln>
                  <a:noFill/>
                </a:ln>
                <a:solidFill>
                  <a:srgbClr val="000000"/>
                </a:solidFill>
                <a:effectLst/>
                <a:uFillTx/>
              </a:defRPr>
            </a:defPPr>
            <a:lvl1pPr marL="0" marR="0" indent="0"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1pPr>
            <a:lvl2pPr marL="0" marR="0" indent="176799"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2pPr>
            <a:lvl3pPr marL="0" marR="0" indent="3535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3pPr>
            <a:lvl4pPr marL="0" marR="0" indent="5303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4pPr>
            <a:lvl5pPr marL="0" marR="0" indent="707197"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5pPr>
            <a:lvl6pPr marL="0" marR="0" indent="883996"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6pPr>
            <a:lvl7pPr marL="0" marR="0" indent="10607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7pPr>
            <a:lvl8pPr marL="0" marR="0" indent="12375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8pPr>
            <a:lvl9pPr marL="0" marR="0" indent="1414394"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9pPr>
          </a:lstStyle>
          <a:p>
            <a:pPr defTabSz="320524">
              <a:lnSpc>
                <a:spcPct val="80000"/>
              </a:lnSpc>
              <a:spcBef>
                <a:spcPts val="1262"/>
              </a:spcBef>
              <a:defRPr sz="5400">
                <a:solidFill>
                  <a:srgbClr val="FFFFFF"/>
                </a:solidFill>
                <a:latin typeface="Avenir Black"/>
                <a:ea typeface="Avenir Black"/>
                <a:cs typeface="Avenir Black"/>
                <a:sym typeface="Avenir Black"/>
              </a:defRPr>
            </a:pPr>
            <a:r>
              <a:rPr lang="en-US" sz="2901" b="1" spc="181">
                <a:solidFill>
                  <a:srgbClr val="FFFFFF"/>
                </a:solidFill>
                <a:latin typeface="Avenir Next LT Pro Demi" panose="020B0604020202020204" pitchFamily="34" charset="0"/>
                <a:cs typeface="Aldhabi" panose="020B0604020202020204" pitchFamily="2" charset="-78"/>
                <a:sym typeface="Avenir Black"/>
              </a:rPr>
              <a:t>2025 SOUTHEAST ALASKA ECONOMIC PLAN</a:t>
            </a:r>
            <a:endParaRPr sz="2901" b="1" spc="181">
              <a:solidFill>
                <a:srgbClr val="FFFFFF"/>
              </a:solidFill>
              <a:latin typeface="Avenir Next LT Pro Demi" panose="020B0604020202020204" pitchFamily="34" charset="0"/>
              <a:cs typeface="Aldhabi" panose="020B0604020202020204" pitchFamily="2" charset="-78"/>
              <a:sym typeface="Avenir Black"/>
            </a:endParaRPr>
          </a:p>
        </p:txBody>
      </p:sp>
      <p:sp>
        <p:nvSpPr>
          <p:cNvPr id="17" name="Shape 162">
            <a:extLst>
              <a:ext uri="{FF2B5EF4-FFF2-40B4-BE49-F238E27FC236}">
                <a16:creationId xmlns:a16="http://schemas.microsoft.com/office/drawing/2014/main" id="{0E054D2D-6BB3-46C2-AE15-4F72B86089E9}"/>
              </a:ext>
            </a:extLst>
          </p:cNvPr>
          <p:cNvSpPr/>
          <p:nvPr/>
        </p:nvSpPr>
        <p:spPr>
          <a:xfrm>
            <a:off x="1610234" y="682210"/>
            <a:ext cx="8905262" cy="467566"/>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defPPr marL="0" marR="0" indent="0" algn="l" defTabSz="707197" rtl="0" fontAlgn="auto" latinLnBrk="1" hangingPunct="0">
              <a:lnSpc>
                <a:spcPct val="100000"/>
              </a:lnSpc>
              <a:spcBef>
                <a:spcPts val="0"/>
              </a:spcBef>
              <a:spcAft>
                <a:spcPts val="0"/>
              </a:spcAft>
              <a:buClrTx/>
              <a:buSzTx/>
              <a:buFontTx/>
              <a:buNone/>
              <a:tabLst/>
              <a:defRPr kumimoji="0" sz="1392" b="0" i="0" u="none" strike="noStrike" cap="none" spc="0" normalizeH="0" baseline="0">
                <a:ln>
                  <a:noFill/>
                </a:ln>
                <a:solidFill>
                  <a:srgbClr val="000000"/>
                </a:solidFill>
                <a:effectLst/>
                <a:uFillTx/>
              </a:defRPr>
            </a:defPPr>
            <a:lvl1pPr marL="0" marR="0" indent="0"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1pPr>
            <a:lvl2pPr marL="0" marR="0" indent="176799"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2pPr>
            <a:lvl3pPr marL="0" marR="0" indent="3535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3pPr>
            <a:lvl4pPr marL="0" marR="0" indent="5303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4pPr>
            <a:lvl5pPr marL="0" marR="0" indent="707197"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5pPr>
            <a:lvl6pPr marL="0" marR="0" indent="883996"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6pPr>
            <a:lvl7pPr marL="0" marR="0" indent="10607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7pPr>
            <a:lvl8pPr marL="0" marR="0" indent="12375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8pPr>
            <a:lvl9pPr marL="0" marR="0" indent="1414394"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9pPr>
          </a:lstStyle>
          <a:p>
            <a:pPr defTabSz="320524">
              <a:lnSpc>
                <a:spcPct val="80000"/>
              </a:lnSpc>
              <a:spcBef>
                <a:spcPts val="1262"/>
              </a:spcBef>
              <a:defRPr sz="5400">
                <a:solidFill>
                  <a:srgbClr val="FFFFFF"/>
                </a:solidFill>
                <a:latin typeface="Avenir Black"/>
                <a:ea typeface="Avenir Black"/>
                <a:cs typeface="Avenir Black"/>
                <a:sym typeface="Avenir Black"/>
              </a:defRPr>
            </a:pPr>
            <a:r>
              <a:rPr lang="en-US" sz="2537" i="1" spc="181">
                <a:solidFill>
                  <a:srgbClr val="FFFFFF"/>
                </a:solidFill>
                <a:latin typeface="Bahnschrift SemiLight" panose="020B0502040204020203" pitchFamily="34" charset="0"/>
                <a:cs typeface="Aldhabi" panose="020B0604020202020204" pitchFamily="2" charset="-78"/>
                <a:sym typeface="Avenir Black"/>
              </a:rPr>
              <a:t>Recipient of the 2021 NADO Impact Award</a:t>
            </a:r>
            <a:endParaRPr sz="2537" i="1" spc="181">
              <a:solidFill>
                <a:srgbClr val="FFFFFF"/>
              </a:solidFill>
              <a:latin typeface="Bahnschrift SemiLight" panose="020B0502040204020203" pitchFamily="34" charset="0"/>
              <a:cs typeface="Aldhabi" panose="020B0604020202020204" pitchFamily="2" charset="-78"/>
              <a:sym typeface="Avenir Black"/>
            </a:endParaRPr>
          </a:p>
        </p:txBody>
      </p:sp>
      <p:sp>
        <p:nvSpPr>
          <p:cNvPr id="2" name="Rectangle 1">
            <a:extLst>
              <a:ext uri="{FF2B5EF4-FFF2-40B4-BE49-F238E27FC236}">
                <a16:creationId xmlns:a16="http://schemas.microsoft.com/office/drawing/2014/main" id="{CAD12990-612A-42EB-97A2-723AF8AF55CC}"/>
              </a:ext>
            </a:extLst>
          </p:cNvPr>
          <p:cNvSpPr/>
          <p:nvPr/>
        </p:nvSpPr>
        <p:spPr>
          <a:xfrm>
            <a:off x="510715" y="3217486"/>
            <a:ext cx="2835615" cy="3234573"/>
          </a:xfrm>
          <a:prstGeom prst="rect">
            <a:avLst/>
          </a:prstGeom>
          <a:solidFill>
            <a:schemeClr val="bg1"/>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30"/>
            <a:endParaRPr lang="en-US" sz="1646">
              <a:solidFill>
                <a:prstClr val="white"/>
              </a:solidFill>
              <a:latin typeface="Calibri"/>
            </a:endParaRPr>
          </a:p>
        </p:txBody>
      </p:sp>
      <p:pic>
        <p:nvPicPr>
          <p:cNvPr id="9" name="Picture 8" descr="A picture containing logo&#10;&#10;Description automatically generated">
            <a:extLst>
              <a:ext uri="{FF2B5EF4-FFF2-40B4-BE49-F238E27FC236}">
                <a16:creationId xmlns:a16="http://schemas.microsoft.com/office/drawing/2014/main" id="{CD50B6BF-CD4C-4CAC-8F4A-51D697FDD0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633" y="3429000"/>
            <a:ext cx="2555096" cy="1726686"/>
          </a:xfrm>
          <a:prstGeom prst="rect">
            <a:avLst/>
          </a:prstGeom>
        </p:spPr>
      </p:pic>
      <p:sp>
        <p:nvSpPr>
          <p:cNvPr id="12" name="TextBox 11">
            <a:extLst>
              <a:ext uri="{FF2B5EF4-FFF2-40B4-BE49-F238E27FC236}">
                <a16:creationId xmlns:a16="http://schemas.microsoft.com/office/drawing/2014/main" id="{A15AEDB4-AE6E-4AE3-AD2E-F13CA3F71668}"/>
              </a:ext>
            </a:extLst>
          </p:cNvPr>
          <p:cNvSpPr txBox="1"/>
          <p:nvPr/>
        </p:nvSpPr>
        <p:spPr>
          <a:xfrm flipH="1">
            <a:off x="728873" y="5075428"/>
            <a:ext cx="2617457" cy="14321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6045" tIns="46045" rIns="46045" bIns="46045" numCol="1" spcCol="38100" rtlCol="0" anchor="ctr">
            <a:spAutoFit/>
          </a:bodyPr>
          <a:lstStyle/>
          <a:p>
            <a:pPr algn="ctr" defTabSz="529556" hangingPunct="0"/>
            <a:r>
              <a:rPr lang="en-US" sz="8702">
                <a:solidFill>
                  <a:srgbClr val="323D4E"/>
                </a:solidFill>
                <a:latin typeface="Impact" panose="020B0806030902050204" pitchFamily="34" charset="0"/>
                <a:sym typeface="Helvetica Light"/>
              </a:rPr>
              <a:t>2021</a:t>
            </a:r>
          </a:p>
        </p:txBody>
      </p:sp>
    </p:spTree>
    <p:extLst>
      <p:ext uri="{BB962C8B-B14F-4D97-AF65-F5344CB8AC3E}">
        <p14:creationId xmlns:p14="http://schemas.microsoft.com/office/powerpoint/2010/main" val="1876276027"/>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790239E-7405-4D77-9E99-DE5CE143EB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05"/>
          <a:stretch/>
        </p:blipFill>
        <p:spPr>
          <a:xfrm>
            <a:off x="0" y="0"/>
            <a:ext cx="12192000" cy="7460382"/>
          </a:xfrm>
          <a:prstGeom prst="rect">
            <a:avLst/>
          </a:prstGeom>
        </p:spPr>
      </p:pic>
      <p:sp>
        <p:nvSpPr>
          <p:cNvPr id="3" name="TextBox 2">
            <a:extLst>
              <a:ext uri="{FF2B5EF4-FFF2-40B4-BE49-F238E27FC236}">
                <a16:creationId xmlns:a16="http://schemas.microsoft.com/office/drawing/2014/main" id="{64C1B34B-B28F-4079-9925-BC6B2F669D28}"/>
              </a:ext>
            </a:extLst>
          </p:cNvPr>
          <p:cNvSpPr txBox="1"/>
          <p:nvPr/>
        </p:nvSpPr>
        <p:spPr>
          <a:xfrm>
            <a:off x="1503405" y="11454"/>
            <a:ext cx="9144000" cy="1200329"/>
          </a:xfrm>
          <a:prstGeom prst="rect">
            <a:avLst/>
          </a:prstGeom>
          <a:noFill/>
        </p:spPr>
        <p:txBody>
          <a:bodyPr wrap="square" rtlCol="0">
            <a:spAutoFit/>
          </a:bodyPr>
          <a:lstStyle/>
          <a:p>
            <a:pPr algn="ctr"/>
            <a:r>
              <a:rPr lang="en-US" sz="7200" b="1">
                <a:solidFill>
                  <a:schemeClr val="accent5">
                    <a:lumMod val="75000"/>
                  </a:schemeClr>
                </a:solidFill>
                <a:latin typeface="+mn-lt"/>
              </a:rPr>
              <a:t>Why mariculture?</a:t>
            </a:r>
          </a:p>
        </p:txBody>
      </p:sp>
      <p:sp>
        <p:nvSpPr>
          <p:cNvPr id="7" name="Title 1">
            <a:extLst>
              <a:ext uri="{FF2B5EF4-FFF2-40B4-BE49-F238E27FC236}">
                <a16:creationId xmlns:a16="http://schemas.microsoft.com/office/drawing/2014/main" id="{09A91EC7-63D7-4316-9C7A-09A4B6AB27AB}"/>
              </a:ext>
            </a:extLst>
          </p:cNvPr>
          <p:cNvSpPr>
            <a:spLocks noGrp="1"/>
          </p:cNvSpPr>
          <p:nvPr>
            <p:ph type="title"/>
          </p:nvPr>
        </p:nvSpPr>
        <p:spPr>
          <a:xfrm>
            <a:off x="1503405" y="969104"/>
            <a:ext cx="9144000" cy="1316896"/>
          </a:xfrm>
        </p:spPr>
        <p:txBody>
          <a:bodyPr>
            <a:normAutofit/>
          </a:bodyPr>
          <a:lstStyle/>
          <a:p>
            <a:r>
              <a:rPr lang="en-US" sz="3200" b="1">
                <a:solidFill>
                  <a:schemeClr val="accent6">
                    <a:lumMod val="75000"/>
                  </a:schemeClr>
                </a:solidFill>
              </a:rPr>
              <a:t>Mariculture = Opportunities &amp; Benefits for Alaskans</a:t>
            </a:r>
            <a:br>
              <a:rPr lang="en-US" sz="3200" b="1">
                <a:solidFill>
                  <a:schemeClr val="accent6">
                    <a:lumMod val="75000"/>
                  </a:schemeClr>
                </a:solidFill>
              </a:rPr>
            </a:br>
            <a:r>
              <a:rPr lang="en-US" sz="2000" i="1">
                <a:solidFill>
                  <a:schemeClr val="accent6">
                    <a:lumMod val="75000"/>
                  </a:schemeClr>
                </a:solidFill>
              </a:rPr>
              <a:t>economic, environmental, community, cultural, and food security</a:t>
            </a:r>
          </a:p>
        </p:txBody>
      </p:sp>
      <p:sp>
        <p:nvSpPr>
          <p:cNvPr id="8" name="TextBox 7">
            <a:extLst>
              <a:ext uri="{FF2B5EF4-FFF2-40B4-BE49-F238E27FC236}">
                <a16:creationId xmlns:a16="http://schemas.microsoft.com/office/drawing/2014/main" id="{97AA26E4-2C51-4A85-8D82-A27AE5DC0D10}"/>
              </a:ext>
            </a:extLst>
          </p:cNvPr>
          <p:cNvSpPr txBox="1"/>
          <p:nvPr/>
        </p:nvSpPr>
        <p:spPr>
          <a:xfrm>
            <a:off x="3200400" y="6437108"/>
            <a:ext cx="8552872" cy="400110"/>
          </a:xfrm>
          <a:prstGeom prst="rect">
            <a:avLst/>
          </a:prstGeom>
          <a:noFill/>
        </p:spPr>
        <p:txBody>
          <a:bodyPr wrap="square" rtlCol="0">
            <a:spAutoFit/>
          </a:bodyPr>
          <a:lstStyle/>
          <a:p>
            <a:pPr marL="514350" indent="-514350" algn="r"/>
            <a:r>
              <a:rPr lang="en-US" sz="2000" b="1" i="1">
                <a:solidFill>
                  <a:schemeClr val="tx1">
                    <a:lumMod val="50000"/>
                    <a:lumOff val="50000"/>
                  </a:schemeClr>
                </a:solidFill>
                <a:latin typeface="Calibri" panose="020F0502020204030204" pitchFamily="34" charset="0"/>
                <a:cs typeface="Calibri" panose="020F0502020204030204" pitchFamily="34" charset="0"/>
              </a:rPr>
              <a:t>Seagrove Kelp Company harvesting near Craig, Alaska</a:t>
            </a:r>
            <a:endParaRPr lang="en-US" sz="2000" i="1">
              <a:solidFill>
                <a:schemeClr val="tx1">
                  <a:lumMod val="50000"/>
                  <a:lumOff val="50000"/>
                </a:schemeClr>
              </a:solidFill>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C9D200C-2C4E-79E9-F5F6-5F0C1413FF31}"/>
              </a:ext>
            </a:extLst>
          </p:cNvPr>
          <p:cNvPicPr>
            <a:picLocks noChangeAspect="1"/>
          </p:cNvPicPr>
          <p:nvPr/>
        </p:nvPicPr>
        <p:blipFill>
          <a:blip r:embed="rId4"/>
          <a:stretch>
            <a:fillRect/>
          </a:stretch>
        </p:blipFill>
        <p:spPr>
          <a:xfrm>
            <a:off x="1491568" y="2119449"/>
            <a:ext cx="8723230" cy="5163523"/>
          </a:xfrm>
          <a:prstGeom prst="rect">
            <a:avLst/>
          </a:prstGeom>
        </p:spPr>
      </p:pic>
    </p:spTree>
    <p:extLst>
      <p:ext uri="{BB962C8B-B14F-4D97-AF65-F5344CB8AC3E}">
        <p14:creationId xmlns:p14="http://schemas.microsoft.com/office/powerpoint/2010/main" val="1029757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Diagram&#10;&#10;Description automatically generated with medium confidence">
            <a:extLst>
              <a:ext uri="{FF2B5EF4-FFF2-40B4-BE49-F238E27FC236}">
                <a16:creationId xmlns:a16="http://schemas.microsoft.com/office/drawing/2014/main" id="{2DA0231D-65A1-4E8F-FE5D-D1D96AFE9D65}"/>
              </a:ext>
            </a:extLst>
          </p:cNvPr>
          <p:cNvPicPr>
            <a:picLocks noChangeAspect="1"/>
          </p:cNvPicPr>
          <p:nvPr/>
        </p:nvPicPr>
        <p:blipFill rotWithShape="1">
          <a:blip r:embed="rId3">
            <a:extLst>
              <a:ext uri="{28A0092B-C50C-407E-A947-70E740481C1C}">
                <a14:useLocalDpi xmlns:a14="http://schemas.microsoft.com/office/drawing/2010/main" val="0"/>
              </a:ext>
            </a:extLst>
          </a:blip>
          <a:srcRect l="10252" t="78825" r="11374" b="2104"/>
          <a:stretch/>
        </p:blipFill>
        <p:spPr>
          <a:xfrm>
            <a:off x="6174366" y="4056590"/>
            <a:ext cx="3139405" cy="777882"/>
          </a:xfrm>
          <a:prstGeom prst="rect">
            <a:avLst/>
          </a:prstGeom>
        </p:spPr>
      </p:pic>
      <p:sp>
        <p:nvSpPr>
          <p:cNvPr id="14" name="Rectangle 13">
            <a:extLst>
              <a:ext uri="{FF2B5EF4-FFF2-40B4-BE49-F238E27FC236}">
                <a16:creationId xmlns:a16="http://schemas.microsoft.com/office/drawing/2014/main" id="{14A8F9AA-5568-4A33-8097-A174ECB3F5CA}"/>
              </a:ext>
            </a:extLst>
          </p:cNvPr>
          <p:cNvSpPr/>
          <p:nvPr/>
        </p:nvSpPr>
        <p:spPr>
          <a:xfrm>
            <a:off x="1544870" y="14472"/>
            <a:ext cx="2599998" cy="6858000"/>
          </a:xfrm>
          <a:prstGeom prst="rect">
            <a:avLst/>
          </a:prstGeom>
          <a:solidFill>
            <a:srgbClr val="005C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5"/>
          </a:p>
        </p:txBody>
      </p:sp>
      <p:sp>
        <p:nvSpPr>
          <p:cNvPr id="5" name="Title 3">
            <a:extLst>
              <a:ext uri="{FF2B5EF4-FFF2-40B4-BE49-F238E27FC236}">
                <a16:creationId xmlns:a16="http://schemas.microsoft.com/office/drawing/2014/main" id="{B15B96C7-0FB9-43A6-BBB8-E8E97F132FFC}"/>
              </a:ext>
            </a:extLst>
          </p:cNvPr>
          <p:cNvSpPr txBox="1">
            <a:spLocks/>
          </p:cNvSpPr>
          <p:nvPr/>
        </p:nvSpPr>
        <p:spPr>
          <a:xfrm>
            <a:off x="6792833" y="4734243"/>
            <a:ext cx="3408471" cy="1801347"/>
          </a:xfrm>
          <a:prstGeom prst="rect">
            <a:avLst/>
          </a:prstGeom>
        </p:spPr>
        <p:txBody>
          <a:bodyPr vert="horz" lIns="91169" tIns="45584" rIns="91169" bIns="45584" rtlCol="0" anchor="ctr">
            <a:noAutofit/>
          </a:bodyPr>
          <a:lstStyle/>
          <a:p>
            <a:pPr marL="227932">
              <a:lnSpc>
                <a:spcPts val="2012"/>
              </a:lnSpc>
            </a:pPr>
            <a:r>
              <a:rPr lang="en-US" sz="1280">
                <a:solidFill>
                  <a:schemeClr val="tx2">
                    <a:lumMod val="75000"/>
                  </a:schemeClr>
                </a:solidFill>
                <a:latin typeface="Avenir Next LT Pro Demi" panose="020B0704020202020204" pitchFamily="34" charset="0"/>
                <a:ea typeface="Calibri" panose="020F0502020204030204" pitchFamily="34" charset="0"/>
                <a:cs typeface="Times New Roman" panose="02020603050405020304" pitchFamily="18" charset="0"/>
              </a:rPr>
              <a:t>Mariculture Revolving Loan Fund</a:t>
            </a:r>
          </a:p>
          <a:p>
            <a:pPr marL="227932">
              <a:lnSpc>
                <a:spcPts val="2012"/>
              </a:lnSpc>
            </a:pPr>
            <a:r>
              <a:rPr lang="en-US" sz="1280">
                <a:solidFill>
                  <a:schemeClr val="tx2">
                    <a:lumMod val="75000"/>
                  </a:schemeClr>
                </a:solidFill>
                <a:latin typeface="Avenir Next LT Pro Demi" panose="020B0704020202020204" pitchFamily="34" charset="0"/>
                <a:ea typeface="Calibri" panose="020F0502020204030204" pitchFamily="34" charset="0"/>
                <a:cs typeface="Times New Roman" panose="02020603050405020304" pitchFamily="18" charset="0"/>
              </a:rPr>
              <a:t>Governance, Coordination &amp; Outreach</a:t>
            </a:r>
          </a:p>
          <a:p>
            <a:pPr marL="227932">
              <a:lnSpc>
                <a:spcPts val="2012"/>
              </a:lnSpc>
            </a:pPr>
            <a:r>
              <a:rPr lang="en-US" sz="1280">
                <a:solidFill>
                  <a:schemeClr val="tx2">
                    <a:lumMod val="75000"/>
                  </a:schemeClr>
                </a:solidFill>
                <a:latin typeface="Avenir Next LT Pro Demi" panose="020B0704020202020204" pitchFamily="34" charset="0"/>
                <a:ea typeface="Calibri" panose="020F0502020204030204" pitchFamily="34" charset="0"/>
                <a:cs typeface="Times New Roman" panose="02020603050405020304" pitchFamily="18" charset="0"/>
              </a:rPr>
              <a:t>Workforce Development</a:t>
            </a:r>
          </a:p>
          <a:p>
            <a:pPr marL="227932">
              <a:lnSpc>
                <a:spcPts val="2012"/>
              </a:lnSpc>
            </a:pPr>
            <a:r>
              <a:rPr lang="en-US" sz="1280">
                <a:solidFill>
                  <a:schemeClr val="tx2">
                    <a:lumMod val="75000"/>
                  </a:schemeClr>
                </a:solidFill>
                <a:latin typeface="Avenir Next LT Pro Demi" panose="020B0704020202020204" pitchFamily="34" charset="0"/>
                <a:ea typeface="Calibri" panose="020F0502020204030204" pitchFamily="34" charset="0"/>
                <a:cs typeface="Times New Roman" panose="02020603050405020304" pitchFamily="18" charset="0"/>
              </a:rPr>
              <a:t>Research and Development</a:t>
            </a:r>
          </a:p>
          <a:p>
            <a:pPr marL="227932">
              <a:lnSpc>
                <a:spcPts val="2012"/>
              </a:lnSpc>
            </a:pPr>
            <a:r>
              <a:rPr lang="en-US" sz="1280">
                <a:solidFill>
                  <a:schemeClr val="tx2">
                    <a:lumMod val="75000"/>
                  </a:schemeClr>
                </a:solidFill>
                <a:latin typeface="Avenir Next LT Pro Demi" panose="020B0704020202020204" pitchFamily="34" charset="0"/>
                <a:ea typeface="Calibri" panose="020F0502020204030204" pitchFamily="34" charset="0"/>
                <a:cs typeface="Times New Roman" panose="02020603050405020304" pitchFamily="18" charset="0"/>
              </a:rPr>
              <a:t>Market Development</a:t>
            </a:r>
          </a:p>
          <a:p>
            <a:pPr marL="227932">
              <a:lnSpc>
                <a:spcPts val="2012"/>
              </a:lnSpc>
            </a:pPr>
            <a:r>
              <a:rPr lang="en-US" sz="1280">
                <a:solidFill>
                  <a:schemeClr val="tx2">
                    <a:lumMod val="75000"/>
                  </a:schemeClr>
                </a:solidFill>
                <a:latin typeface="Avenir Next LT Pro Demi" panose="020B0704020202020204" pitchFamily="34" charset="0"/>
                <a:ea typeface="Calibri" panose="020F0502020204030204" pitchFamily="34" charset="0"/>
                <a:cs typeface="Times New Roman" panose="02020603050405020304" pitchFamily="18" charset="0"/>
              </a:rPr>
              <a:t>Green Energy</a:t>
            </a:r>
          </a:p>
          <a:p>
            <a:pPr marL="227932">
              <a:lnSpc>
                <a:spcPts val="2012"/>
              </a:lnSpc>
            </a:pPr>
            <a:r>
              <a:rPr lang="en-US" sz="1280">
                <a:solidFill>
                  <a:schemeClr val="tx2">
                    <a:lumMod val="75000"/>
                  </a:schemeClr>
                </a:solidFill>
                <a:latin typeface="Avenir Next LT Pro Demi" panose="020B0704020202020204" pitchFamily="34" charset="0"/>
                <a:ea typeface="Calibri" panose="020F0502020204030204" pitchFamily="34" charset="0"/>
                <a:cs typeface="Times New Roman" panose="02020603050405020304" pitchFamily="18" charset="0"/>
              </a:rPr>
              <a:t>Equipment and Technology</a:t>
            </a:r>
            <a:endParaRPr lang="en-US" sz="1280">
              <a:solidFill>
                <a:schemeClr val="tx2">
                  <a:lumMod val="75000"/>
                </a:schemeClr>
              </a:solidFill>
              <a:latin typeface="Avenir Next LT Pro Demi" panose="020B0704020202020204" pitchFamily="34" charset="0"/>
              <a:ea typeface="+mj-ea"/>
              <a:cs typeface="+mj-cs"/>
            </a:endParaRPr>
          </a:p>
        </p:txBody>
      </p:sp>
      <p:sp>
        <p:nvSpPr>
          <p:cNvPr id="9" name="Shape 161">
            <a:extLst>
              <a:ext uri="{FF2B5EF4-FFF2-40B4-BE49-F238E27FC236}">
                <a16:creationId xmlns:a16="http://schemas.microsoft.com/office/drawing/2014/main" id="{D5F7AC29-5E25-4AD4-A09E-3AD7B86B4E39}"/>
              </a:ext>
            </a:extLst>
          </p:cNvPr>
          <p:cNvSpPr/>
          <p:nvPr/>
        </p:nvSpPr>
        <p:spPr>
          <a:xfrm>
            <a:off x="1537550" y="406059"/>
            <a:ext cx="9200225" cy="1540724"/>
          </a:xfrm>
          <a:prstGeom prst="rect">
            <a:avLst/>
          </a:prstGeom>
          <a:solidFill>
            <a:srgbClr val="002B50"/>
          </a:solidFill>
          <a:ln w="12700">
            <a:miter lim="400000"/>
          </a:ln>
        </p:spPr>
        <p:txBody>
          <a:bodyPr lIns="35613" tIns="35613" rIns="35613" bIns="35613" anchor="ctr"/>
          <a:lstStyle>
            <a:defPPr marL="0" marR="0" indent="0" algn="l" defTabSz="707197" rtl="0" fontAlgn="auto" latinLnBrk="1" hangingPunct="0">
              <a:lnSpc>
                <a:spcPct val="100000"/>
              </a:lnSpc>
              <a:spcBef>
                <a:spcPts val="0"/>
              </a:spcBef>
              <a:spcAft>
                <a:spcPts val="0"/>
              </a:spcAft>
              <a:buClrTx/>
              <a:buSzTx/>
              <a:buFontTx/>
              <a:buNone/>
              <a:tabLst/>
              <a:defRPr kumimoji="0" sz="1392" b="0" i="0" u="none" strike="noStrike" cap="none" spc="0" normalizeH="0" baseline="0">
                <a:ln>
                  <a:noFill/>
                </a:ln>
                <a:solidFill>
                  <a:srgbClr val="000000"/>
                </a:solidFill>
                <a:effectLst/>
                <a:uFillTx/>
              </a:defRPr>
            </a:defPPr>
            <a:lvl1pPr marL="0" marR="0" indent="0"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1pPr>
            <a:lvl2pPr marL="0" marR="0" indent="176799"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2pPr>
            <a:lvl3pPr marL="0" marR="0" indent="3535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3pPr>
            <a:lvl4pPr marL="0" marR="0" indent="530398"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4pPr>
            <a:lvl5pPr marL="0" marR="0" indent="707197"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5pPr>
            <a:lvl6pPr marL="0" marR="0" indent="883996"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6pPr>
            <a:lvl7pPr marL="0" marR="0" indent="10607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7pPr>
            <a:lvl8pPr marL="0" marR="0" indent="1237595"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8pPr>
            <a:lvl9pPr marL="0" marR="0" indent="1414394" algn="ctr" defTabSz="451820" rtl="0" fontAlgn="auto" latinLnBrk="0" hangingPunct="0">
              <a:lnSpc>
                <a:spcPct val="100000"/>
              </a:lnSpc>
              <a:spcBef>
                <a:spcPts val="0"/>
              </a:spcBef>
              <a:spcAft>
                <a:spcPts val="0"/>
              </a:spcAft>
              <a:buClrTx/>
              <a:buSzTx/>
              <a:buFontTx/>
              <a:buNone/>
              <a:tabLst/>
              <a:defRPr kumimoji="0" sz="2784" b="0" i="0" u="none" strike="noStrike" cap="none" spc="0" normalizeH="0" baseline="0">
                <a:ln>
                  <a:noFill/>
                </a:ln>
                <a:solidFill>
                  <a:srgbClr val="000000"/>
                </a:solidFill>
                <a:effectLst/>
                <a:uFillTx/>
                <a:latin typeface="+mn-lt"/>
                <a:ea typeface="+mn-ea"/>
                <a:cs typeface="+mn-cs"/>
                <a:sym typeface="Helvetica Light"/>
              </a:defRPr>
            </a:lvl9pPr>
          </a:lstStyle>
          <a:p>
            <a:pPr>
              <a:defRPr sz="2600">
                <a:solidFill>
                  <a:srgbClr val="FFFFFF"/>
                </a:solidFill>
              </a:defRPr>
            </a:pPr>
            <a:endParaRPr sz="1823"/>
          </a:p>
        </p:txBody>
      </p:sp>
      <p:pic>
        <p:nvPicPr>
          <p:cNvPr id="12" name="Picture 11" descr="Logo&#10;&#10;Description automatically generated">
            <a:extLst>
              <a:ext uri="{FF2B5EF4-FFF2-40B4-BE49-F238E27FC236}">
                <a16:creationId xmlns:a16="http://schemas.microsoft.com/office/drawing/2014/main" id="{8463CE18-3050-8068-BA8A-4AF2244F43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4569" y="14472"/>
            <a:ext cx="2396525" cy="3344845"/>
          </a:xfrm>
          <a:prstGeom prst="rect">
            <a:avLst/>
          </a:prstGeom>
        </p:spPr>
      </p:pic>
      <p:sp>
        <p:nvSpPr>
          <p:cNvPr id="17" name="Rectangle 16">
            <a:extLst>
              <a:ext uri="{FF2B5EF4-FFF2-40B4-BE49-F238E27FC236}">
                <a16:creationId xmlns:a16="http://schemas.microsoft.com/office/drawing/2014/main" id="{1F51696A-318E-6562-23CC-F3D1FF8D58C4}"/>
              </a:ext>
            </a:extLst>
          </p:cNvPr>
          <p:cNvSpPr/>
          <p:nvPr/>
        </p:nvSpPr>
        <p:spPr>
          <a:xfrm>
            <a:off x="1775634" y="3847100"/>
            <a:ext cx="4250682" cy="2933061"/>
          </a:xfrm>
          <a:prstGeom prst="rect">
            <a:avLst/>
          </a:prstGeom>
          <a:solidFill>
            <a:srgbClr val="FEF8E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6"/>
          </a:p>
        </p:txBody>
      </p:sp>
      <p:pic>
        <p:nvPicPr>
          <p:cNvPr id="15" name="Picture 14" descr="Map&#10;&#10;Description automatically generated">
            <a:extLst>
              <a:ext uri="{FF2B5EF4-FFF2-40B4-BE49-F238E27FC236}">
                <a16:creationId xmlns:a16="http://schemas.microsoft.com/office/drawing/2014/main" id="{8AFB7F39-277A-D049-DB02-FE1A8D73889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29" t="1481" r="1997" b="797"/>
          <a:stretch/>
        </p:blipFill>
        <p:spPr>
          <a:xfrm>
            <a:off x="1856467" y="3916786"/>
            <a:ext cx="4041811" cy="2734166"/>
          </a:xfrm>
          <a:prstGeom prst="rect">
            <a:avLst/>
          </a:prstGeom>
        </p:spPr>
      </p:pic>
      <p:pic>
        <p:nvPicPr>
          <p:cNvPr id="21" name="Picture 20" descr="Text, logo&#10;&#10;Description automatically generated with medium confidence">
            <a:extLst>
              <a:ext uri="{FF2B5EF4-FFF2-40B4-BE49-F238E27FC236}">
                <a16:creationId xmlns:a16="http://schemas.microsoft.com/office/drawing/2014/main" id="{EE47E42F-4918-CB0F-B2F6-16665139F1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3545" y="109574"/>
            <a:ext cx="4502067" cy="1929135"/>
          </a:xfrm>
          <a:prstGeom prst="rect">
            <a:avLst/>
          </a:prstGeom>
        </p:spPr>
      </p:pic>
      <p:pic>
        <p:nvPicPr>
          <p:cNvPr id="23" name="Picture 22" descr="Text, logo&#10;&#10;Description automatically generated">
            <a:extLst>
              <a:ext uri="{FF2B5EF4-FFF2-40B4-BE49-F238E27FC236}">
                <a16:creationId xmlns:a16="http://schemas.microsoft.com/office/drawing/2014/main" id="{D3F11CBA-1152-9EA3-67BC-23B4331FAD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6233" b="3410"/>
          <a:stretch/>
        </p:blipFill>
        <p:spPr>
          <a:xfrm>
            <a:off x="4407395" y="413761"/>
            <a:ext cx="4452187" cy="1533022"/>
          </a:xfrm>
          <a:prstGeom prst="rect">
            <a:avLst/>
          </a:prstGeom>
        </p:spPr>
      </p:pic>
      <p:pic>
        <p:nvPicPr>
          <p:cNvPr id="35" name="Picture 34" descr="Diagram&#10;&#10;Description automatically generated with medium confidence">
            <a:extLst>
              <a:ext uri="{FF2B5EF4-FFF2-40B4-BE49-F238E27FC236}">
                <a16:creationId xmlns:a16="http://schemas.microsoft.com/office/drawing/2014/main" id="{A3A9FA73-87F4-EDBE-0B37-52B934E47D21}"/>
              </a:ext>
            </a:extLst>
          </p:cNvPr>
          <p:cNvPicPr>
            <a:picLocks noChangeAspect="1"/>
          </p:cNvPicPr>
          <p:nvPr/>
        </p:nvPicPr>
        <p:blipFill rotWithShape="1">
          <a:blip r:embed="rId3">
            <a:extLst>
              <a:ext uri="{28A0092B-C50C-407E-A947-70E740481C1C}">
                <a14:useLocalDpi xmlns:a14="http://schemas.microsoft.com/office/drawing/2010/main" val="0"/>
              </a:ext>
            </a:extLst>
          </a:blip>
          <a:srcRect l="12607" t="1501" r="11369" b="76144"/>
          <a:stretch/>
        </p:blipFill>
        <p:spPr>
          <a:xfrm>
            <a:off x="4444796" y="2133768"/>
            <a:ext cx="3012549" cy="902041"/>
          </a:xfrm>
          <a:prstGeom prst="rect">
            <a:avLst/>
          </a:prstGeom>
        </p:spPr>
      </p:pic>
      <p:pic>
        <p:nvPicPr>
          <p:cNvPr id="36" name="Picture 35" descr="Diagram&#10;&#10;Description automatically generated with medium confidence">
            <a:extLst>
              <a:ext uri="{FF2B5EF4-FFF2-40B4-BE49-F238E27FC236}">
                <a16:creationId xmlns:a16="http://schemas.microsoft.com/office/drawing/2014/main" id="{145B77E9-D917-F2C0-2FDF-4EEA5CFE878A}"/>
              </a:ext>
            </a:extLst>
          </p:cNvPr>
          <p:cNvPicPr>
            <a:picLocks noChangeAspect="1"/>
          </p:cNvPicPr>
          <p:nvPr/>
        </p:nvPicPr>
        <p:blipFill rotWithShape="1">
          <a:blip r:embed="rId3">
            <a:extLst>
              <a:ext uri="{28A0092B-C50C-407E-A947-70E740481C1C}">
                <a14:useLocalDpi xmlns:a14="http://schemas.microsoft.com/office/drawing/2010/main" val="0"/>
              </a:ext>
            </a:extLst>
          </a:blip>
          <a:srcRect l="11806" t="27650" r="31564" b="52129"/>
          <a:stretch/>
        </p:blipFill>
        <p:spPr>
          <a:xfrm>
            <a:off x="6165688" y="3158089"/>
            <a:ext cx="2125984" cy="773016"/>
          </a:xfrm>
          <a:prstGeom prst="rect">
            <a:avLst/>
          </a:prstGeom>
        </p:spPr>
      </p:pic>
      <p:pic>
        <p:nvPicPr>
          <p:cNvPr id="34" name="Picture 33" descr="Diagram&#10;&#10;Description automatically generated with medium confidence">
            <a:extLst>
              <a:ext uri="{FF2B5EF4-FFF2-40B4-BE49-F238E27FC236}">
                <a16:creationId xmlns:a16="http://schemas.microsoft.com/office/drawing/2014/main" id="{C8C4192B-D113-0B8F-6AC2-1724BF4D51C4}"/>
              </a:ext>
            </a:extLst>
          </p:cNvPr>
          <p:cNvPicPr>
            <a:picLocks noChangeAspect="1"/>
          </p:cNvPicPr>
          <p:nvPr/>
        </p:nvPicPr>
        <p:blipFill rotWithShape="1">
          <a:blip r:embed="rId3">
            <a:extLst>
              <a:ext uri="{28A0092B-C50C-407E-A947-70E740481C1C}">
                <a14:useLocalDpi xmlns:a14="http://schemas.microsoft.com/office/drawing/2010/main" val="0"/>
              </a:ext>
            </a:extLst>
          </a:blip>
          <a:srcRect l="11958" t="54388" r="26882" b="23407"/>
          <a:stretch/>
        </p:blipFill>
        <p:spPr>
          <a:xfrm>
            <a:off x="7796588" y="2133768"/>
            <a:ext cx="2125983" cy="785975"/>
          </a:xfrm>
          <a:prstGeom prst="rect">
            <a:avLst/>
          </a:prstGeom>
        </p:spPr>
      </p:pic>
      <p:sp>
        <p:nvSpPr>
          <p:cNvPr id="38" name="Flowchart: Decision 37">
            <a:extLst>
              <a:ext uri="{FF2B5EF4-FFF2-40B4-BE49-F238E27FC236}">
                <a16:creationId xmlns:a16="http://schemas.microsoft.com/office/drawing/2014/main" id="{3C02FF46-391E-8964-5729-530740E04B2E}"/>
              </a:ext>
            </a:extLst>
          </p:cNvPr>
          <p:cNvSpPr/>
          <p:nvPr/>
        </p:nvSpPr>
        <p:spPr>
          <a:xfrm>
            <a:off x="7001883" y="4856525"/>
            <a:ext cx="69683" cy="85276"/>
          </a:xfrm>
          <a:prstGeom prst="flowChartDecision">
            <a:avLst/>
          </a:prstGeom>
          <a:solidFill>
            <a:srgbClr val="188182"/>
          </a:solidFill>
          <a:ln>
            <a:solidFill>
              <a:srgbClr val="18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6"/>
          </a:p>
        </p:txBody>
      </p:sp>
      <p:sp>
        <p:nvSpPr>
          <p:cNvPr id="47" name="Flowchart: Decision 46">
            <a:extLst>
              <a:ext uri="{FF2B5EF4-FFF2-40B4-BE49-F238E27FC236}">
                <a16:creationId xmlns:a16="http://schemas.microsoft.com/office/drawing/2014/main" id="{C95197E1-05D0-06DB-9950-40EBADCF0543}"/>
              </a:ext>
            </a:extLst>
          </p:cNvPr>
          <p:cNvSpPr/>
          <p:nvPr/>
        </p:nvSpPr>
        <p:spPr>
          <a:xfrm>
            <a:off x="7001883" y="5325349"/>
            <a:ext cx="69683" cy="85276"/>
          </a:xfrm>
          <a:prstGeom prst="flowChartDecision">
            <a:avLst/>
          </a:prstGeom>
          <a:solidFill>
            <a:srgbClr val="188182"/>
          </a:solidFill>
          <a:ln>
            <a:solidFill>
              <a:srgbClr val="18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6"/>
          </a:p>
        </p:txBody>
      </p:sp>
      <p:sp>
        <p:nvSpPr>
          <p:cNvPr id="48" name="Flowchart: Decision 47">
            <a:extLst>
              <a:ext uri="{FF2B5EF4-FFF2-40B4-BE49-F238E27FC236}">
                <a16:creationId xmlns:a16="http://schemas.microsoft.com/office/drawing/2014/main" id="{6617C3AB-2AFC-9F74-995C-4DD11CD6F27C}"/>
              </a:ext>
            </a:extLst>
          </p:cNvPr>
          <p:cNvSpPr/>
          <p:nvPr/>
        </p:nvSpPr>
        <p:spPr>
          <a:xfrm>
            <a:off x="7001883" y="5097518"/>
            <a:ext cx="69683" cy="85276"/>
          </a:xfrm>
          <a:prstGeom prst="flowChartDecision">
            <a:avLst/>
          </a:prstGeom>
          <a:solidFill>
            <a:srgbClr val="188182"/>
          </a:solidFill>
          <a:ln>
            <a:solidFill>
              <a:srgbClr val="18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6"/>
          </a:p>
        </p:txBody>
      </p:sp>
      <p:sp>
        <p:nvSpPr>
          <p:cNvPr id="49" name="Flowchart: Decision 48">
            <a:extLst>
              <a:ext uri="{FF2B5EF4-FFF2-40B4-BE49-F238E27FC236}">
                <a16:creationId xmlns:a16="http://schemas.microsoft.com/office/drawing/2014/main" id="{29DEA279-442B-3A5F-692C-DC68035F2798}"/>
              </a:ext>
            </a:extLst>
          </p:cNvPr>
          <p:cNvSpPr/>
          <p:nvPr/>
        </p:nvSpPr>
        <p:spPr>
          <a:xfrm>
            <a:off x="7001883" y="5592282"/>
            <a:ext cx="69683" cy="85276"/>
          </a:xfrm>
          <a:prstGeom prst="flowChartDecision">
            <a:avLst/>
          </a:prstGeom>
          <a:solidFill>
            <a:srgbClr val="188182"/>
          </a:solidFill>
          <a:ln>
            <a:solidFill>
              <a:srgbClr val="18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6"/>
          </a:p>
        </p:txBody>
      </p:sp>
      <p:sp>
        <p:nvSpPr>
          <p:cNvPr id="50" name="Flowchart: Decision 49">
            <a:extLst>
              <a:ext uri="{FF2B5EF4-FFF2-40B4-BE49-F238E27FC236}">
                <a16:creationId xmlns:a16="http://schemas.microsoft.com/office/drawing/2014/main" id="{721C5B9D-DB54-63EF-A978-32136327802B}"/>
              </a:ext>
            </a:extLst>
          </p:cNvPr>
          <p:cNvSpPr/>
          <p:nvPr/>
        </p:nvSpPr>
        <p:spPr>
          <a:xfrm>
            <a:off x="7001883" y="5875400"/>
            <a:ext cx="69683" cy="85276"/>
          </a:xfrm>
          <a:prstGeom prst="flowChartDecision">
            <a:avLst/>
          </a:prstGeom>
          <a:solidFill>
            <a:srgbClr val="188182"/>
          </a:solidFill>
          <a:ln>
            <a:solidFill>
              <a:srgbClr val="18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6"/>
          </a:p>
        </p:txBody>
      </p:sp>
      <p:sp>
        <p:nvSpPr>
          <p:cNvPr id="51" name="Flowchart: Decision 50">
            <a:extLst>
              <a:ext uri="{FF2B5EF4-FFF2-40B4-BE49-F238E27FC236}">
                <a16:creationId xmlns:a16="http://schemas.microsoft.com/office/drawing/2014/main" id="{CCEA5EBE-701F-C352-E1ED-0C26520FB618}"/>
              </a:ext>
            </a:extLst>
          </p:cNvPr>
          <p:cNvSpPr/>
          <p:nvPr/>
        </p:nvSpPr>
        <p:spPr>
          <a:xfrm>
            <a:off x="7001883" y="6133953"/>
            <a:ext cx="69683" cy="85276"/>
          </a:xfrm>
          <a:prstGeom prst="flowChartDecision">
            <a:avLst/>
          </a:prstGeom>
          <a:solidFill>
            <a:srgbClr val="188182"/>
          </a:solidFill>
          <a:ln>
            <a:solidFill>
              <a:srgbClr val="18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6"/>
          </a:p>
        </p:txBody>
      </p:sp>
      <p:sp>
        <p:nvSpPr>
          <p:cNvPr id="52" name="Flowchart: Decision 51">
            <a:extLst>
              <a:ext uri="{FF2B5EF4-FFF2-40B4-BE49-F238E27FC236}">
                <a16:creationId xmlns:a16="http://schemas.microsoft.com/office/drawing/2014/main" id="{08EEB726-5B8E-A9F9-84A8-846EE09C2EF4}"/>
              </a:ext>
            </a:extLst>
          </p:cNvPr>
          <p:cNvSpPr/>
          <p:nvPr/>
        </p:nvSpPr>
        <p:spPr>
          <a:xfrm>
            <a:off x="7001883" y="6373759"/>
            <a:ext cx="69683" cy="85276"/>
          </a:xfrm>
          <a:prstGeom prst="flowChartDecision">
            <a:avLst/>
          </a:prstGeom>
          <a:solidFill>
            <a:srgbClr val="188182"/>
          </a:solidFill>
          <a:ln>
            <a:solidFill>
              <a:srgbClr val="1881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46"/>
          </a:p>
        </p:txBody>
      </p:sp>
      <p:sp>
        <p:nvSpPr>
          <p:cNvPr id="3" name="TextBox 2">
            <a:extLst>
              <a:ext uri="{FF2B5EF4-FFF2-40B4-BE49-F238E27FC236}">
                <a16:creationId xmlns:a16="http://schemas.microsoft.com/office/drawing/2014/main" id="{21E87661-4651-962D-2C3E-991B3A814656}"/>
              </a:ext>
            </a:extLst>
          </p:cNvPr>
          <p:cNvSpPr txBox="1"/>
          <p:nvPr/>
        </p:nvSpPr>
        <p:spPr>
          <a:xfrm>
            <a:off x="1753664" y="3802856"/>
            <a:ext cx="1694114" cy="345607"/>
          </a:xfrm>
          <a:prstGeom prst="rect">
            <a:avLst/>
          </a:prstGeom>
          <a:noFill/>
        </p:spPr>
        <p:txBody>
          <a:bodyPr wrap="square" rtlCol="0">
            <a:spAutoFit/>
          </a:bodyPr>
          <a:lstStyle/>
          <a:p>
            <a:r>
              <a:rPr lang="en-US" sz="1646"/>
              <a:t>529 -&gt; 60 -&gt; 21</a:t>
            </a:r>
          </a:p>
        </p:txBody>
      </p:sp>
    </p:spTree>
    <p:extLst>
      <p:ext uri="{BB962C8B-B14F-4D97-AF65-F5344CB8AC3E}">
        <p14:creationId xmlns:p14="http://schemas.microsoft.com/office/powerpoint/2010/main" val="164813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outdoor, sky, water, traveling&#10;&#10;Description automatically generated">
            <a:extLst>
              <a:ext uri="{FF2B5EF4-FFF2-40B4-BE49-F238E27FC236}">
                <a16:creationId xmlns:a16="http://schemas.microsoft.com/office/drawing/2014/main" id="{C33E7A48-9AB3-3A5F-BAFC-2D4C66EFF55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034" r="12378" b="19414"/>
          <a:stretch/>
        </p:blipFill>
        <p:spPr>
          <a:xfrm>
            <a:off x="0" y="-1658155"/>
            <a:ext cx="12758853" cy="9569140"/>
          </a:xfrm>
          <a:prstGeom prst="rect">
            <a:avLst/>
          </a:prstGeom>
        </p:spPr>
      </p:pic>
      <p:sp>
        <p:nvSpPr>
          <p:cNvPr id="52" name="Rectangle 51">
            <a:extLst>
              <a:ext uri="{FF2B5EF4-FFF2-40B4-BE49-F238E27FC236}">
                <a16:creationId xmlns:a16="http://schemas.microsoft.com/office/drawing/2014/main" id="{0B6D85D8-1415-2DE1-4D76-AC1A09527F93}"/>
              </a:ext>
            </a:extLst>
          </p:cNvPr>
          <p:cNvSpPr/>
          <p:nvPr/>
        </p:nvSpPr>
        <p:spPr>
          <a:xfrm>
            <a:off x="-189421" y="-1728976"/>
            <a:ext cx="12758853" cy="478457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6D621A-B574-267F-866B-AC967B0B96D6}"/>
              </a:ext>
            </a:extLst>
          </p:cNvPr>
          <p:cNvPicPr>
            <a:picLocks noChangeAspect="1"/>
          </p:cNvPicPr>
          <p:nvPr/>
        </p:nvPicPr>
        <p:blipFill>
          <a:blip r:embed="rId4"/>
          <a:stretch>
            <a:fillRect/>
          </a:stretch>
        </p:blipFill>
        <p:spPr>
          <a:xfrm>
            <a:off x="10475233" y="1325850"/>
            <a:ext cx="1469263" cy="890093"/>
          </a:xfrm>
          <a:prstGeom prst="rect">
            <a:avLst/>
          </a:prstGeom>
        </p:spPr>
      </p:pic>
      <p:sp>
        <p:nvSpPr>
          <p:cNvPr id="24" name="Flowchart: Off-page Connector 23">
            <a:extLst>
              <a:ext uri="{FF2B5EF4-FFF2-40B4-BE49-F238E27FC236}">
                <a16:creationId xmlns:a16="http://schemas.microsoft.com/office/drawing/2014/main" id="{20BE4A1E-C6EB-AE1F-2BAF-4C723302678D}"/>
              </a:ext>
            </a:extLst>
          </p:cNvPr>
          <p:cNvSpPr/>
          <p:nvPr/>
        </p:nvSpPr>
        <p:spPr>
          <a:xfrm>
            <a:off x="469872" y="2381362"/>
            <a:ext cx="1460498" cy="1305034"/>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Spruce Root</a:t>
            </a:r>
          </a:p>
          <a:p>
            <a:pPr algn="ctr"/>
            <a:r>
              <a:rPr lang="en-US" b="1"/>
              <a:t>TCFU</a:t>
            </a:r>
          </a:p>
        </p:txBody>
      </p:sp>
      <p:pic>
        <p:nvPicPr>
          <p:cNvPr id="4" name="Picture 3">
            <a:extLst>
              <a:ext uri="{FF2B5EF4-FFF2-40B4-BE49-F238E27FC236}">
                <a16:creationId xmlns:a16="http://schemas.microsoft.com/office/drawing/2014/main" id="{BEA4022F-523A-D5D0-DF23-ACD716365860}"/>
              </a:ext>
            </a:extLst>
          </p:cNvPr>
          <p:cNvPicPr>
            <a:picLocks noChangeAspect="1"/>
          </p:cNvPicPr>
          <p:nvPr/>
        </p:nvPicPr>
        <p:blipFill>
          <a:blip r:embed="rId4"/>
          <a:stretch>
            <a:fillRect/>
          </a:stretch>
        </p:blipFill>
        <p:spPr>
          <a:xfrm>
            <a:off x="8811048" y="1337228"/>
            <a:ext cx="1469263" cy="890093"/>
          </a:xfrm>
          <a:prstGeom prst="rect">
            <a:avLst/>
          </a:prstGeom>
        </p:spPr>
      </p:pic>
      <p:pic>
        <p:nvPicPr>
          <p:cNvPr id="14" name="Picture 13">
            <a:extLst>
              <a:ext uri="{FF2B5EF4-FFF2-40B4-BE49-F238E27FC236}">
                <a16:creationId xmlns:a16="http://schemas.microsoft.com/office/drawing/2014/main" id="{738463BA-CDAB-996E-BAE0-DD4F46B19586}"/>
              </a:ext>
            </a:extLst>
          </p:cNvPr>
          <p:cNvPicPr>
            <a:picLocks noChangeAspect="1"/>
          </p:cNvPicPr>
          <p:nvPr/>
        </p:nvPicPr>
        <p:blipFill>
          <a:blip r:embed="rId4"/>
          <a:stretch>
            <a:fillRect/>
          </a:stretch>
        </p:blipFill>
        <p:spPr>
          <a:xfrm>
            <a:off x="2128547" y="1298582"/>
            <a:ext cx="1469263" cy="890093"/>
          </a:xfrm>
          <a:prstGeom prst="rect">
            <a:avLst/>
          </a:prstGeom>
        </p:spPr>
      </p:pic>
      <p:pic>
        <p:nvPicPr>
          <p:cNvPr id="6" name="Picture 5">
            <a:extLst>
              <a:ext uri="{FF2B5EF4-FFF2-40B4-BE49-F238E27FC236}">
                <a16:creationId xmlns:a16="http://schemas.microsoft.com/office/drawing/2014/main" id="{E3AE859E-E59B-F344-B0A5-D5175A302ACA}"/>
              </a:ext>
            </a:extLst>
          </p:cNvPr>
          <p:cNvPicPr>
            <a:picLocks noChangeAspect="1"/>
          </p:cNvPicPr>
          <p:nvPr/>
        </p:nvPicPr>
        <p:blipFill>
          <a:blip r:embed="rId4"/>
          <a:stretch>
            <a:fillRect/>
          </a:stretch>
        </p:blipFill>
        <p:spPr>
          <a:xfrm>
            <a:off x="7129689" y="1325850"/>
            <a:ext cx="1469263" cy="890093"/>
          </a:xfrm>
          <a:prstGeom prst="rect">
            <a:avLst/>
          </a:prstGeom>
        </p:spPr>
      </p:pic>
      <p:pic>
        <p:nvPicPr>
          <p:cNvPr id="7" name="Picture 6">
            <a:extLst>
              <a:ext uri="{FF2B5EF4-FFF2-40B4-BE49-F238E27FC236}">
                <a16:creationId xmlns:a16="http://schemas.microsoft.com/office/drawing/2014/main" id="{18A8F96D-CA92-599B-E90D-90999254486B}"/>
              </a:ext>
            </a:extLst>
          </p:cNvPr>
          <p:cNvPicPr>
            <a:picLocks noChangeAspect="1"/>
          </p:cNvPicPr>
          <p:nvPr/>
        </p:nvPicPr>
        <p:blipFill>
          <a:blip r:embed="rId4"/>
          <a:stretch>
            <a:fillRect/>
          </a:stretch>
        </p:blipFill>
        <p:spPr>
          <a:xfrm>
            <a:off x="5456917" y="1316941"/>
            <a:ext cx="1469263" cy="890093"/>
          </a:xfrm>
          <a:prstGeom prst="rect">
            <a:avLst/>
          </a:prstGeom>
        </p:spPr>
      </p:pic>
      <p:pic>
        <p:nvPicPr>
          <p:cNvPr id="8" name="Picture 7">
            <a:extLst>
              <a:ext uri="{FF2B5EF4-FFF2-40B4-BE49-F238E27FC236}">
                <a16:creationId xmlns:a16="http://schemas.microsoft.com/office/drawing/2014/main" id="{1E2CCDC1-7330-8470-D508-6C1602783705}"/>
              </a:ext>
            </a:extLst>
          </p:cNvPr>
          <p:cNvPicPr>
            <a:picLocks noChangeAspect="1"/>
          </p:cNvPicPr>
          <p:nvPr/>
        </p:nvPicPr>
        <p:blipFill>
          <a:blip r:embed="rId4"/>
          <a:stretch>
            <a:fillRect/>
          </a:stretch>
        </p:blipFill>
        <p:spPr>
          <a:xfrm>
            <a:off x="3792732" y="1325850"/>
            <a:ext cx="1469263" cy="890093"/>
          </a:xfrm>
          <a:prstGeom prst="rect">
            <a:avLst/>
          </a:prstGeom>
        </p:spPr>
      </p:pic>
      <p:pic>
        <p:nvPicPr>
          <p:cNvPr id="16" name="Picture 15">
            <a:extLst>
              <a:ext uri="{FF2B5EF4-FFF2-40B4-BE49-F238E27FC236}">
                <a16:creationId xmlns:a16="http://schemas.microsoft.com/office/drawing/2014/main" id="{894A36C0-1EB3-4471-07C1-C22555399CEF}"/>
              </a:ext>
            </a:extLst>
          </p:cNvPr>
          <p:cNvPicPr>
            <a:picLocks noChangeAspect="1"/>
          </p:cNvPicPr>
          <p:nvPr/>
        </p:nvPicPr>
        <p:blipFill>
          <a:blip r:embed="rId4"/>
          <a:stretch>
            <a:fillRect/>
          </a:stretch>
        </p:blipFill>
        <p:spPr>
          <a:xfrm>
            <a:off x="467317" y="1298581"/>
            <a:ext cx="1469263" cy="890093"/>
          </a:xfrm>
          <a:prstGeom prst="rect">
            <a:avLst/>
          </a:prstGeom>
        </p:spPr>
      </p:pic>
      <p:sp>
        <p:nvSpPr>
          <p:cNvPr id="17" name="TextBox 16">
            <a:extLst>
              <a:ext uri="{FF2B5EF4-FFF2-40B4-BE49-F238E27FC236}">
                <a16:creationId xmlns:a16="http://schemas.microsoft.com/office/drawing/2014/main" id="{A0BB40B6-506C-8AF9-11F4-CB2EF7967C89}"/>
              </a:ext>
            </a:extLst>
          </p:cNvPr>
          <p:cNvSpPr txBox="1"/>
          <p:nvPr/>
        </p:nvSpPr>
        <p:spPr>
          <a:xfrm>
            <a:off x="2167369" y="1265713"/>
            <a:ext cx="1460499" cy="923330"/>
          </a:xfrm>
          <a:prstGeom prst="rect">
            <a:avLst/>
          </a:prstGeom>
          <a:noFill/>
        </p:spPr>
        <p:txBody>
          <a:bodyPr wrap="square" rtlCol="0">
            <a:spAutoFit/>
          </a:bodyPr>
          <a:lstStyle/>
          <a:p>
            <a:pPr algn="ctr"/>
            <a:r>
              <a:rPr lang="en-US" b="1">
                <a:solidFill>
                  <a:schemeClr val="bg2"/>
                </a:solidFill>
              </a:rPr>
              <a:t>Governance, Coordination &amp; Outreach</a:t>
            </a:r>
          </a:p>
        </p:txBody>
      </p:sp>
      <p:sp>
        <p:nvSpPr>
          <p:cNvPr id="27" name="Flowchart: Off-page Connector 26">
            <a:extLst>
              <a:ext uri="{FF2B5EF4-FFF2-40B4-BE49-F238E27FC236}">
                <a16:creationId xmlns:a16="http://schemas.microsoft.com/office/drawing/2014/main" id="{CD504244-748C-267E-A99B-E96C8E4DEA00}"/>
              </a:ext>
            </a:extLst>
          </p:cNvPr>
          <p:cNvSpPr/>
          <p:nvPr/>
        </p:nvSpPr>
        <p:spPr>
          <a:xfrm>
            <a:off x="2123344" y="2392918"/>
            <a:ext cx="1460498" cy="1305034"/>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r>
              <a:rPr lang="en-US" b="1"/>
              <a:t>AMA</a:t>
            </a:r>
          </a:p>
          <a:p>
            <a:pPr algn="ctr"/>
            <a:r>
              <a:rPr lang="en-US" b="1"/>
              <a:t>KPEDD</a:t>
            </a:r>
          </a:p>
          <a:p>
            <a:pPr algn="ctr"/>
            <a:r>
              <a:rPr lang="en-US" b="1"/>
              <a:t>PWSEDD</a:t>
            </a:r>
          </a:p>
          <a:p>
            <a:pPr algn="ctr"/>
            <a:r>
              <a:rPr lang="en-US" b="1"/>
              <a:t>SWAMC</a:t>
            </a:r>
          </a:p>
        </p:txBody>
      </p:sp>
      <p:sp>
        <p:nvSpPr>
          <p:cNvPr id="29" name="Flowchart: Off-page Connector 28">
            <a:extLst>
              <a:ext uri="{FF2B5EF4-FFF2-40B4-BE49-F238E27FC236}">
                <a16:creationId xmlns:a16="http://schemas.microsoft.com/office/drawing/2014/main" id="{543C516B-A49B-9581-44C6-28095C2B9E0B}"/>
              </a:ext>
            </a:extLst>
          </p:cNvPr>
          <p:cNvSpPr/>
          <p:nvPr/>
        </p:nvSpPr>
        <p:spPr>
          <a:xfrm>
            <a:off x="3796146" y="2403077"/>
            <a:ext cx="1460498" cy="1305034"/>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UAA</a:t>
            </a:r>
          </a:p>
          <a:p>
            <a:pPr algn="ctr"/>
            <a:r>
              <a:rPr lang="en-US" b="1"/>
              <a:t>UAS</a:t>
            </a:r>
          </a:p>
          <a:p>
            <a:pPr algn="ctr"/>
            <a:r>
              <a:rPr lang="en-US" b="1"/>
              <a:t>UAF</a:t>
            </a:r>
          </a:p>
        </p:txBody>
      </p:sp>
      <p:sp>
        <p:nvSpPr>
          <p:cNvPr id="39" name="TextBox 38">
            <a:extLst>
              <a:ext uri="{FF2B5EF4-FFF2-40B4-BE49-F238E27FC236}">
                <a16:creationId xmlns:a16="http://schemas.microsoft.com/office/drawing/2014/main" id="{E864F423-DEDC-4E25-FB76-01AE84D844D2}"/>
              </a:ext>
            </a:extLst>
          </p:cNvPr>
          <p:cNvSpPr txBox="1"/>
          <p:nvPr/>
        </p:nvSpPr>
        <p:spPr>
          <a:xfrm>
            <a:off x="3773462" y="1431419"/>
            <a:ext cx="1550853" cy="646331"/>
          </a:xfrm>
          <a:prstGeom prst="rect">
            <a:avLst/>
          </a:prstGeom>
          <a:noFill/>
        </p:spPr>
        <p:txBody>
          <a:bodyPr wrap="square" rtlCol="0">
            <a:spAutoFit/>
          </a:bodyPr>
          <a:lstStyle/>
          <a:p>
            <a:pPr algn="ctr"/>
            <a:r>
              <a:rPr lang="en-US" b="1">
                <a:solidFill>
                  <a:schemeClr val="bg2"/>
                </a:solidFill>
              </a:rPr>
              <a:t>Workforce</a:t>
            </a:r>
          </a:p>
          <a:p>
            <a:pPr algn="ctr"/>
            <a:r>
              <a:rPr lang="en-US" b="1">
                <a:solidFill>
                  <a:schemeClr val="bg2"/>
                </a:solidFill>
              </a:rPr>
              <a:t>Development</a:t>
            </a:r>
          </a:p>
        </p:txBody>
      </p:sp>
      <p:sp>
        <p:nvSpPr>
          <p:cNvPr id="41" name="TextBox 40">
            <a:extLst>
              <a:ext uri="{FF2B5EF4-FFF2-40B4-BE49-F238E27FC236}">
                <a16:creationId xmlns:a16="http://schemas.microsoft.com/office/drawing/2014/main" id="{08F3A4C5-394A-02DF-7539-FE44E6A56836}"/>
              </a:ext>
            </a:extLst>
          </p:cNvPr>
          <p:cNvSpPr txBox="1"/>
          <p:nvPr/>
        </p:nvSpPr>
        <p:spPr>
          <a:xfrm>
            <a:off x="5388624" y="1418742"/>
            <a:ext cx="1550853" cy="646331"/>
          </a:xfrm>
          <a:prstGeom prst="rect">
            <a:avLst/>
          </a:prstGeom>
          <a:noFill/>
        </p:spPr>
        <p:txBody>
          <a:bodyPr wrap="square" rtlCol="0">
            <a:spAutoFit/>
          </a:bodyPr>
          <a:lstStyle/>
          <a:p>
            <a:pPr algn="ctr"/>
            <a:r>
              <a:rPr lang="en-US" b="1">
                <a:solidFill>
                  <a:schemeClr val="bg2"/>
                </a:solidFill>
              </a:rPr>
              <a:t>Research &amp; Development</a:t>
            </a:r>
          </a:p>
        </p:txBody>
      </p:sp>
      <p:sp>
        <p:nvSpPr>
          <p:cNvPr id="42" name="Flowchart: Off-page Connector 41">
            <a:extLst>
              <a:ext uri="{FF2B5EF4-FFF2-40B4-BE49-F238E27FC236}">
                <a16:creationId xmlns:a16="http://schemas.microsoft.com/office/drawing/2014/main" id="{B597EF33-F5AD-E7B4-0739-D919E19E5B1F}"/>
              </a:ext>
            </a:extLst>
          </p:cNvPr>
          <p:cNvSpPr/>
          <p:nvPr/>
        </p:nvSpPr>
        <p:spPr>
          <a:xfrm>
            <a:off x="5459757" y="2403077"/>
            <a:ext cx="1460498" cy="1305034"/>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a:p>
            <a:pPr algn="ctr"/>
            <a:r>
              <a:rPr lang="en-US" b="1"/>
              <a:t>AFDF</a:t>
            </a:r>
          </a:p>
          <a:p>
            <a:pPr algn="ctr"/>
            <a:r>
              <a:rPr lang="en-US" b="1"/>
              <a:t>ADF&amp;G</a:t>
            </a:r>
          </a:p>
          <a:p>
            <a:pPr algn="ctr"/>
            <a:endParaRPr lang="en-US" b="1"/>
          </a:p>
        </p:txBody>
      </p:sp>
      <p:sp>
        <p:nvSpPr>
          <p:cNvPr id="43" name="TextBox 42">
            <a:extLst>
              <a:ext uri="{FF2B5EF4-FFF2-40B4-BE49-F238E27FC236}">
                <a16:creationId xmlns:a16="http://schemas.microsoft.com/office/drawing/2014/main" id="{58FE038B-FE7D-8CDB-73FF-D37BB9826356}"/>
              </a:ext>
            </a:extLst>
          </p:cNvPr>
          <p:cNvSpPr txBox="1"/>
          <p:nvPr/>
        </p:nvSpPr>
        <p:spPr>
          <a:xfrm>
            <a:off x="7127593" y="1569918"/>
            <a:ext cx="1550853" cy="369332"/>
          </a:xfrm>
          <a:prstGeom prst="rect">
            <a:avLst/>
          </a:prstGeom>
          <a:noFill/>
        </p:spPr>
        <p:txBody>
          <a:bodyPr wrap="square" rtlCol="0">
            <a:spAutoFit/>
          </a:bodyPr>
          <a:lstStyle/>
          <a:p>
            <a:pPr algn="ctr"/>
            <a:r>
              <a:rPr lang="en-US" b="1">
                <a:solidFill>
                  <a:schemeClr val="bg2"/>
                </a:solidFill>
              </a:rPr>
              <a:t>Marketing</a:t>
            </a:r>
          </a:p>
        </p:txBody>
      </p:sp>
      <p:sp>
        <p:nvSpPr>
          <p:cNvPr id="45" name="Flowchart: Off-page Connector 44">
            <a:extLst>
              <a:ext uri="{FF2B5EF4-FFF2-40B4-BE49-F238E27FC236}">
                <a16:creationId xmlns:a16="http://schemas.microsoft.com/office/drawing/2014/main" id="{C8B2483C-BE15-F67D-3C87-482C3AC70D56}"/>
              </a:ext>
            </a:extLst>
          </p:cNvPr>
          <p:cNvSpPr/>
          <p:nvPr/>
        </p:nvSpPr>
        <p:spPr>
          <a:xfrm>
            <a:off x="7123368" y="2397283"/>
            <a:ext cx="1460498" cy="1305034"/>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SEC</a:t>
            </a:r>
          </a:p>
        </p:txBody>
      </p:sp>
      <p:sp>
        <p:nvSpPr>
          <p:cNvPr id="46" name="Flowchart: Off-page Connector 45">
            <a:extLst>
              <a:ext uri="{FF2B5EF4-FFF2-40B4-BE49-F238E27FC236}">
                <a16:creationId xmlns:a16="http://schemas.microsoft.com/office/drawing/2014/main" id="{2347F4E0-FA4C-CCF4-570E-354CE3E84FDD}"/>
              </a:ext>
            </a:extLst>
          </p:cNvPr>
          <p:cNvSpPr/>
          <p:nvPr/>
        </p:nvSpPr>
        <p:spPr>
          <a:xfrm>
            <a:off x="8837469" y="2384895"/>
            <a:ext cx="1460498" cy="1305034"/>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AFDF</a:t>
            </a:r>
          </a:p>
        </p:txBody>
      </p:sp>
      <p:sp>
        <p:nvSpPr>
          <p:cNvPr id="47" name="TextBox 46">
            <a:extLst>
              <a:ext uri="{FF2B5EF4-FFF2-40B4-BE49-F238E27FC236}">
                <a16:creationId xmlns:a16="http://schemas.microsoft.com/office/drawing/2014/main" id="{00997D48-E5BC-21BB-7F76-8F3D869F848C}"/>
              </a:ext>
            </a:extLst>
          </p:cNvPr>
          <p:cNvSpPr txBox="1"/>
          <p:nvPr/>
        </p:nvSpPr>
        <p:spPr>
          <a:xfrm>
            <a:off x="8755229" y="1591827"/>
            <a:ext cx="1550853" cy="369332"/>
          </a:xfrm>
          <a:prstGeom prst="rect">
            <a:avLst/>
          </a:prstGeom>
          <a:noFill/>
        </p:spPr>
        <p:txBody>
          <a:bodyPr wrap="square" rtlCol="0">
            <a:spAutoFit/>
          </a:bodyPr>
          <a:lstStyle/>
          <a:p>
            <a:pPr algn="ctr"/>
            <a:r>
              <a:rPr lang="en-US" b="1">
                <a:solidFill>
                  <a:schemeClr val="bg2"/>
                </a:solidFill>
              </a:rPr>
              <a:t>Green Energy</a:t>
            </a:r>
          </a:p>
        </p:txBody>
      </p:sp>
      <p:sp>
        <p:nvSpPr>
          <p:cNvPr id="48" name="TextBox 47">
            <a:extLst>
              <a:ext uri="{FF2B5EF4-FFF2-40B4-BE49-F238E27FC236}">
                <a16:creationId xmlns:a16="http://schemas.microsoft.com/office/drawing/2014/main" id="{607DCC48-190D-AFE7-AD36-802E6D89DAA6}"/>
              </a:ext>
            </a:extLst>
          </p:cNvPr>
          <p:cNvSpPr txBox="1"/>
          <p:nvPr/>
        </p:nvSpPr>
        <p:spPr>
          <a:xfrm>
            <a:off x="10432073" y="1444228"/>
            <a:ext cx="1550853" cy="646331"/>
          </a:xfrm>
          <a:prstGeom prst="rect">
            <a:avLst/>
          </a:prstGeom>
          <a:noFill/>
        </p:spPr>
        <p:txBody>
          <a:bodyPr wrap="square" rtlCol="0">
            <a:spAutoFit/>
          </a:bodyPr>
          <a:lstStyle/>
          <a:p>
            <a:pPr algn="ctr"/>
            <a:r>
              <a:rPr lang="en-US" b="1">
                <a:solidFill>
                  <a:schemeClr val="bg2"/>
                </a:solidFill>
              </a:rPr>
              <a:t>Equipment &amp; Technology</a:t>
            </a:r>
          </a:p>
        </p:txBody>
      </p:sp>
      <p:sp>
        <p:nvSpPr>
          <p:cNvPr id="50" name="Flowchart: Off-page Connector 49">
            <a:extLst>
              <a:ext uri="{FF2B5EF4-FFF2-40B4-BE49-F238E27FC236}">
                <a16:creationId xmlns:a16="http://schemas.microsoft.com/office/drawing/2014/main" id="{BF970D4C-29A5-ECF8-6D0C-0441DE2BA741}"/>
              </a:ext>
            </a:extLst>
          </p:cNvPr>
          <p:cNvSpPr/>
          <p:nvPr/>
        </p:nvSpPr>
        <p:spPr>
          <a:xfrm>
            <a:off x="10475233" y="2403077"/>
            <a:ext cx="1460498" cy="1305034"/>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ADEC</a:t>
            </a:r>
          </a:p>
          <a:p>
            <a:pPr algn="ctr"/>
            <a:r>
              <a:rPr lang="en-US" b="1"/>
              <a:t>SEC</a:t>
            </a:r>
          </a:p>
        </p:txBody>
      </p:sp>
      <p:sp>
        <p:nvSpPr>
          <p:cNvPr id="51" name="TextBox 50">
            <a:extLst>
              <a:ext uri="{FF2B5EF4-FFF2-40B4-BE49-F238E27FC236}">
                <a16:creationId xmlns:a16="http://schemas.microsoft.com/office/drawing/2014/main" id="{F9A6408E-0105-9993-7B21-54C12F5F7AEC}"/>
              </a:ext>
            </a:extLst>
          </p:cNvPr>
          <p:cNvSpPr txBox="1"/>
          <p:nvPr/>
        </p:nvSpPr>
        <p:spPr>
          <a:xfrm>
            <a:off x="490269" y="1557241"/>
            <a:ext cx="1460499" cy="369332"/>
          </a:xfrm>
          <a:prstGeom prst="rect">
            <a:avLst/>
          </a:prstGeom>
          <a:noFill/>
        </p:spPr>
        <p:txBody>
          <a:bodyPr wrap="square" rtlCol="0">
            <a:spAutoFit/>
          </a:bodyPr>
          <a:lstStyle/>
          <a:p>
            <a:pPr algn="ctr"/>
            <a:r>
              <a:rPr lang="en-US" b="1">
                <a:solidFill>
                  <a:schemeClr val="bg2"/>
                </a:solidFill>
              </a:rPr>
              <a:t>RLF</a:t>
            </a:r>
          </a:p>
        </p:txBody>
      </p:sp>
      <p:sp>
        <p:nvSpPr>
          <p:cNvPr id="40" name="TextBox 39">
            <a:extLst>
              <a:ext uri="{FF2B5EF4-FFF2-40B4-BE49-F238E27FC236}">
                <a16:creationId xmlns:a16="http://schemas.microsoft.com/office/drawing/2014/main" id="{7E891340-123B-0DE7-8AAB-B95BE1BA7919}"/>
              </a:ext>
            </a:extLst>
          </p:cNvPr>
          <p:cNvSpPr txBox="1">
            <a:spLocks noGrp="1" noRot="1" noMove="1" noResize="1" noEditPoints="1" noAdjustHandles="1" noChangeArrowheads="1" noChangeShapeType="1"/>
          </p:cNvSpPr>
          <p:nvPr/>
        </p:nvSpPr>
        <p:spPr>
          <a:xfrm>
            <a:off x="634408" y="369275"/>
            <a:ext cx="10923183" cy="769441"/>
          </a:xfrm>
          <a:prstGeom prst="rect">
            <a:avLst/>
          </a:prstGeom>
          <a:noFill/>
        </p:spPr>
        <p:txBody>
          <a:bodyPr wrap="none" rtlCol="0">
            <a:spAutoFit/>
          </a:bodyPr>
          <a:lstStyle/>
          <a:p>
            <a:r>
              <a:rPr lang="en-US" sz="44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Component Projects + Sub Recipients</a:t>
            </a:r>
          </a:p>
        </p:txBody>
      </p:sp>
    </p:spTree>
    <p:extLst>
      <p:ext uri="{BB962C8B-B14F-4D97-AF65-F5344CB8AC3E}">
        <p14:creationId xmlns:p14="http://schemas.microsoft.com/office/powerpoint/2010/main" val="3974350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0B6D85D8-1415-2DE1-4D76-AC1A09527F93}"/>
              </a:ext>
            </a:extLst>
          </p:cNvPr>
          <p:cNvSpPr/>
          <p:nvPr/>
        </p:nvSpPr>
        <p:spPr>
          <a:xfrm>
            <a:off x="0" y="-114914"/>
            <a:ext cx="12758853" cy="4784570"/>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dy of water with boats in it and a cloudy sky above&#10;&#10;Description automatically generated with medium confidence">
            <a:extLst>
              <a:ext uri="{FF2B5EF4-FFF2-40B4-BE49-F238E27FC236}">
                <a16:creationId xmlns:a16="http://schemas.microsoft.com/office/drawing/2014/main" id="{0B8DFCB4-0A1C-523C-8128-D66634236D4E}"/>
              </a:ext>
            </a:extLst>
          </p:cNvPr>
          <p:cNvPicPr>
            <a:picLocks noChangeAspect="1"/>
          </p:cNvPicPr>
          <p:nvPr/>
        </p:nvPicPr>
        <p:blipFill rotWithShape="1">
          <a:blip r:embed="rId3">
            <a:alphaModFix amt="52000"/>
            <a:extLst>
              <a:ext uri="{28A0092B-C50C-407E-A947-70E740481C1C}">
                <a14:useLocalDpi xmlns:a14="http://schemas.microsoft.com/office/drawing/2010/main" val="0"/>
              </a:ext>
            </a:extLst>
          </a:blip>
          <a:srcRect t="23607" r="9912" b="9913"/>
          <a:stretch/>
        </p:blipFill>
        <p:spPr>
          <a:xfrm>
            <a:off x="19" y="-148281"/>
            <a:ext cx="12758833" cy="7061611"/>
          </a:xfrm>
          <a:prstGeom prst="rect">
            <a:avLst/>
          </a:prstGeom>
        </p:spPr>
      </p:pic>
      <p:sp>
        <p:nvSpPr>
          <p:cNvPr id="2" name="Rectangle 1">
            <a:extLst>
              <a:ext uri="{FF2B5EF4-FFF2-40B4-BE49-F238E27FC236}">
                <a16:creationId xmlns:a16="http://schemas.microsoft.com/office/drawing/2014/main" id="{D5D80C96-A944-996B-5DFB-AF308174CAC0}"/>
              </a:ext>
            </a:extLst>
          </p:cNvPr>
          <p:cNvSpPr/>
          <p:nvPr/>
        </p:nvSpPr>
        <p:spPr>
          <a:xfrm>
            <a:off x="0" y="-139137"/>
            <a:ext cx="12758853" cy="7006281"/>
          </a:xfrm>
          <a:prstGeom prst="rect">
            <a:avLst/>
          </a:prstGeom>
          <a:solidFill>
            <a:schemeClr val="bg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6D621A-B574-267F-866B-AC967B0B96D6}"/>
              </a:ext>
            </a:extLst>
          </p:cNvPr>
          <p:cNvPicPr>
            <a:picLocks noChangeAspect="1"/>
          </p:cNvPicPr>
          <p:nvPr/>
        </p:nvPicPr>
        <p:blipFill>
          <a:blip r:embed="rId4"/>
          <a:stretch>
            <a:fillRect/>
          </a:stretch>
        </p:blipFill>
        <p:spPr>
          <a:xfrm>
            <a:off x="10475233" y="1325850"/>
            <a:ext cx="1469263" cy="890093"/>
          </a:xfrm>
          <a:prstGeom prst="rect">
            <a:avLst/>
          </a:prstGeom>
        </p:spPr>
      </p:pic>
      <p:sp>
        <p:nvSpPr>
          <p:cNvPr id="24" name="Flowchart: Off-page Connector 23">
            <a:extLst>
              <a:ext uri="{FF2B5EF4-FFF2-40B4-BE49-F238E27FC236}">
                <a16:creationId xmlns:a16="http://schemas.microsoft.com/office/drawing/2014/main" id="{20BE4A1E-C6EB-AE1F-2BAF-4C723302678D}"/>
              </a:ext>
            </a:extLst>
          </p:cNvPr>
          <p:cNvSpPr/>
          <p:nvPr/>
        </p:nvSpPr>
        <p:spPr>
          <a:xfrm>
            <a:off x="469872" y="2381361"/>
            <a:ext cx="1460498" cy="4216797"/>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400" b="1">
              <a:solidFill>
                <a:srgbClr val="323D4E"/>
              </a:solidFill>
            </a:endParaRPr>
          </a:p>
        </p:txBody>
      </p:sp>
      <p:pic>
        <p:nvPicPr>
          <p:cNvPr id="4" name="Picture 3">
            <a:extLst>
              <a:ext uri="{FF2B5EF4-FFF2-40B4-BE49-F238E27FC236}">
                <a16:creationId xmlns:a16="http://schemas.microsoft.com/office/drawing/2014/main" id="{BEA4022F-523A-D5D0-DF23-ACD716365860}"/>
              </a:ext>
            </a:extLst>
          </p:cNvPr>
          <p:cNvPicPr>
            <a:picLocks noChangeAspect="1"/>
          </p:cNvPicPr>
          <p:nvPr/>
        </p:nvPicPr>
        <p:blipFill>
          <a:blip r:embed="rId4"/>
          <a:stretch>
            <a:fillRect/>
          </a:stretch>
        </p:blipFill>
        <p:spPr>
          <a:xfrm>
            <a:off x="8811048" y="1337228"/>
            <a:ext cx="1469263" cy="890093"/>
          </a:xfrm>
          <a:prstGeom prst="rect">
            <a:avLst/>
          </a:prstGeom>
        </p:spPr>
      </p:pic>
      <p:pic>
        <p:nvPicPr>
          <p:cNvPr id="14" name="Picture 13">
            <a:extLst>
              <a:ext uri="{FF2B5EF4-FFF2-40B4-BE49-F238E27FC236}">
                <a16:creationId xmlns:a16="http://schemas.microsoft.com/office/drawing/2014/main" id="{738463BA-CDAB-996E-BAE0-DD4F46B19586}"/>
              </a:ext>
            </a:extLst>
          </p:cNvPr>
          <p:cNvPicPr>
            <a:picLocks noChangeAspect="1"/>
          </p:cNvPicPr>
          <p:nvPr/>
        </p:nvPicPr>
        <p:blipFill>
          <a:blip r:embed="rId4"/>
          <a:stretch>
            <a:fillRect/>
          </a:stretch>
        </p:blipFill>
        <p:spPr>
          <a:xfrm>
            <a:off x="2128547" y="1298582"/>
            <a:ext cx="1469263" cy="890093"/>
          </a:xfrm>
          <a:prstGeom prst="rect">
            <a:avLst/>
          </a:prstGeom>
        </p:spPr>
      </p:pic>
      <p:pic>
        <p:nvPicPr>
          <p:cNvPr id="6" name="Picture 5">
            <a:extLst>
              <a:ext uri="{FF2B5EF4-FFF2-40B4-BE49-F238E27FC236}">
                <a16:creationId xmlns:a16="http://schemas.microsoft.com/office/drawing/2014/main" id="{E3AE859E-E59B-F344-B0A5-D5175A302ACA}"/>
              </a:ext>
            </a:extLst>
          </p:cNvPr>
          <p:cNvPicPr>
            <a:picLocks noChangeAspect="1"/>
          </p:cNvPicPr>
          <p:nvPr/>
        </p:nvPicPr>
        <p:blipFill>
          <a:blip r:embed="rId4"/>
          <a:stretch>
            <a:fillRect/>
          </a:stretch>
        </p:blipFill>
        <p:spPr>
          <a:xfrm>
            <a:off x="7129689" y="1325850"/>
            <a:ext cx="1469263" cy="890093"/>
          </a:xfrm>
          <a:prstGeom prst="rect">
            <a:avLst/>
          </a:prstGeom>
        </p:spPr>
      </p:pic>
      <p:pic>
        <p:nvPicPr>
          <p:cNvPr id="7" name="Picture 6">
            <a:extLst>
              <a:ext uri="{FF2B5EF4-FFF2-40B4-BE49-F238E27FC236}">
                <a16:creationId xmlns:a16="http://schemas.microsoft.com/office/drawing/2014/main" id="{18A8F96D-CA92-599B-E90D-90999254486B}"/>
              </a:ext>
            </a:extLst>
          </p:cNvPr>
          <p:cNvPicPr>
            <a:picLocks noChangeAspect="1"/>
          </p:cNvPicPr>
          <p:nvPr/>
        </p:nvPicPr>
        <p:blipFill>
          <a:blip r:embed="rId4"/>
          <a:stretch>
            <a:fillRect/>
          </a:stretch>
        </p:blipFill>
        <p:spPr>
          <a:xfrm>
            <a:off x="5456917" y="1316941"/>
            <a:ext cx="1469263" cy="890093"/>
          </a:xfrm>
          <a:prstGeom prst="rect">
            <a:avLst/>
          </a:prstGeom>
        </p:spPr>
      </p:pic>
      <p:pic>
        <p:nvPicPr>
          <p:cNvPr id="8" name="Picture 7">
            <a:extLst>
              <a:ext uri="{FF2B5EF4-FFF2-40B4-BE49-F238E27FC236}">
                <a16:creationId xmlns:a16="http://schemas.microsoft.com/office/drawing/2014/main" id="{1E2CCDC1-7330-8470-D508-6C1602783705}"/>
              </a:ext>
            </a:extLst>
          </p:cNvPr>
          <p:cNvPicPr>
            <a:picLocks noChangeAspect="1"/>
          </p:cNvPicPr>
          <p:nvPr/>
        </p:nvPicPr>
        <p:blipFill>
          <a:blip r:embed="rId4"/>
          <a:stretch>
            <a:fillRect/>
          </a:stretch>
        </p:blipFill>
        <p:spPr>
          <a:xfrm>
            <a:off x="3792732" y="1325850"/>
            <a:ext cx="1469263" cy="890093"/>
          </a:xfrm>
          <a:prstGeom prst="rect">
            <a:avLst/>
          </a:prstGeom>
        </p:spPr>
      </p:pic>
      <p:pic>
        <p:nvPicPr>
          <p:cNvPr id="16" name="Picture 15">
            <a:extLst>
              <a:ext uri="{FF2B5EF4-FFF2-40B4-BE49-F238E27FC236}">
                <a16:creationId xmlns:a16="http://schemas.microsoft.com/office/drawing/2014/main" id="{894A36C0-1EB3-4471-07C1-C22555399CEF}"/>
              </a:ext>
            </a:extLst>
          </p:cNvPr>
          <p:cNvPicPr>
            <a:picLocks noChangeAspect="1"/>
          </p:cNvPicPr>
          <p:nvPr/>
        </p:nvPicPr>
        <p:blipFill>
          <a:blip r:embed="rId4"/>
          <a:stretch>
            <a:fillRect/>
          </a:stretch>
        </p:blipFill>
        <p:spPr>
          <a:xfrm>
            <a:off x="467317" y="1298581"/>
            <a:ext cx="1469263" cy="890093"/>
          </a:xfrm>
          <a:prstGeom prst="rect">
            <a:avLst/>
          </a:prstGeom>
        </p:spPr>
      </p:pic>
      <p:sp>
        <p:nvSpPr>
          <p:cNvPr id="17" name="TextBox 16">
            <a:extLst>
              <a:ext uri="{FF2B5EF4-FFF2-40B4-BE49-F238E27FC236}">
                <a16:creationId xmlns:a16="http://schemas.microsoft.com/office/drawing/2014/main" id="{A0BB40B6-506C-8AF9-11F4-CB2EF7967C89}"/>
              </a:ext>
            </a:extLst>
          </p:cNvPr>
          <p:cNvSpPr txBox="1"/>
          <p:nvPr/>
        </p:nvSpPr>
        <p:spPr>
          <a:xfrm>
            <a:off x="2167369" y="1265713"/>
            <a:ext cx="1460499" cy="923330"/>
          </a:xfrm>
          <a:prstGeom prst="rect">
            <a:avLst/>
          </a:prstGeom>
          <a:noFill/>
        </p:spPr>
        <p:txBody>
          <a:bodyPr wrap="square" rtlCol="0">
            <a:spAutoFit/>
          </a:bodyPr>
          <a:lstStyle/>
          <a:p>
            <a:pPr algn="ctr"/>
            <a:r>
              <a:rPr lang="en-US" b="1">
                <a:solidFill>
                  <a:schemeClr val="bg2"/>
                </a:solidFill>
              </a:rPr>
              <a:t>Governance, Coordination &amp; Outreach</a:t>
            </a:r>
          </a:p>
        </p:txBody>
      </p:sp>
      <p:sp>
        <p:nvSpPr>
          <p:cNvPr id="27" name="Flowchart: Off-page Connector 26">
            <a:extLst>
              <a:ext uri="{FF2B5EF4-FFF2-40B4-BE49-F238E27FC236}">
                <a16:creationId xmlns:a16="http://schemas.microsoft.com/office/drawing/2014/main" id="{CD504244-748C-267E-A99B-E96C8E4DEA00}"/>
              </a:ext>
            </a:extLst>
          </p:cNvPr>
          <p:cNvSpPr/>
          <p:nvPr/>
        </p:nvSpPr>
        <p:spPr>
          <a:xfrm>
            <a:off x="2123344" y="2392917"/>
            <a:ext cx="1460498" cy="4216797"/>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Flowchart: Off-page Connector 28">
            <a:extLst>
              <a:ext uri="{FF2B5EF4-FFF2-40B4-BE49-F238E27FC236}">
                <a16:creationId xmlns:a16="http://schemas.microsoft.com/office/drawing/2014/main" id="{543C516B-A49B-9581-44C6-28095C2B9E0B}"/>
              </a:ext>
            </a:extLst>
          </p:cNvPr>
          <p:cNvSpPr/>
          <p:nvPr/>
        </p:nvSpPr>
        <p:spPr>
          <a:xfrm>
            <a:off x="3796146" y="2403077"/>
            <a:ext cx="1460498" cy="4216798"/>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9" name="TextBox 38">
            <a:extLst>
              <a:ext uri="{FF2B5EF4-FFF2-40B4-BE49-F238E27FC236}">
                <a16:creationId xmlns:a16="http://schemas.microsoft.com/office/drawing/2014/main" id="{E864F423-DEDC-4E25-FB76-01AE84D844D2}"/>
              </a:ext>
            </a:extLst>
          </p:cNvPr>
          <p:cNvSpPr txBox="1"/>
          <p:nvPr/>
        </p:nvSpPr>
        <p:spPr>
          <a:xfrm>
            <a:off x="3773462" y="1431419"/>
            <a:ext cx="1550853" cy="646331"/>
          </a:xfrm>
          <a:prstGeom prst="rect">
            <a:avLst/>
          </a:prstGeom>
          <a:noFill/>
        </p:spPr>
        <p:txBody>
          <a:bodyPr wrap="square" rtlCol="0">
            <a:spAutoFit/>
          </a:bodyPr>
          <a:lstStyle/>
          <a:p>
            <a:pPr algn="ctr"/>
            <a:r>
              <a:rPr lang="en-US" b="1">
                <a:solidFill>
                  <a:schemeClr val="bg2"/>
                </a:solidFill>
              </a:rPr>
              <a:t>Workforce</a:t>
            </a:r>
          </a:p>
          <a:p>
            <a:pPr algn="ctr"/>
            <a:r>
              <a:rPr lang="en-US" b="1">
                <a:solidFill>
                  <a:schemeClr val="bg2"/>
                </a:solidFill>
              </a:rPr>
              <a:t>Development</a:t>
            </a:r>
          </a:p>
        </p:txBody>
      </p:sp>
      <p:sp>
        <p:nvSpPr>
          <p:cNvPr id="41" name="TextBox 40">
            <a:extLst>
              <a:ext uri="{FF2B5EF4-FFF2-40B4-BE49-F238E27FC236}">
                <a16:creationId xmlns:a16="http://schemas.microsoft.com/office/drawing/2014/main" id="{08F3A4C5-394A-02DF-7539-FE44E6A56836}"/>
              </a:ext>
            </a:extLst>
          </p:cNvPr>
          <p:cNvSpPr txBox="1"/>
          <p:nvPr/>
        </p:nvSpPr>
        <p:spPr>
          <a:xfrm>
            <a:off x="5388624" y="1418742"/>
            <a:ext cx="1550853" cy="646331"/>
          </a:xfrm>
          <a:prstGeom prst="rect">
            <a:avLst/>
          </a:prstGeom>
          <a:noFill/>
        </p:spPr>
        <p:txBody>
          <a:bodyPr wrap="square" rtlCol="0">
            <a:spAutoFit/>
          </a:bodyPr>
          <a:lstStyle/>
          <a:p>
            <a:pPr algn="ctr"/>
            <a:r>
              <a:rPr lang="en-US" b="1">
                <a:solidFill>
                  <a:schemeClr val="bg2"/>
                </a:solidFill>
              </a:rPr>
              <a:t>Research &amp; Development</a:t>
            </a:r>
          </a:p>
        </p:txBody>
      </p:sp>
      <p:sp>
        <p:nvSpPr>
          <p:cNvPr id="42" name="Flowchart: Off-page Connector 41">
            <a:extLst>
              <a:ext uri="{FF2B5EF4-FFF2-40B4-BE49-F238E27FC236}">
                <a16:creationId xmlns:a16="http://schemas.microsoft.com/office/drawing/2014/main" id="{B597EF33-F5AD-E7B4-0739-D919E19E5B1F}"/>
              </a:ext>
            </a:extLst>
          </p:cNvPr>
          <p:cNvSpPr/>
          <p:nvPr/>
        </p:nvSpPr>
        <p:spPr>
          <a:xfrm>
            <a:off x="5460117" y="2403352"/>
            <a:ext cx="1460498" cy="4216798"/>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3" name="TextBox 42">
            <a:extLst>
              <a:ext uri="{FF2B5EF4-FFF2-40B4-BE49-F238E27FC236}">
                <a16:creationId xmlns:a16="http://schemas.microsoft.com/office/drawing/2014/main" id="{58FE038B-FE7D-8CDB-73FF-D37BB9826356}"/>
              </a:ext>
            </a:extLst>
          </p:cNvPr>
          <p:cNvSpPr txBox="1"/>
          <p:nvPr/>
        </p:nvSpPr>
        <p:spPr>
          <a:xfrm>
            <a:off x="7127593" y="1569918"/>
            <a:ext cx="1550853" cy="369332"/>
          </a:xfrm>
          <a:prstGeom prst="rect">
            <a:avLst/>
          </a:prstGeom>
          <a:noFill/>
        </p:spPr>
        <p:txBody>
          <a:bodyPr wrap="square" rtlCol="0">
            <a:spAutoFit/>
          </a:bodyPr>
          <a:lstStyle/>
          <a:p>
            <a:pPr algn="ctr"/>
            <a:r>
              <a:rPr lang="en-US" b="1">
                <a:solidFill>
                  <a:schemeClr val="bg2"/>
                </a:solidFill>
              </a:rPr>
              <a:t>Marketing</a:t>
            </a:r>
          </a:p>
        </p:txBody>
      </p:sp>
      <p:sp>
        <p:nvSpPr>
          <p:cNvPr id="45" name="Flowchart: Off-page Connector 44">
            <a:extLst>
              <a:ext uri="{FF2B5EF4-FFF2-40B4-BE49-F238E27FC236}">
                <a16:creationId xmlns:a16="http://schemas.microsoft.com/office/drawing/2014/main" id="{C8B2483C-BE15-F67D-3C87-482C3AC70D56}"/>
              </a:ext>
            </a:extLst>
          </p:cNvPr>
          <p:cNvSpPr/>
          <p:nvPr/>
        </p:nvSpPr>
        <p:spPr>
          <a:xfrm>
            <a:off x="7123368" y="2397282"/>
            <a:ext cx="1460498" cy="4216797"/>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6" name="Flowchart: Off-page Connector 45">
            <a:extLst>
              <a:ext uri="{FF2B5EF4-FFF2-40B4-BE49-F238E27FC236}">
                <a16:creationId xmlns:a16="http://schemas.microsoft.com/office/drawing/2014/main" id="{2347F4E0-FA4C-CCF4-570E-354CE3E84FDD}"/>
              </a:ext>
            </a:extLst>
          </p:cNvPr>
          <p:cNvSpPr/>
          <p:nvPr/>
        </p:nvSpPr>
        <p:spPr>
          <a:xfrm>
            <a:off x="8837469" y="2384895"/>
            <a:ext cx="1460498" cy="4229184"/>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7" name="TextBox 46">
            <a:extLst>
              <a:ext uri="{FF2B5EF4-FFF2-40B4-BE49-F238E27FC236}">
                <a16:creationId xmlns:a16="http://schemas.microsoft.com/office/drawing/2014/main" id="{00997D48-E5BC-21BB-7F76-8F3D869F848C}"/>
              </a:ext>
            </a:extLst>
          </p:cNvPr>
          <p:cNvSpPr txBox="1"/>
          <p:nvPr/>
        </p:nvSpPr>
        <p:spPr>
          <a:xfrm>
            <a:off x="8755229" y="1591827"/>
            <a:ext cx="1550853" cy="369332"/>
          </a:xfrm>
          <a:prstGeom prst="rect">
            <a:avLst/>
          </a:prstGeom>
          <a:noFill/>
        </p:spPr>
        <p:txBody>
          <a:bodyPr wrap="square" rtlCol="0">
            <a:spAutoFit/>
          </a:bodyPr>
          <a:lstStyle/>
          <a:p>
            <a:pPr algn="ctr"/>
            <a:r>
              <a:rPr lang="en-US" b="1">
                <a:solidFill>
                  <a:schemeClr val="bg2"/>
                </a:solidFill>
              </a:rPr>
              <a:t>Green Energy</a:t>
            </a:r>
          </a:p>
        </p:txBody>
      </p:sp>
      <p:sp>
        <p:nvSpPr>
          <p:cNvPr id="48" name="TextBox 47">
            <a:extLst>
              <a:ext uri="{FF2B5EF4-FFF2-40B4-BE49-F238E27FC236}">
                <a16:creationId xmlns:a16="http://schemas.microsoft.com/office/drawing/2014/main" id="{607DCC48-190D-AFE7-AD36-802E6D89DAA6}"/>
              </a:ext>
            </a:extLst>
          </p:cNvPr>
          <p:cNvSpPr txBox="1"/>
          <p:nvPr/>
        </p:nvSpPr>
        <p:spPr>
          <a:xfrm>
            <a:off x="10432073" y="1444228"/>
            <a:ext cx="1550853" cy="646331"/>
          </a:xfrm>
          <a:prstGeom prst="rect">
            <a:avLst/>
          </a:prstGeom>
          <a:noFill/>
        </p:spPr>
        <p:txBody>
          <a:bodyPr wrap="square" rtlCol="0">
            <a:spAutoFit/>
          </a:bodyPr>
          <a:lstStyle/>
          <a:p>
            <a:pPr algn="ctr"/>
            <a:r>
              <a:rPr lang="en-US" b="1">
                <a:solidFill>
                  <a:schemeClr val="bg2"/>
                </a:solidFill>
              </a:rPr>
              <a:t>Equipment &amp; Technology</a:t>
            </a:r>
          </a:p>
        </p:txBody>
      </p:sp>
      <p:sp>
        <p:nvSpPr>
          <p:cNvPr id="50" name="Flowchart: Off-page Connector 49">
            <a:extLst>
              <a:ext uri="{FF2B5EF4-FFF2-40B4-BE49-F238E27FC236}">
                <a16:creationId xmlns:a16="http://schemas.microsoft.com/office/drawing/2014/main" id="{BF970D4C-29A5-ECF8-6D0C-0441DE2BA741}"/>
              </a:ext>
            </a:extLst>
          </p:cNvPr>
          <p:cNvSpPr/>
          <p:nvPr/>
        </p:nvSpPr>
        <p:spPr>
          <a:xfrm>
            <a:off x="10475233" y="2403077"/>
            <a:ext cx="1460498" cy="4211002"/>
          </a:xfrm>
          <a:prstGeom prst="flowChartOffpageConnector">
            <a:avLst/>
          </a:prstGeom>
          <a:solidFill>
            <a:schemeClr val="accent3"/>
          </a:solidFill>
          <a:ln w="38100">
            <a:solidFill>
              <a:srgbClr val="4454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1" name="TextBox 50">
            <a:extLst>
              <a:ext uri="{FF2B5EF4-FFF2-40B4-BE49-F238E27FC236}">
                <a16:creationId xmlns:a16="http://schemas.microsoft.com/office/drawing/2014/main" id="{F9A6408E-0105-9993-7B21-54C12F5F7AEC}"/>
              </a:ext>
            </a:extLst>
          </p:cNvPr>
          <p:cNvSpPr txBox="1"/>
          <p:nvPr/>
        </p:nvSpPr>
        <p:spPr>
          <a:xfrm>
            <a:off x="473126" y="1272007"/>
            <a:ext cx="1460499" cy="923330"/>
          </a:xfrm>
          <a:prstGeom prst="rect">
            <a:avLst/>
          </a:prstGeom>
          <a:noFill/>
        </p:spPr>
        <p:txBody>
          <a:bodyPr wrap="square" rtlCol="0">
            <a:spAutoFit/>
          </a:bodyPr>
          <a:lstStyle/>
          <a:p>
            <a:pPr algn="ctr"/>
            <a:r>
              <a:rPr lang="en-US" b="1">
                <a:solidFill>
                  <a:schemeClr val="bg2"/>
                </a:solidFill>
              </a:rPr>
              <a:t>RLF (Revolving Loan Fund)</a:t>
            </a:r>
          </a:p>
        </p:txBody>
      </p:sp>
      <p:sp>
        <p:nvSpPr>
          <p:cNvPr id="40" name="TextBox 39">
            <a:extLst>
              <a:ext uri="{FF2B5EF4-FFF2-40B4-BE49-F238E27FC236}">
                <a16:creationId xmlns:a16="http://schemas.microsoft.com/office/drawing/2014/main" id="{7E891340-123B-0DE7-8AAB-B95BE1BA7919}"/>
              </a:ext>
            </a:extLst>
          </p:cNvPr>
          <p:cNvSpPr txBox="1">
            <a:spLocks noGrp="1" noRot="1" noMove="1" noResize="1" noEditPoints="1" noAdjustHandles="1" noChangeArrowheads="1" noChangeShapeType="1"/>
          </p:cNvSpPr>
          <p:nvPr/>
        </p:nvSpPr>
        <p:spPr>
          <a:xfrm>
            <a:off x="634408" y="369275"/>
            <a:ext cx="5910592" cy="769441"/>
          </a:xfrm>
          <a:prstGeom prst="rect">
            <a:avLst/>
          </a:prstGeom>
          <a:noFill/>
        </p:spPr>
        <p:txBody>
          <a:bodyPr wrap="none" rtlCol="0">
            <a:spAutoFit/>
          </a:bodyPr>
          <a:lstStyle/>
          <a:p>
            <a:r>
              <a:rPr lang="en-US" sz="44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Project Descriptions</a:t>
            </a:r>
          </a:p>
        </p:txBody>
      </p:sp>
      <p:sp>
        <p:nvSpPr>
          <p:cNvPr id="9" name="TextBox 8">
            <a:extLst>
              <a:ext uri="{FF2B5EF4-FFF2-40B4-BE49-F238E27FC236}">
                <a16:creationId xmlns:a16="http://schemas.microsoft.com/office/drawing/2014/main" id="{9E7B0056-89CE-B1DB-7653-2E71F411E037}"/>
              </a:ext>
            </a:extLst>
          </p:cNvPr>
          <p:cNvSpPr txBox="1"/>
          <p:nvPr/>
        </p:nvSpPr>
        <p:spPr>
          <a:xfrm>
            <a:off x="677429" y="2908849"/>
            <a:ext cx="1315664" cy="2923877"/>
          </a:xfrm>
          <a:prstGeom prst="rect">
            <a:avLst/>
          </a:prstGeom>
          <a:noFill/>
        </p:spPr>
        <p:txBody>
          <a:bodyPr wrap="square" rtlCol="0">
            <a:spAutoFit/>
          </a:bodyPr>
          <a:lstStyle/>
          <a:p>
            <a:r>
              <a:rPr lang="en-US" sz="1400" b="1">
                <a:solidFill>
                  <a:srgbClr val="323D4E"/>
                </a:solidFill>
              </a:rPr>
              <a:t>Start-up Capital</a:t>
            </a:r>
          </a:p>
          <a:p>
            <a:endParaRPr lang="en-US" sz="600" b="1">
              <a:solidFill>
                <a:srgbClr val="323D4E"/>
              </a:solidFill>
            </a:endParaRPr>
          </a:p>
          <a:p>
            <a:r>
              <a:rPr lang="en-US" sz="1400" b="1">
                <a:solidFill>
                  <a:srgbClr val="323D4E"/>
                </a:solidFill>
              </a:rPr>
              <a:t>Broader Collateral Definitions</a:t>
            </a:r>
          </a:p>
          <a:p>
            <a:endParaRPr lang="en-US" sz="1000" b="1">
              <a:solidFill>
                <a:srgbClr val="323D4E"/>
              </a:solidFill>
            </a:endParaRPr>
          </a:p>
          <a:p>
            <a:r>
              <a:rPr lang="en-US" sz="1400" b="1">
                <a:solidFill>
                  <a:srgbClr val="323D4E"/>
                </a:solidFill>
              </a:rPr>
              <a:t>Gap Financing</a:t>
            </a:r>
          </a:p>
          <a:p>
            <a:endParaRPr lang="en-US" sz="1000" b="1">
              <a:solidFill>
                <a:srgbClr val="323D4E"/>
              </a:solidFill>
            </a:endParaRPr>
          </a:p>
          <a:p>
            <a:r>
              <a:rPr lang="en-US" sz="1400" b="1">
                <a:solidFill>
                  <a:srgbClr val="323D4E"/>
                </a:solidFill>
              </a:rPr>
              <a:t>Technical Assistance (Native Conservancy)</a:t>
            </a:r>
          </a:p>
          <a:p>
            <a:endParaRPr lang="en-US"/>
          </a:p>
        </p:txBody>
      </p:sp>
      <p:sp>
        <p:nvSpPr>
          <p:cNvPr id="10" name="Oval 9">
            <a:extLst>
              <a:ext uri="{FF2B5EF4-FFF2-40B4-BE49-F238E27FC236}">
                <a16:creationId xmlns:a16="http://schemas.microsoft.com/office/drawing/2014/main" id="{2DC5D804-51CA-7030-6E1B-8F3FF7D490CE}"/>
              </a:ext>
            </a:extLst>
          </p:cNvPr>
          <p:cNvSpPr/>
          <p:nvPr/>
        </p:nvSpPr>
        <p:spPr>
          <a:xfrm>
            <a:off x="687847" y="3049371"/>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1" name="Oval 10">
            <a:extLst>
              <a:ext uri="{FF2B5EF4-FFF2-40B4-BE49-F238E27FC236}">
                <a16:creationId xmlns:a16="http://schemas.microsoft.com/office/drawing/2014/main" id="{0E1F54C8-6D4A-2229-C1BB-CEBC9DAB0271}"/>
              </a:ext>
            </a:extLst>
          </p:cNvPr>
          <p:cNvSpPr/>
          <p:nvPr/>
        </p:nvSpPr>
        <p:spPr>
          <a:xfrm>
            <a:off x="698931" y="3567529"/>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3" name="Oval 12">
            <a:extLst>
              <a:ext uri="{FF2B5EF4-FFF2-40B4-BE49-F238E27FC236}">
                <a16:creationId xmlns:a16="http://schemas.microsoft.com/office/drawing/2014/main" id="{92C9A8F9-5BEC-5B13-D569-68CEF8A9FCF6}"/>
              </a:ext>
            </a:extLst>
          </p:cNvPr>
          <p:cNvSpPr/>
          <p:nvPr/>
        </p:nvSpPr>
        <p:spPr>
          <a:xfrm>
            <a:off x="690616" y="4348922"/>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5" name="Oval 14">
            <a:extLst>
              <a:ext uri="{FF2B5EF4-FFF2-40B4-BE49-F238E27FC236}">
                <a16:creationId xmlns:a16="http://schemas.microsoft.com/office/drawing/2014/main" id="{72E26475-5350-CC77-33E1-3D4E83A628CC}"/>
              </a:ext>
            </a:extLst>
          </p:cNvPr>
          <p:cNvSpPr/>
          <p:nvPr/>
        </p:nvSpPr>
        <p:spPr>
          <a:xfrm>
            <a:off x="698932" y="4731309"/>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19" name="TextBox 18">
            <a:extLst>
              <a:ext uri="{FF2B5EF4-FFF2-40B4-BE49-F238E27FC236}">
                <a16:creationId xmlns:a16="http://schemas.microsoft.com/office/drawing/2014/main" id="{1AEE2FF8-96C9-E996-B636-7D4699AE7DA8}"/>
              </a:ext>
            </a:extLst>
          </p:cNvPr>
          <p:cNvSpPr txBox="1"/>
          <p:nvPr/>
        </p:nvSpPr>
        <p:spPr>
          <a:xfrm>
            <a:off x="2268188" y="2923280"/>
            <a:ext cx="1315664" cy="2277547"/>
          </a:xfrm>
          <a:prstGeom prst="rect">
            <a:avLst/>
          </a:prstGeom>
          <a:noFill/>
        </p:spPr>
        <p:txBody>
          <a:bodyPr wrap="square" rtlCol="0">
            <a:spAutoFit/>
          </a:bodyPr>
          <a:lstStyle/>
          <a:p>
            <a:r>
              <a:rPr lang="en-US" sz="1400" b="1">
                <a:solidFill>
                  <a:srgbClr val="323D4E"/>
                </a:solidFill>
              </a:rPr>
              <a:t>Governance Body</a:t>
            </a:r>
          </a:p>
          <a:p>
            <a:endParaRPr lang="en-US" sz="600" b="1">
              <a:solidFill>
                <a:srgbClr val="323D4E"/>
              </a:solidFill>
            </a:endParaRPr>
          </a:p>
          <a:p>
            <a:r>
              <a:rPr lang="en-US" sz="1400" b="1" spc="-80">
                <a:solidFill>
                  <a:srgbClr val="323D4E"/>
                </a:solidFill>
              </a:rPr>
              <a:t>Communications</a:t>
            </a:r>
            <a:r>
              <a:rPr lang="en-US" sz="1400" b="1">
                <a:solidFill>
                  <a:srgbClr val="323D4E"/>
                </a:solidFill>
              </a:rPr>
              <a:t> &amp; Engagement Plan/ </a:t>
            </a:r>
            <a:r>
              <a:rPr lang="en-US" sz="1400" b="1" spc="-100">
                <a:solidFill>
                  <a:srgbClr val="323D4E"/>
                </a:solidFill>
              </a:rPr>
              <a:t>Implementation</a:t>
            </a:r>
          </a:p>
          <a:p>
            <a:endParaRPr lang="en-US" sz="1000" b="1">
              <a:solidFill>
                <a:srgbClr val="323D4E"/>
              </a:solidFill>
            </a:endParaRPr>
          </a:p>
          <a:p>
            <a:r>
              <a:rPr lang="en-US" sz="1400" b="1">
                <a:solidFill>
                  <a:srgbClr val="323D4E"/>
                </a:solidFill>
              </a:rPr>
              <a:t>Regional Outreach Liaisons</a:t>
            </a:r>
            <a:endParaRPr lang="en-US"/>
          </a:p>
        </p:txBody>
      </p:sp>
      <p:sp>
        <p:nvSpPr>
          <p:cNvPr id="20" name="Oval 19">
            <a:extLst>
              <a:ext uri="{FF2B5EF4-FFF2-40B4-BE49-F238E27FC236}">
                <a16:creationId xmlns:a16="http://schemas.microsoft.com/office/drawing/2014/main" id="{8C215813-ADA9-887F-2C6A-2FF972FC392D}"/>
              </a:ext>
            </a:extLst>
          </p:cNvPr>
          <p:cNvSpPr/>
          <p:nvPr/>
        </p:nvSpPr>
        <p:spPr>
          <a:xfrm>
            <a:off x="2278606" y="3063802"/>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1" name="Oval 20">
            <a:extLst>
              <a:ext uri="{FF2B5EF4-FFF2-40B4-BE49-F238E27FC236}">
                <a16:creationId xmlns:a16="http://schemas.microsoft.com/office/drawing/2014/main" id="{74CDA487-A87B-E662-B10F-2750C06CCA23}"/>
              </a:ext>
            </a:extLst>
          </p:cNvPr>
          <p:cNvSpPr/>
          <p:nvPr/>
        </p:nvSpPr>
        <p:spPr>
          <a:xfrm>
            <a:off x="2289690" y="3581960"/>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3" name="Oval 22">
            <a:extLst>
              <a:ext uri="{FF2B5EF4-FFF2-40B4-BE49-F238E27FC236}">
                <a16:creationId xmlns:a16="http://schemas.microsoft.com/office/drawing/2014/main" id="{E4C08518-5366-3554-BF7D-DD8530902966}"/>
              </a:ext>
            </a:extLst>
          </p:cNvPr>
          <p:cNvSpPr/>
          <p:nvPr/>
        </p:nvSpPr>
        <p:spPr>
          <a:xfrm>
            <a:off x="2289691" y="4554548"/>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26" name="TextBox 25">
            <a:extLst>
              <a:ext uri="{FF2B5EF4-FFF2-40B4-BE49-F238E27FC236}">
                <a16:creationId xmlns:a16="http://schemas.microsoft.com/office/drawing/2014/main" id="{319D205A-404C-87D7-F8B1-88CB72468110}"/>
              </a:ext>
            </a:extLst>
          </p:cNvPr>
          <p:cNvSpPr txBox="1"/>
          <p:nvPr/>
        </p:nvSpPr>
        <p:spPr>
          <a:xfrm>
            <a:off x="4026771" y="2952718"/>
            <a:ext cx="1315664" cy="3354765"/>
          </a:xfrm>
          <a:prstGeom prst="rect">
            <a:avLst/>
          </a:prstGeom>
          <a:noFill/>
        </p:spPr>
        <p:txBody>
          <a:bodyPr wrap="square" rtlCol="0">
            <a:spAutoFit/>
          </a:bodyPr>
          <a:lstStyle/>
          <a:p>
            <a:r>
              <a:rPr lang="en-US" sz="1400" b="1" spc="-100">
                <a:solidFill>
                  <a:srgbClr val="323D4E"/>
                </a:solidFill>
              </a:rPr>
              <a:t>New Curriculum &amp; Certificate Programs at UAS, UAA, &amp; UAF</a:t>
            </a:r>
          </a:p>
          <a:p>
            <a:endParaRPr lang="en-US" sz="600" b="1">
              <a:solidFill>
                <a:srgbClr val="323D4E"/>
              </a:solidFill>
            </a:endParaRPr>
          </a:p>
          <a:p>
            <a:r>
              <a:rPr lang="en-US" sz="1400" b="1">
                <a:solidFill>
                  <a:srgbClr val="323D4E"/>
                </a:solidFill>
              </a:rPr>
              <a:t>Hands-on Training</a:t>
            </a:r>
          </a:p>
          <a:p>
            <a:endParaRPr lang="en-US" sz="1000" b="1">
              <a:solidFill>
                <a:srgbClr val="323D4E"/>
              </a:solidFill>
            </a:endParaRPr>
          </a:p>
          <a:p>
            <a:r>
              <a:rPr lang="en-US" sz="1400" b="1">
                <a:solidFill>
                  <a:srgbClr val="323D4E"/>
                </a:solidFill>
              </a:rPr>
              <a:t>Oyster &amp; Seaweed Training Manuals</a:t>
            </a:r>
          </a:p>
          <a:p>
            <a:endParaRPr lang="en-US" sz="1000" b="1">
              <a:solidFill>
                <a:srgbClr val="323D4E"/>
              </a:solidFill>
            </a:endParaRPr>
          </a:p>
          <a:p>
            <a:r>
              <a:rPr lang="en-US" sz="1400" b="1">
                <a:solidFill>
                  <a:srgbClr val="323D4E"/>
                </a:solidFill>
              </a:rPr>
              <a:t>Knowledge Exchange</a:t>
            </a:r>
          </a:p>
          <a:p>
            <a:endParaRPr lang="en-US"/>
          </a:p>
        </p:txBody>
      </p:sp>
      <p:sp>
        <p:nvSpPr>
          <p:cNvPr id="28" name="Oval 27">
            <a:extLst>
              <a:ext uri="{FF2B5EF4-FFF2-40B4-BE49-F238E27FC236}">
                <a16:creationId xmlns:a16="http://schemas.microsoft.com/office/drawing/2014/main" id="{4BF05FA8-45A3-3718-D46B-5E2ACEBAE4F8}"/>
              </a:ext>
            </a:extLst>
          </p:cNvPr>
          <p:cNvSpPr/>
          <p:nvPr/>
        </p:nvSpPr>
        <p:spPr>
          <a:xfrm>
            <a:off x="4037189" y="3093240"/>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30" name="Oval 29">
            <a:extLst>
              <a:ext uri="{FF2B5EF4-FFF2-40B4-BE49-F238E27FC236}">
                <a16:creationId xmlns:a16="http://schemas.microsoft.com/office/drawing/2014/main" id="{AA437A5F-0789-305D-84B5-334CBEA7E13B}"/>
              </a:ext>
            </a:extLst>
          </p:cNvPr>
          <p:cNvSpPr/>
          <p:nvPr/>
        </p:nvSpPr>
        <p:spPr>
          <a:xfrm>
            <a:off x="4048274" y="4028884"/>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31" name="Oval 30">
            <a:extLst>
              <a:ext uri="{FF2B5EF4-FFF2-40B4-BE49-F238E27FC236}">
                <a16:creationId xmlns:a16="http://schemas.microsoft.com/office/drawing/2014/main" id="{1791E51F-F801-AC78-7413-8B2CB1354BAC}"/>
              </a:ext>
            </a:extLst>
          </p:cNvPr>
          <p:cNvSpPr/>
          <p:nvPr/>
        </p:nvSpPr>
        <p:spPr>
          <a:xfrm>
            <a:off x="4039958" y="4608921"/>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32" name="Oval 31">
            <a:extLst>
              <a:ext uri="{FF2B5EF4-FFF2-40B4-BE49-F238E27FC236}">
                <a16:creationId xmlns:a16="http://schemas.microsoft.com/office/drawing/2014/main" id="{424594FC-E785-BB10-BAD1-53A62E647754}"/>
              </a:ext>
            </a:extLst>
          </p:cNvPr>
          <p:cNvSpPr/>
          <p:nvPr/>
        </p:nvSpPr>
        <p:spPr>
          <a:xfrm>
            <a:off x="4048274" y="5589827"/>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34" name="TextBox 33">
            <a:extLst>
              <a:ext uri="{FF2B5EF4-FFF2-40B4-BE49-F238E27FC236}">
                <a16:creationId xmlns:a16="http://schemas.microsoft.com/office/drawing/2014/main" id="{E3429802-8C9D-4F14-0CE7-85D4384FF135}"/>
              </a:ext>
            </a:extLst>
          </p:cNvPr>
          <p:cNvSpPr txBox="1"/>
          <p:nvPr/>
        </p:nvSpPr>
        <p:spPr>
          <a:xfrm>
            <a:off x="5491778" y="2875773"/>
            <a:ext cx="1420666" cy="3508653"/>
          </a:xfrm>
          <a:prstGeom prst="rect">
            <a:avLst/>
          </a:prstGeom>
          <a:noFill/>
        </p:spPr>
        <p:txBody>
          <a:bodyPr wrap="square" rtlCol="0">
            <a:spAutoFit/>
          </a:bodyPr>
          <a:lstStyle/>
          <a:p>
            <a:r>
              <a:rPr lang="en-US" sz="1400" b="1">
                <a:solidFill>
                  <a:srgbClr val="323D4E"/>
                </a:solidFill>
              </a:rPr>
              <a:t>Seaweed Tissue Analysis</a:t>
            </a:r>
          </a:p>
          <a:p>
            <a:endParaRPr lang="en-US" sz="600" b="1">
              <a:solidFill>
                <a:srgbClr val="323D4E"/>
              </a:solidFill>
            </a:endParaRPr>
          </a:p>
          <a:p>
            <a:r>
              <a:rPr lang="en-US" sz="1400" b="1" spc="-100">
                <a:solidFill>
                  <a:srgbClr val="323D4E"/>
                </a:solidFill>
              </a:rPr>
              <a:t>Product Development R&amp;D</a:t>
            </a:r>
          </a:p>
          <a:p>
            <a:endParaRPr lang="en-US" sz="1000" b="1">
              <a:solidFill>
                <a:srgbClr val="323D4E"/>
              </a:solidFill>
            </a:endParaRPr>
          </a:p>
          <a:p>
            <a:r>
              <a:rPr lang="en-US" sz="1400" b="1">
                <a:solidFill>
                  <a:srgbClr val="323D4E"/>
                </a:solidFill>
              </a:rPr>
              <a:t>Joint Innovation Projects</a:t>
            </a:r>
          </a:p>
          <a:p>
            <a:endParaRPr lang="en-US" sz="1000" b="1">
              <a:solidFill>
                <a:srgbClr val="323D4E"/>
              </a:solidFill>
            </a:endParaRPr>
          </a:p>
          <a:p>
            <a:r>
              <a:rPr lang="en-US" sz="1400" b="1">
                <a:solidFill>
                  <a:srgbClr val="323D4E"/>
                </a:solidFill>
              </a:rPr>
              <a:t>Annual Conference</a:t>
            </a:r>
          </a:p>
          <a:p>
            <a:endParaRPr lang="en-US" sz="1000" b="1">
              <a:solidFill>
                <a:srgbClr val="323D4E"/>
              </a:solidFill>
            </a:endParaRPr>
          </a:p>
          <a:p>
            <a:r>
              <a:rPr lang="en-US" sz="1400" b="1">
                <a:solidFill>
                  <a:srgbClr val="323D4E"/>
                </a:solidFill>
              </a:rPr>
              <a:t>Carbon Sequestration </a:t>
            </a:r>
            <a:br>
              <a:rPr lang="en-US" sz="1400" b="1">
                <a:solidFill>
                  <a:srgbClr val="323D4E"/>
                </a:solidFill>
              </a:rPr>
            </a:br>
            <a:r>
              <a:rPr lang="en-US" sz="1400" b="1">
                <a:solidFill>
                  <a:srgbClr val="323D4E"/>
                </a:solidFill>
              </a:rPr>
              <a:t>    R&amp;D</a:t>
            </a:r>
          </a:p>
          <a:p>
            <a:endParaRPr lang="en-US" sz="1400" b="1">
              <a:solidFill>
                <a:srgbClr val="323D4E"/>
              </a:solidFill>
            </a:endParaRPr>
          </a:p>
          <a:p>
            <a:endParaRPr lang="en-US"/>
          </a:p>
        </p:txBody>
      </p:sp>
      <p:sp>
        <p:nvSpPr>
          <p:cNvPr id="56" name="TextBox 55">
            <a:extLst>
              <a:ext uri="{FF2B5EF4-FFF2-40B4-BE49-F238E27FC236}">
                <a16:creationId xmlns:a16="http://schemas.microsoft.com/office/drawing/2014/main" id="{AD06153C-B8E7-E9A0-01C5-DC9817D38385}"/>
              </a:ext>
            </a:extLst>
          </p:cNvPr>
          <p:cNvSpPr txBox="1"/>
          <p:nvPr/>
        </p:nvSpPr>
        <p:spPr>
          <a:xfrm>
            <a:off x="7259046" y="2944495"/>
            <a:ext cx="1460498" cy="2339102"/>
          </a:xfrm>
          <a:prstGeom prst="rect">
            <a:avLst/>
          </a:prstGeom>
          <a:noFill/>
        </p:spPr>
        <p:txBody>
          <a:bodyPr wrap="square" rtlCol="0">
            <a:spAutoFit/>
          </a:bodyPr>
          <a:lstStyle/>
          <a:p>
            <a:r>
              <a:rPr lang="en-US" sz="1400" b="1">
                <a:solidFill>
                  <a:srgbClr val="323D4E"/>
                </a:solidFill>
              </a:rPr>
              <a:t>B2B &amp; B2C </a:t>
            </a:r>
            <a:r>
              <a:rPr lang="en-US" sz="1400" b="1" spc="-100">
                <a:solidFill>
                  <a:srgbClr val="323D4E"/>
                </a:solidFill>
              </a:rPr>
              <a:t>Market Research</a:t>
            </a:r>
          </a:p>
          <a:p>
            <a:endParaRPr lang="en-US" sz="600" b="1">
              <a:solidFill>
                <a:srgbClr val="323D4E"/>
              </a:solidFill>
            </a:endParaRPr>
          </a:p>
          <a:p>
            <a:r>
              <a:rPr lang="en-US" sz="1400" b="1" spc="-100">
                <a:solidFill>
                  <a:srgbClr val="323D4E"/>
                </a:solidFill>
              </a:rPr>
              <a:t>Development of Buyer’s Guides &amp; Other Assets</a:t>
            </a:r>
          </a:p>
          <a:p>
            <a:endParaRPr lang="en-US" sz="1000" b="1">
              <a:solidFill>
                <a:srgbClr val="323D4E"/>
              </a:solidFill>
            </a:endParaRPr>
          </a:p>
          <a:p>
            <a:r>
              <a:rPr lang="en-US" sz="1400" b="1">
                <a:solidFill>
                  <a:srgbClr val="323D4E"/>
                </a:solidFill>
              </a:rPr>
              <a:t>Marketing Program Implementation</a:t>
            </a:r>
          </a:p>
          <a:p>
            <a:endParaRPr lang="en-US"/>
          </a:p>
        </p:txBody>
      </p:sp>
      <p:sp>
        <p:nvSpPr>
          <p:cNvPr id="57" name="Oval 56">
            <a:extLst>
              <a:ext uri="{FF2B5EF4-FFF2-40B4-BE49-F238E27FC236}">
                <a16:creationId xmlns:a16="http://schemas.microsoft.com/office/drawing/2014/main" id="{CAFD810A-5396-7D02-80B8-C9C084EEB65E}"/>
              </a:ext>
            </a:extLst>
          </p:cNvPr>
          <p:cNvSpPr/>
          <p:nvPr/>
        </p:nvSpPr>
        <p:spPr>
          <a:xfrm>
            <a:off x="7284767" y="3075391"/>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58" name="Oval 57">
            <a:extLst>
              <a:ext uri="{FF2B5EF4-FFF2-40B4-BE49-F238E27FC236}">
                <a16:creationId xmlns:a16="http://schemas.microsoft.com/office/drawing/2014/main" id="{76502FE4-21D7-8A41-8549-016A0EF9820C}"/>
              </a:ext>
            </a:extLst>
          </p:cNvPr>
          <p:cNvSpPr/>
          <p:nvPr/>
        </p:nvSpPr>
        <p:spPr>
          <a:xfrm>
            <a:off x="7295851" y="3593549"/>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59" name="Oval 58">
            <a:extLst>
              <a:ext uri="{FF2B5EF4-FFF2-40B4-BE49-F238E27FC236}">
                <a16:creationId xmlns:a16="http://schemas.microsoft.com/office/drawing/2014/main" id="{A3912368-8942-A89C-4D78-358A72B6ADC9}"/>
              </a:ext>
            </a:extLst>
          </p:cNvPr>
          <p:cNvSpPr/>
          <p:nvPr/>
        </p:nvSpPr>
        <p:spPr>
          <a:xfrm>
            <a:off x="7287536" y="4399876"/>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4" name="TextBox 63">
            <a:extLst>
              <a:ext uri="{FF2B5EF4-FFF2-40B4-BE49-F238E27FC236}">
                <a16:creationId xmlns:a16="http://schemas.microsoft.com/office/drawing/2014/main" id="{1C83FF04-EDE7-959B-E81C-52BF9DBCB225}"/>
              </a:ext>
            </a:extLst>
          </p:cNvPr>
          <p:cNvSpPr txBox="1"/>
          <p:nvPr/>
        </p:nvSpPr>
        <p:spPr>
          <a:xfrm>
            <a:off x="8951412" y="2946961"/>
            <a:ext cx="1420666" cy="2492990"/>
          </a:xfrm>
          <a:prstGeom prst="rect">
            <a:avLst/>
          </a:prstGeom>
          <a:noFill/>
        </p:spPr>
        <p:txBody>
          <a:bodyPr wrap="square" rtlCol="0">
            <a:spAutoFit/>
          </a:bodyPr>
          <a:lstStyle/>
          <a:p>
            <a:r>
              <a:rPr lang="en-US" sz="1400" b="1">
                <a:solidFill>
                  <a:srgbClr val="323D4E"/>
                </a:solidFill>
              </a:rPr>
              <a:t>Long-Term Green Energy Plan</a:t>
            </a:r>
          </a:p>
          <a:p>
            <a:endParaRPr lang="en-US" sz="600" b="1">
              <a:solidFill>
                <a:srgbClr val="323D4E"/>
              </a:solidFill>
            </a:endParaRPr>
          </a:p>
          <a:p>
            <a:r>
              <a:rPr lang="en-US" sz="1400" b="1" spc="-100">
                <a:solidFill>
                  <a:srgbClr val="323D4E"/>
                </a:solidFill>
              </a:rPr>
              <a:t>Collect Energy Data</a:t>
            </a:r>
          </a:p>
          <a:p>
            <a:endParaRPr lang="en-US" sz="1000" b="1">
              <a:solidFill>
                <a:srgbClr val="323D4E"/>
              </a:solidFill>
            </a:endParaRPr>
          </a:p>
          <a:p>
            <a:r>
              <a:rPr lang="en-US" sz="1400" b="1" spc="-100">
                <a:solidFill>
                  <a:srgbClr val="323D4E"/>
                </a:solidFill>
              </a:rPr>
              <a:t>Create Analysis &amp; Recommendations</a:t>
            </a:r>
          </a:p>
          <a:p>
            <a:endParaRPr lang="en-US" sz="1000" b="1">
              <a:solidFill>
                <a:srgbClr val="323D4E"/>
              </a:solidFill>
            </a:endParaRPr>
          </a:p>
          <a:p>
            <a:r>
              <a:rPr lang="en-US" sz="1400" b="1">
                <a:solidFill>
                  <a:srgbClr val="323D4E"/>
                </a:solidFill>
              </a:rPr>
              <a:t>“Best Practices” Guide</a:t>
            </a:r>
          </a:p>
          <a:p>
            <a:endParaRPr lang="en-US"/>
          </a:p>
        </p:txBody>
      </p:sp>
      <p:sp>
        <p:nvSpPr>
          <p:cNvPr id="65" name="Oval 64">
            <a:extLst>
              <a:ext uri="{FF2B5EF4-FFF2-40B4-BE49-F238E27FC236}">
                <a16:creationId xmlns:a16="http://schemas.microsoft.com/office/drawing/2014/main" id="{C1AD8202-D249-2A05-AD74-08DF5B5B64BB}"/>
              </a:ext>
            </a:extLst>
          </p:cNvPr>
          <p:cNvSpPr/>
          <p:nvPr/>
        </p:nvSpPr>
        <p:spPr>
          <a:xfrm>
            <a:off x="8977133" y="3077857"/>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6" name="Oval 65">
            <a:extLst>
              <a:ext uri="{FF2B5EF4-FFF2-40B4-BE49-F238E27FC236}">
                <a16:creationId xmlns:a16="http://schemas.microsoft.com/office/drawing/2014/main" id="{8D4441BB-8197-EFF7-7E40-4EA42B6666AD}"/>
              </a:ext>
            </a:extLst>
          </p:cNvPr>
          <p:cNvSpPr/>
          <p:nvPr/>
        </p:nvSpPr>
        <p:spPr>
          <a:xfrm>
            <a:off x="8988217" y="3803830"/>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7" name="Oval 66">
            <a:extLst>
              <a:ext uri="{FF2B5EF4-FFF2-40B4-BE49-F238E27FC236}">
                <a16:creationId xmlns:a16="http://schemas.microsoft.com/office/drawing/2014/main" id="{1E130958-4206-5715-4A1A-0BEE0A8DA337}"/>
              </a:ext>
            </a:extLst>
          </p:cNvPr>
          <p:cNvSpPr/>
          <p:nvPr/>
        </p:nvSpPr>
        <p:spPr>
          <a:xfrm>
            <a:off x="8979902" y="4169588"/>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68" name="Oval 67">
            <a:extLst>
              <a:ext uri="{FF2B5EF4-FFF2-40B4-BE49-F238E27FC236}">
                <a16:creationId xmlns:a16="http://schemas.microsoft.com/office/drawing/2014/main" id="{AFE66504-9115-6196-904B-D3C9E4616C72}"/>
              </a:ext>
            </a:extLst>
          </p:cNvPr>
          <p:cNvSpPr/>
          <p:nvPr/>
        </p:nvSpPr>
        <p:spPr>
          <a:xfrm>
            <a:off x="8988220" y="4759794"/>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2" name="TextBox 71">
            <a:extLst>
              <a:ext uri="{FF2B5EF4-FFF2-40B4-BE49-F238E27FC236}">
                <a16:creationId xmlns:a16="http://schemas.microsoft.com/office/drawing/2014/main" id="{E7E9D37C-5366-7A9E-D7C1-7E523B82A412}"/>
              </a:ext>
            </a:extLst>
          </p:cNvPr>
          <p:cNvSpPr txBox="1"/>
          <p:nvPr/>
        </p:nvSpPr>
        <p:spPr>
          <a:xfrm>
            <a:off x="10592077" y="2962344"/>
            <a:ext cx="1420666" cy="3354765"/>
          </a:xfrm>
          <a:prstGeom prst="rect">
            <a:avLst/>
          </a:prstGeom>
          <a:noFill/>
        </p:spPr>
        <p:txBody>
          <a:bodyPr wrap="square" rtlCol="0">
            <a:spAutoFit/>
          </a:bodyPr>
          <a:lstStyle/>
          <a:p>
            <a:r>
              <a:rPr lang="en-US" sz="1400" b="1">
                <a:solidFill>
                  <a:srgbClr val="323D4E"/>
                </a:solidFill>
              </a:rPr>
              <a:t>Feasibility Studies</a:t>
            </a:r>
          </a:p>
          <a:p>
            <a:endParaRPr lang="en-US" sz="600" b="1">
              <a:solidFill>
                <a:srgbClr val="323D4E"/>
              </a:solidFill>
            </a:endParaRPr>
          </a:p>
          <a:p>
            <a:r>
              <a:rPr lang="en-US" sz="1400" b="1" spc="-100">
                <a:solidFill>
                  <a:srgbClr val="323D4E"/>
                </a:solidFill>
              </a:rPr>
              <a:t>Processing &amp; Hatcheries Equipment Purchases</a:t>
            </a:r>
          </a:p>
          <a:p>
            <a:endParaRPr lang="en-US" sz="1000" b="1">
              <a:solidFill>
                <a:srgbClr val="323D4E"/>
              </a:solidFill>
            </a:endParaRPr>
          </a:p>
          <a:p>
            <a:r>
              <a:rPr lang="en-US" sz="1400" b="1">
                <a:solidFill>
                  <a:srgbClr val="323D4E"/>
                </a:solidFill>
              </a:rPr>
              <a:t>PSP Lab Equipment for ADEC </a:t>
            </a:r>
          </a:p>
          <a:p>
            <a:endParaRPr lang="en-US" sz="1000" b="1">
              <a:solidFill>
                <a:srgbClr val="323D4E"/>
              </a:solidFill>
            </a:endParaRPr>
          </a:p>
          <a:p>
            <a:r>
              <a:rPr lang="en-US" sz="1400" b="1">
                <a:solidFill>
                  <a:srgbClr val="323D4E"/>
                </a:solidFill>
              </a:rPr>
              <a:t>Seed Supply, Site Selection, &amp; Monitoring </a:t>
            </a:r>
          </a:p>
          <a:p>
            <a:endParaRPr lang="en-US"/>
          </a:p>
        </p:txBody>
      </p:sp>
      <p:sp>
        <p:nvSpPr>
          <p:cNvPr id="73" name="Oval 72">
            <a:extLst>
              <a:ext uri="{FF2B5EF4-FFF2-40B4-BE49-F238E27FC236}">
                <a16:creationId xmlns:a16="http://schemas.microsoft.com/office/drawing/2014/main" id="{33AF4783-4F94-0F29-CBE2-567DA327102A}"/>
              </a:ext>
            </a:extLst>
          </p:cNvPr>
          <p:cNvSpPr/>
          <p:nvPr/>
        </p:nvSpPr>
        <p:spPr>
          <a:xfrm>
            <a:off x="10617798" y="3093240"/>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4" name="Oval 73">
            <a:extLst>
              <a:ext uri="{FF2B5EF4-FFF2-40B4-BE49-F238E27FC236}">
                <a16:creationId xmlns:a16="http://schemas.microsoft.com/office/drawing/2014/main" id="{7E6030B9-EDA6-A441-C57F-B95A092C25F9}"/>
              </a:ext>
            </a:extLst>
          </p:cNvPr>
          <p:cNvSpPr/>
          <p:nvPr/>
        </p:nvSpPr>
        <p:spPr>
          <a:xfrm>
            <a:off x="10628882" y="3611398"/>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5" name="Oval 74">
            <a:extLst>
              <a:ext uri="{FF2B5EF4-FFF2-40B4-BE49-F238E27FC236}">
                <a16:creationId xmlns:a16="http://schemas.microsoft.com/office/drawing/2014/main" id="{551AAA47-EF56-83E3-5785-016746E9F0E0}"/>
              </a:ext>
            </a:extLst>
          </p:cNvPr>
          <p:cNvSpPr/>
          <p:nvPr/>
        </p:nvSpPr>
        <p:spPr>
          <a:xfrm>
            <a:off x="10620567" y="4633856"/>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
        <p:nvSpPr>
          <p:cNvPr id="76" name="Oval 75">
            <a:extLst>
              <a:ext uri="{FF2B5EF4-FFF2-40B4-BE49-F238E27FC236}">
                <a16:creationId xmlns:a16="http://schemas.microsoft.com/office/drawing/2014/main" id="{6665DADD-0C71-A24A-3E2E-5598FA408153}"/>
              </a:ext>
            </a:extLst>
          </p:cNvPr>
          <p:cNvSpPr/>
          <p:nvPr/>
        </p:nvSpPr>
        <p:spPr>
          <a:xfrm>
            <a:off x="10628885" y="5415260"/>
            <a:ext cx="45719" cy="45719"/>
          </a:xfrm>
          <a:prstGeom prst="ellipse">
            <a:avLst/>
          </a:prstGeom>
          <a:solidFill>
            <a:srgbClr val="323D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p>
        </p:txBody>
      </p:sp>
    </p:spTree>
    <p:extLst>
      <p:ext uri="{BB962C8B-B14F-4D97-AF65-F5344CB8AC3E}">
        <p14:creationId xmlns:p14="http://schemas.microsoft.com/office/powerpoint/2010/main" val="4055721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1955" y="807110"/>
            <a:ext cx="10888089" cy="809196"/>
          </a:xfrm>
          <a:prstGeom prst="rect">
            <a:avLst/>
          </a:prstGeom>
        </p:spPr>
        <p:txBody>
          <a:bodyPr vert="horz" wrap="square" lIns="0" tIns="8890" rIns="0" bIns="0" rtlCol="0">
            <a:spAutoFit/>
          </a:bodyPr>
          <a:lstStyle/>
          <a:p>
            <a:pPr marL="475850">
              <a:spcBef>
                <a:spcPts val="70"/>
              </a:spcBef>
            </a:pPr>
            <a:r>
              <a:rPr sz="3200" spc="240"/>
              <a:t>Project</a:t>
            </a:r>
            <a:r>
              <a:rPr sz="3200" spc="157"/>
              <a:t> </a:t>
            </a:r>
            <a:r>
              <a:rPr sz="3200"/>
              <a:t>#</a:t>
            </a:r>
            <a:r>
              <a:rPr lang="en-US" sz="3200"/>
              <a:t>2 Governance, Coordination and Outreach</a:t>
            </a:r>
            <a:br>
              <a:rPr lang="en-US" sz="3200"/>
            </a:br>
            <a:r>
              <a:rPr lang="en-US" sz="2000"/>
              <a:t>KPEDD, PWSEDD, SWAMC, AMA</a:t>
            </a:r>
            <a:endParaRPr sz="2000" spc="-7"/>
          </a:p>
        </p:txBody>
      </p:sp>
      <p:sp>
        <p:nvSpPr>
          <p:cNvPr id="16" name="Content Placeholder 2">
            <a:extLst>
              <a:ext uri="{FF2B5EF4-FFF2-40B4-BE49-F238E27FC236}">
                <a16:creationId xmlns:a16="http://schemas.microsoft.com/office/drawing/2014/main" id="{6C09ADA5-8EF3-A16A-2BC2-0BE9EAB081CF}"/>
              </a:ext>
            </a:extLst>
          </p:cNvPr>
          <p:cNvSpPr txBox="1">
            <a:spLocks/>
          </p:cNvSpPr>
          <p:nvPr/>
        </p:nvSpPr>
        <p:spPr>
          <a:xfrm>
            <a:off x="808042" y="2282826"/>
            <a:ext cx="11146617" cy="48736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solidFill>
                <a:schemeClr val="bg1"/>
              </a:solidFill>
              <a:latin typeface="Calibri" panose="020F0502020204030204"/>
            </a:endParaRPr>
          </a:p>
          <a:p>
            <a:pPr lvl="1">
              <a:spcBef>
                <a:spcPts val="1000"/>
              </a:spcBef>
              <a:defRPr/>
            </a:pPr>
            <a:r>
              <a:rPr lang="en-US">
                <a:solidFill>
                  <a:schemeClr val="bg1"/>
                </a:solidFill>
                <a:latin typeface="Calibri" panose="020F0502020204030204"/>
              </a:rPr>
              <a:t>This component addresses the need for governance, coordination and outreach relating to the resources of the BBBRC as well as public engagement and education relating to the developing industry</a:t>
            </a:r>
          </a:p>
          <a:p>
            <a:pPr lvl="1">
              <a:spcBef>
                <a:spcPts val="1000"/>
              </a:spcBef>
              <a:defRPr/>
            </a:pPr>
            <a:r>
              <a:rPr lang="en-US">
                <a:solidFill>
                  <a:schemeClr val="bg1"/>
                </a:solidFill>
                <a:latin typeface="Calibri" panose="020F0502020204030204"/>
              </a:rPr>
              <a:t>A Governance Body is overseeing the equitable and sustainable distribution of BBBRC resources and serve as a platform to receive and incorporate community feedback relating to the grant and general mariculture development</a:t>
            </a:r>
          </a:p>
          <a:p>
            <a:pPr lvl="1">
              <a:spcBef>
                <a:spcPts val="1000"/>
              </a:spcBef>
              <a:defRPr/>
            </a:pPr>
            <a:r>
              <a:rPr lang="en-US">
                <a:solidFill>
                  <a:schemeClr val="bg1"/>
                </a:solidFill>
                <a:latin typeface="Calibri" panose="020F0502020204030204"/>
              </a:rPr>
              <a:t> </a:t>
            </a:r>
            <a:r>
              <a:rPr lang="en-US" sz="2000" b="1">
                <a:solidFill>
                  <a:schemeClr val="bg1"/>
                </a:solidFill>
                <a:highlight>
                  <a:srgbClr val="008080"/>
                </a:highlight>
                <a:latin typeface="Calibri" panose="020F0502020204030204"/>
              </a:rPr>
              <a:t>Next Governance Body Meeting is April 15, 2024</a:t>
            </a:r>
          </a:p>
        </p:txBody>
      </p:sp>
      <p:pic>
        <p:nvPicPr>
          <p:cNvPr id="3" name="Picture 2">
            <a:extLst>
              <a:ext uri="{FF2B5EF4-FFF2-40B4-BE49-F238E27FC236}">
                <a16:creationId xmlns:a16="http://schemas.microsoft.com/office/drawing/2014/main" id="{3489F344-AEED-B38D-0DA9-2D0A4FB9BF5B}"/>
              </a:ext>
            </a:extLst>
          </p:cNvPr>
          <p:cNvPicPr>
            <a:picLocks noChangeAspect="1"/>
          </p:cNvPicPr>
          <p:nvPr/>
        </p:nvPicPr>
        <p:blipFill>
          <a:blip r:embed="rId3"/>
          <a:stretch>
            <a:fillRect/>
          </a:stretch>
        </p:blipFill>
        <p:spPr>
          <a:xfrm>
            <a:off x="1188507" y="1962483"/>
            <a:ext cx="641640" cy="627507"/>
          </a:xfrm>
          <a:prstGeom prst="rect">
            <a:avLst/>
          </a:prstGeom>
        </p:spPr>
      </p:pic>
      <p:pic>
        <p:nvPicPr>
          <p:cNvPr id="4" name="Picture 3">
            <a:extLst>
              <a:ext uri="{FF2B5EF4-FFF2-40B4-BE49-F238E27FC236}">
                <a16:creationId xmlns:a16="http://schemas.microsoft.com/office/drawing/2014/main" id="{F6125442-6945-937A-CA42-991D0AA4C703}"/>
              </a:ext>
            </a:extLst>
          </p:cNvPr>
          <p:cNvPicPr>
            <a:picLocks noChangeAspect="1"/>
          </p:cNvPicPr>
          <p:nvPr/>
        </p:nvPicPr>
        <p:blipFill>
          <a:blip r:embed="rId4"/>
          <a:stretch>
            <a:fillRect/>
          </a:stretch>
        </p:blipFill>
        <p:spPr>
          <a:xfrm>
            <a:off x="2063755" y="1962482"/>
            <a:ext cx="627507" cy="627507"/>
          </a:xfrm>
          <a:prstGeom prst="rect">
            <a:avLst/>
          </a:prstGeom>
        </p:spPr>
      </p:pic>
      <p:pic>
        <p:nvPicPr>
          <p:cNvPr id="5" name="Picture 4">
            <a:extLst>
              <a:ext uri="{FF2B5EF4-FFF2-40B4-BE49-F238E27FC236}">
                <a16:creationId xmlns:a16="http://schemas.microsoft.com/office/drawing/2014/main" id="{4739F561-6766-4482-60DB-367A032A84F1}"/>
              </a:ext>
            </a:extLst>
          </p:cNvPr>
          <p:cNvPicPr>
            <a:picLocks noChangeAspect="1"/>
          </p:cNvPicPr>
          <p:nvPr/>
        </p:nvPicPr>
        <p:blipFill>
          <a:blip r:embed="rId5"/>
          <a:stretch>
            <a:fillRect/>
          </a:stretch>
        </p:blipFill>
        <p:spPr>
          <a:xfrm>
            <a:off x="2924870" y="1962481"/>
            <a:ext cx="627507" cy="627507"/>
          </a:xfrm>
          <a:prstGeom prst="rect">
            <a:avLst/>
          </a:prstGeom>
        </p:spPr>
      </p:pic>
      <p:pic>
        <p:nvPicPr>
          <p:cNvPr id="6" name="Picture 5">
            <a:extLst>
              <a:ext uri="{FF2B5EF4-FFF2-40B4-BE49-F238E27FC236}">
                <a16:creationId xmlns:a16="http://schemas.microsoft.com/office/drawing/2014/main" id="{209B0E95-6923-8743-2D80-C0AB0425AC63}"/>
              </a:ext>
            </a:extLst>
          </p:cNvPr>
          <p:cNvPicPr>
            <a:picLocks noChangeAspect="1"/>
          </p:cNvPicPr>
          <p:nvPr/>
        </p:nvPicPr>
        <p:blipFill>
          <a:blip r:embed="rId6"/>
          <a:stretch>
            <a:fillRect/>
          </a:stretch>
        </p:blipFill>
        <p:spPr>
          <a:xfrm>
            <a:off x="3753252" y="1962480"/>
            <a:ext cx="627507" cy="627507"/>
          </a:xfrm>
          <a:prstGeom prst="rect">
            <a:avLst/>
          </a:prstGeom>
        </p:spPr>
      </p:pic>
      <p:pic>
        <p:nvPicPr>
          <p:cNvPr id="7" name="Picture 6">
            <a:extLst>
              <a:ext uri="{FF2B5EF4-FFF2-40B4-BE49-F238E27FC236}">
                <a16:creationId xmlns:a16="http://schemas.microsoft.com/office/drawing/2014/main" id="{CE2AD737-4010-69AE-7DC6-B465BD8F49A1}"/>
              </a:ext>
            </a:extLst>
          </p:cNvPr>
          <p:cNvPicPr>
            <a:picLocks noChangeAspect="1"/>
          </p:cNvPicPr>
          <p:nvPr/>
        </p:nvPicPr>
        <p:blipFill>
          <a:blip r:embed="rId7"/>
          <a:stretch>
            <a:fillRect/>
          </a:stretch>
        </p:blipFill>
        <p:spPr>
          <a:xfrm>
            <a:off x="4581634" y="1962479"/>
            <a:ext cx="627507" cy="627507"/>
          </a:xfrm>
          <a:prstGeom prst="rect">
            <a:avLst/>
          </a:prstGeom>
        </p:spPr>
      </p:pic>
      <p:pic>
        <p:nvPicPr>
          <p:cNvPr id="8" name="Picture 7">
            <a:extLst>
              <a:ext uri="{FF2B5EF4-FFF2-40B4-BE49-F238E27FC236}">
                <a16:creationId xmlns:a16="http://schemas.microsoft.com/office/drawing/2014/main" id="{ADBFE40F-A6C6-F6AA-FE95-3A6AD51DF36B}"/>
              </a:ext>
            </a:extLst>
          </p:cNvPr>
          <p:cNvPicPr>
            <a:picLocks noChangeAspect="1"/>
          </p:cNvPicPr>
          <p:nvPr/>
        </p:nvPicPr>
        <p:blipFill>
          <a:blip r:embed="rId8"/>
          <a:stretch>
            <a:fillRect/>
          </a:stretch>
        </p:blipFill>
        <p:spPr>
          <a:xfrm>
            <a:off x="5518606" y="1962479"/>
            <a:ext cx="769948" cy="627507"/>
          </a:xfrm>
          <a:prstGeom prst="rect">
            <a:avLst/>
          </a:prstGeom>
        </p:spPr>
      </p:pic>
      <p:pic>
        <p:nvPicPr>
          <p:cNvPr id="9" name="Picture 8">
            <a:extLst>
              <a:ext uri="{FF2B5EF4-FFF2-40B4-BE49-F238E27FC236}">
                <a16:creationId xmlns:a16="http://schemas.microsoft.com/office/drawing/2014/main" id="{FDD6935E-B758-2CB7-3C26-882FCFD6738A}"/>
              </a:ext>
            </a:extLst>
          </p:cNvPr>
          <p:cNvPicPr>
            <a:picLocks noChangeAspect="1"/>
          </p:cNvPicPr>
          <p:nvPr/>
        </p:nvPicPr>
        <p:blipFill>
          <a:blip r:embed="rId9"/>
          <a:stretch>
            <a:fillRect/>
          </a:stretch>
        </p:blipFill>
        <p:spPr>
          <a:xfrm>
            <a:off x="6416394" y="1972558"/>
            <a:ext cx="927829" cy="617428"/>
          </a:xfrm>
          <a:prstGeom prst="rect">
            <a:avLst/>
          </a:prstGeom>
        </p:spPr>
      </p:pic>
      <p:pic>
        <p:nvPicPr>
          <p:cNvPr id="10" name="Picture 9">
            <a:extLst>
              <a:ext uri="{FF2B5EF4-FFF2-40B4-BE49-F238E27FC236}">
                <a16:creationId xmlns:a16="http://schemas.microsoft.com/office/drawing/2014/main" id="{F55E739D-892D-16CF-5629-1BFB339A3C15}"/>
              </a:ext>
            </a:extLst>
          </p:cNvPr>
          <p:cNvPicPr>
            <a:picLocks noChangeAspect="1"/>
          </p:cNvPicPr>
          <p:nvPr/>
        </p:nvPicPr>
        <p:blipFill>
          <a:blip r:embed="rId10"/>
          <a:stretch>
            <a:fillRect/>
          </a:stretch>
        </p:blipFill>
        <p:spPr>
          <a:xfrm>
            <a:off x="7541712" y="1972558"/>
            <a:ext cx="769948" cy="769948"/>
          </a:xfrm>
          <a:prstGeom prst="rect">
            <a:avLst/>
          </a:prstGeom>
        </p:spPr>
      </p:pic>
      <p:pic>
        <p:nvPicPr>
          <p:cNvPr id="11" name="Picture 10">
            <a:extLst>
              <a:ext uri="{FF2B5EF4-FFF2-40B4-BE49-F238E27FC236}">
                <a16:creationId xmlns:a16="http://schemas.microsoft.com/office/drawing/2014/main" id="{AD9F68C6-B25D-7BD8-DD8F-83027736C7AB}"/>
              </a:ext>
            </a:extLst>
          </p:cNvPr>
          <p:cNvPicPr>
            <a:picLocks noChangeAspect="1"/>
          </p:cNvPicPr>
          <p:nvPr/>
        </p:nvPicPr>
        <p:blipFill>
          <a:blip r:embed="rId11"/>
          <a:stretch>
            <a:fillRect/>
          </a:stretch>
        </p:blipFill>
        <p:spPr>
          <a:xfrm>
            <a:off x="8509149" y="1959535"/>
            <a:ext cx="689328" cy="689328"/>
          </a:xfrm>
          <a:prstGeom prst="rect">
            <a:avLst/>
          </a:prstGeom>
        </p:spPr>
      </p:pic>
      <p:pic>
        <p:nvPicPr>
          <p:cNvPr id="12" name="Picture 11">
            <a:extLst>
              <a:ext uri="{FF2B5EF4-FFF2-40B4-BE49-F238E27FC236}">
                <a16:creationId xmlns:a16="http://schemas.microsoft.com/office/drawing/2014/main" id="{AB76E6E0-23E3-F21B-F2A9-6A0963B64EA5}"/>
              </a:ext>
            </a:extLst>
          </p:cNvPr>
          <p:cNvPicPr>
            <a:picLocks noChangeAspect="1"/>
          </p:cNvPicPr>
          <p:nvPr/>
        </p:nvPicPr>
        <p:blipFill>
          <a:blip r:embed="rId12"/>
          <a:stretch>
            <a:fillRect/>
          </a:stretch>
        </p:blipFill>
        <p:spPr>
          <a:xfrm>
            <a:off x="9395966" y="1959535"/>
            <a:ext cx="1071372" cy="503022"/>
          </a:xfrm>
          <a:prstGeom prst="rect">
            <a:avLst/>
          </a:prstGeom>
        </p:spPr>
      </p:pic>
    </p:spTree>
    <p:extLst>
      <p:ext uri="{BB962C8B-B14F-4D97-AF65-F5344CB8AC3E}">
        <p14:creationId xmlns:p14="http://schemas.microsoft.com/office/powerpoint/2010/main" val="218044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A picture containing outdoor, sky, water, traveling&#10;&#10;Description automatically generated">
            <a:extLst>
              <a:ext uri="{FF2B5EF4-FFF2-40B4-BE49-F238E27FC236}">
                <a16:creationId xmlns:a16="http://schemas.microsoft.com/office/drawing/2014/main" id="{C33E7A48-9AB3-3A5F-BAFC-2D4C66EFF55A}"/>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7034" r="12378" b="19414"/>
          <a:stretch/>
        </p:blipFill>
        <p:spPr>
          <a:xfrm>
            <a:off x="0" y="-1232177"/>
            <a:ext cx="12192000" cy="8302678"/>
          </a:xfrm>
          <a:prstGeom prst="rect">
            <a:avLst/>
          </a:prstGeom>
        </p:spPr>
      </p:pic>
      <p:pic>
        <p:nvPicPr>
          <p:cNvPr id="7" name="Picture 6">
            <a:extLst>
              <a:ext uri="{FF2B5EF4-FFF2-40B4-BE49-F238E27FC236}">
                <a16:creationId xmlns:a16="http://schemas.microsoft.com/office/drawing/2014/main" id="{18A8F96D-CA92-599B-E90D-90999254486B}"/>
              </a:ext>
            </a:extLst>
          </p:cNvPr>
          <p:cNvPicPr>
            <a:picLocks noChangeAspect="1"/>
          </p:cNvPicPr>
          <p:nvPr/>
        </p:nvPicPr>
        <p:blipFill>
          <a:blip r:embed="rId4"/>
          <a:stretch>
            <a:fillRect/>
          </a:stretch>
        </p:blipFill>
        <p:spPr>
          <a:xfrm>
            <a:off x="7276993" y="1813745"/>
            <a:ext cx="3278739" cy="4905297"/>
          </a:xfrm>
          <a:prstGeom prst="rect">
            <a:avLst/>
          </a:prstGeom>
        </p:spPr>
      </p:pic>
      <p:sp>
        <p:nvSpPr>
          <p:cNvPr id="41" name="TextBox 40">
            <a:extLst>
              <a:ext uri="{FF2B5EF4-FFF2-40B4-BE49-F238E27FC236}">
                <a16:creationId xmlns:a16="http://schemas.microsoft.com/office/drawing/2014/main" id="{08F3A4C5-394A-02DF-7539-FE44E6A56836}"/>
              </a:ext>
            </a:extLst>
          </p:cNvPr>
          <p:cNvSpPr txBox="1"/>
          <p:nvPr/>
        </p:nvSpPr>
        <p:spPr>
          <a:xfrm>
            <a:off x="7359730" y="2042249"/>
            <a:ext cx="2988355" cy="345607"/>
          </a:xfrm>
          <a:prstGeom prst="rect">
            <a:avLst/>
          </a:prstGeom>
          <a:noFill/>
        </p:spPr>
        <p:txBody>
          <a:bodyPr wrap="square" rtlCol="0">
            <a:spAutoFit/>
          </a:bodyPr>
          <a:lstStyle/>
          <a:p>
            <a:pPr algn="ctr" defTabSz="683776"/>
            <a:r>
              <a:rPr lang="en-US" sz="1646" b="1">
                <a:solidFill>
                  <a:srgbClr val="E7E6E6"/>
                </a:solidFill>
                <a:latin typeface="Calibri" panose="020F0502020204030204"/>
              </a:rPr>
              <a:t>INDUSTRY PARTNERS</a:t>
            </a:r>
          </a:p>
        </p:txBody>
      </p:sp>
      <p:sp>
        <p:nvSpPr>
          <p:cNvPr id="40" name="TextBox 39">
            <a:extLst>
              <a:ext uri="{FF2B5EF4-FFF2-40B4-BE49-F238E27FC236}">
                <a16:creationId xmlns:a16="http://schemas.microsoft.com/office/drawing/2014/main" id="{7E891340-123B-0DE7-8AAB-B95BE1BA7919}"/>
              </a:ext>
            </a:extLst>
          </p:cNvPr>
          <p:cNvSpPr txBox="1">
            <a:spLocks/>
          </p:cNvSpPr>
          <p:nvPr/>
        </p:nvSpPr>
        <p:spPr>
          <a:xfrm>
            <a:off x="2011946" y="1141008"/>
            <a:ext cx="8450873" cy="598625"/>
          </a:xfrm>
          <a:prstGeom prst="rect">
            <a:avLst/>
          </a:prstGeom>
          <a:noFill/>
        </p:spPr>
        <p:txBody>
          <a:bodyPr wrap="square" rtlCol="0">
            <a:spAutoFit/>
          </a:bodyPr>
          <a:lstStyle/>
          <a:p>
            <a:pPr algn="ctr" defTabSz="683776"/>
            <a:r>
              <a:rPr lang="en-US" sz="3290" b="1">
                <a:solidFill>
                  <a:srgbClr val="44546A">
                    <a:lumMod val="75000"/>
                  </a:srgbClr>
                </a:solidFill>
                <a:latin typeface="Tahoma" panose="020B0604030504040204" pitchFamily="34" charset="0"/>
                <a:ea typeface="Tahoma" panose="020B0604030504040204" pitchFamily="34" charset="0"/>
                <a:cs typeface="Tahoma" panose="020B0604030504040204" pitchFamily="34" charset="0"/>
              </a:rPr>
              <a:t>Governance Body</a:t>
            </a:r>
          </a:p>
        </p:txBody>
      </p:sp>
      <p:pic>
        <p:nvPicPr>
          <p:cNvPr id="9" name="Picture 8" descr="A picture containing text, font, graphics, graphic design&#10;&#10;Description automatically generated">
            <a:extLst>
              <a:ext uri="{FF2B5EF4-FFF2-40B4-BE49-F238E27FC236}">
                <a16:creationId xmlns:a16="http://schemas.microsoft.com/office/drawing/2014/main" id="{802698FB-36FE-B55E-59A6-D2E366F5D1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9755" y="16267"/>
            <a:ext cx="3136283" cy="1343897"/>
          </a:xfrm>
          <a:prstGeom prst="rect">
            <a:avLst/>
          </a:prstGeom>
        </p:spPr>
      </p:pic>
      <p:grpSp>
        <p:nvGrpSpPr>
          <p:cNvPr id="4" name="Group 3">
            <a:extLst>
              <a:ext uri="{FF2B5EF4-FFF2-40B4-BE49-F238E27FC236}">
                <a16:creationId xmlns:a16="http://schemas.microsoft.com/office/drawing/2014/main" id="{412B9F9E-9D00-17F3-2DC4-27CD0F6CADC0}"/>
              </a:ext>
            </a:extLst>
          </p:cNvPr>
          <p:cNvGrpSpPr/>
          <p:nvPr/>
        </p:nvGrpSpPr>
        <p:grpSpPr>
          <a:xfrm>
            <a:off x="1636268" y="1893072"/>
            <a:ext cx="1801874" cy="3535236"/>
            <a:chOff x="753257" y="1983363"/>
            <a:chExt cx="1970383" cy="3865846"/>
          </a:xfrm>
        </p:grpSpPr>
        <p:pic>
          <p:nvPicPr>
            <p:cNvPr id="18" name="Picture 17">
              <a:extLst>
                <a:ext uri="{FF2B5EF4-FFF2-40B4-BE49-F238E27FC236}">
                  <a16:creationId xmlns:a16="http://schemas.microsoft.com/office/drawing/2014/main" id="{8FED7D30-27BF-0529-3D70-8E0C8910C7EF}"/>
                </a:ext>
              </a:extLst>
            </p:cNvPr>
            <p:cNvPicPr>
              <a:picLocks noChangeAspect="1"/>
            </p:cNvPicPr>
            <p:nvPr/>
          </p:nvPicPr>
          <p:blipFill>
            <a:blip r:embed="rId4"/>
            <a:stretch>
              <a:fillRect/>
            </a:stretch>
          </p:blipFill>
          <p:spPr>
            <a:xfrm>
              <a:off x="753257" y="1983363"/>
              <a:ext cx="1970383" cy="3865846"/>
            </a:xfrm>
            <a:prstGeom prst="rect">
              <a:avLst/>
            </a:prstGeom>
          </p:spPr>
        </p:pic>
        <p:sp>
          <p:nvSpPr>
            <p:cNvPr id="51" name="TextBox 50">
              <a:extLst>
                <a:ext uri="{FF2B5EF4-FFF2-40B4-BE49-F238E27FC236}">
                  <a16:creationId xmlns:a16="http://schemas.microsoft.com/office/drawing/2014/main" id="{F9A6408E-0105-9993-7B21-54C12F5F7AEC}"/>
                </a:ext>
              </a:extLst>
            </p:cNvPr>
            <p:cNvSpPr txBox="1"/>
            <p:nvPr/>
          </p:nvSpPr>
          <p:spPr>
            <a:xfrm>
              <a:off x="1036593" y="2089964"/>
              <a:ext cx="1465714" cy="654889"/>
            </a:xfrm>
            <a:prstGeom prst="rect">
              <a:avLst/>
            </a:prstGeom>
            <a:noFill/>
          </p:spPr>
          <p:txBody>
            <a:bodyPr wrap="square" rtlCol="0">
              <a:spAutoFit/>
            </a:bodyPr>
            <a:lstStyle/>
            <a:p>
              <a:pPr algn="ctr" defTabSz="683776"/>
              <a:r>
                <a:rPr lang="en-US" sz="1646" b="1">
                  <a:solidFill>
                    <a:srgbClr val="E7E6E6"/>
                  </a:solidFill>
                  <a:latin typeface="Calibri" panose="020F0502020204030204"/>
                </a:rPr>
                <a:t>SOUTHEAST</a:t>
              </a:r>
              <a:br>
                <a:rPr lang="en-US" sz="1646" b="1">
                  <a:solidFill>
                    <a:srgbClr val="E7E6E6"/>
                  </a:solidFill>
                  <a:latin typeface="Calibri" panose="020F0502020204030204"/>
                </a:rPr>
              </a:br>
              <a:r>
                <a:rPr lang="en-US" sz="1646" b="1">
                  <a:solidFill>
                    <a:srgbClr val="E7E6E6"/>
                  </a:solidFill>
                  <a:latin typeface="Calibri" panose="020F0502020204030204"/>
                </a:rPr>
                <a:t>ALASKA</a:t>
              </a:r>
            </a:p>
          </p:txBody>
        </p:sp>
        <p:sp>
          <p:nvSpPr>
            <p:cNvPr id="20" name="Rectangle: Rounded Corners 19">
              <a:extLst>
                <a:ext uri="{FF2B5EF4-FFF2-40B4-BE49-F238E27FC236}">
                  <a16:creationId xmlns:a16="http://schemas.microsoft.com/office/drawing/2014/main" id="{EB8C0E3C-AF82-60CC-E45F-2BE22C25A85A}"/>
                </a:ext>
              </a:extLst>
            </p:cNvPr>
            <p:cNvSpPr/>
            <p:nvPr/>
          </p:nvSpPr>
          <p:spPr>
            <a:xfrm>
              <a:off x="809954" y="2905365"/>
              <a:ext cx="1839664" cy="1329466"/>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31" name="Rectangle: Rounded Corners 30">
              <a:extLst>
                <a:ext uri="{FF2B5EF4-FFF2-40B4-BE49-F238E27FC236}">
                  <a16:creationId xmlns:a16="http://schemas.microsoft.com/office/drawing/2014/main" id="{3B4F4A52-AD8D-E0B0-F9C1-99A52F670A91}"/>
                </a:ext>
              </a:extLst>
            </p:cNvPr>
            <p:cNvSpPr/>
            <p:nvPr/>
          </p:nvSpPr>
          <p:spPr>
            <a:xfrm>
              <a:off x="794484" y="4377287"/>
              <a:ext cx="1839664" cy="1329466"/>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60" name="Rectangle 59">
              <a:extLst>
                <a:ext uri="{FF2B5EF4-FFF2-40B4-BE49-F238E27FC236}">
                  <a16:creationId xmlns:a16="http://schemas.microsoft.com/office/drawing/2014/main" id="{3F89B234-2271-C1DF-AD14-64D04545F7AB}"/>
                </a:ext>
              </a:extLst>
            </p:cNvPr>
            <p:cNvSpPr/>
            <p:nvPr/>
          </p:nvSpPr>
          <p:spPr>
            <a:xfrm>
              <a:off x="890291" y="4694993"/>
              <a:ext cx="1675322"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pic>
          <p:nvPicPr>
            <p:cNvPr id="59" name="Picture 58" descr="A person wearing a hat&#10;&#10;Description automatically generated with medium confidence">
              <a:extLst>
                <a:ext uri="{FF2B5EF4-FFF2-40B4-BE49-F238E27FC236}">
                  <a16:creationId xmlns:a16="http://schemas.microsoft.com/office/drawing/2014/main" id="{B67DD6FA-48E9-428B-B9CD-2302D642DCA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8415"/>
            <a:stretch/>
          </p:blipFill>
          <p:spPr>
            <a:xfrm>
              <a:off x="934718" y="4741103"/>
              <a:ext cx="825546" cy="822180"/>
            </a:xfrm>
            <a:prstGeom prst="rect">
              <a:avLst/>
            </a:prstGeom>
          </p:spPr>
        </p:pic>
        <p:sp>
          <p:nvSpPr>
            <p:cNvPr id="66" name="Rectangle 65">
              <a:extLst>
                <a:ext uri="{FF2B5EF4-FFF2-40B4-BE49-F238E27FC236}">
                  <a16:creationId xmlns:a16="http://schemas.microsoft.com/office/drawing/2014/main" id="{588F1B5D-A617-C4A7-82CE-B973A4548BC5}"/>
                </a:ext>
              </a:extLst>
            </p:cNvPr>
            <p:cNvSpPr/>
            <p:nvPr/>
          </p:nvSpPr>
          <p:spPr>
            <a:xfrm>
              <a:off x="949981" y="3224525"/>
              <a:ext cx="1633347"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67" name="TextBox 66">
              <a:extLst>
                <a:ext uri="{FF2B5EF4-FFF2-40B4-BE49-F238E27FC236}">
                  <a16:creationId xmlns:a16="http://schemas.microsoft.com/office/drawing/2014/main" id="{CE8DA1AB-DC45-54E0-7F58-425564AEC0B3}"/>
                </a:ext>
              </a:extLst>
            </p:cNvPr>
            <p:cNvSpPr txBox="1"/>
            <p:nvPr/>
          </p:nvSpPr>
          <p:spPr>
            <a:xfrm>
              <a:off x="1784350" y="3306016"/>
              <a:ext cx="798978" cy="808724"/>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ROBERT VENABLES</a:t>
              </a:r>
            </a:p>
            <a:p>
              <a:pPr algn="ctr" defTabSz="836219"/>
              <a:r>
                <a:rPr lang="en-US" sz="1006" i="1">
                  <a:solidFill>
                    <a:prstClr val="white"/>
                  </a:solidFill>
                  <a:latin typeface="Calibri" panose="020F0502020204030204"/>
                </a:rPr>
                <a:t>Executive Director</a:t>
              </a:r>
            </a:p>
          </p:txBody>
        </p:sp>
        <p:pic>
          <p:nvPicPr>
            <p:cNvPr id="68" name="Picture 67">
              <a:extLst>
                <a:ext uri="{FF2B5EF4-FFF2-40B4-BE49-F238E27FC236}">
                  <a16:creationId xmlns:a16="http://schemas.microsoft.com/office/drawing/2014/main" id="{2008B5F9-D4CE-2D93-C2A4-12DC8433754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6239"/>
            <a:stretch/>
          </p:blipFill>
          <p:spPr bwMode="auto">
            <a:xfrm>
              <a:off x="1009451" y="3248429"/>
              <a:ext cx="811939" cy="833110"/>
            </a:xfrm>
            <a:prstGeom prst="rect">
              <a:avLst/>
            </a:prstGeom>
            <a:noFill/>
          </p:spPr>
        </p:pic>
        <p:sp>
          <p:nvSpPr>
            <p:cNvPr id="70" name="TextBox 69">
              <a:extLst>
                <a:ext uri="{FF2B5EF4-FFF2-40B4-BE49-F238E27FC236}">
                  <a16:creationId xmlns:a16="http://schemas.microsoft.com/office/drawing/2014/main" id="{D1514073-41A5-73AA-D789-40915C2B82C4}"/>
                </a:ext>
              </a:extLst>
            </p:cNvPr>
            <p:cNvSpPr txBox="1"/>
            <p:nvPr/>
          </p:nvSpPr>
          <p:spPr>
            <a:xfrm>
              <a:off x="1804692" y="4837448"/>
              <a:ext cx="798978" cy="639462"/>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RICHARD</a:t>
              </a:r>
            </a:p>
            <a:p>
              <a:pPr algn="ctr" defTabSz="836219"/>
              <a:r>
                <a:rPr lang="en-US" sz="1097">
                  <a:solidFill>
                    <a:prstClr val="white"/>
                  </a:solidFill>
                  <a:latin typeface="Impact" panose="020B0806030902050204" pitchFamily="34" charset="0"/>
                </a:rPr>
                <a:t>PETERSON</a:t>
              </a:r>
            </a:p>
            <a:p>
              <a:pPr algn="ctr" defTabSz="836219"/>
              <a:r>
                <a:rPr lang="en-US" sz="1006" i="1">
                  <a:solidFill>
                    <a:prstClr val="white"/>
                  </a:solidFill>
                  <a:latin typeface="Calibri" panose="020F0502020204030204"/>
                </a:rPr>
                <a:t>President</a:t>
              </a:r>
            </a:p>
          </p:txBody>
        </p:sp>
        <p:sp>
          <p:nvSpPr>
            <p:cNvPr id="73" name="TextBox 72">
              <a:extLst>
                <a:ext uri="{FF2B5EF4-FFF2-40B4-BE49-F238E27FC236}">
                  <a16:creationId xmlns:a16="http://schemas.microsoft.com/office/drawing/2014/main" id="{9A5A46B1-A8BE-7A15-0594-F479868B9286}"/>
                </a:ext>
              </a:extLst>
            </p:cNvPr>
            <p:cNvSpPr txBox="1"/>
            <p:nvPr/>
          </p:nvSpPr>
          <p:spPr>
            <a:xfrm>
              <a:off x="890281" y="2967191"/>
              <a:ext cx="1729899" cy="285585"/>
            </a:xfrm>
            <a:prstGeom prst="rect">
              <a:avLst/>
            </a:prstGeom>
            <a:noFill/>
          </p:spPr>
          <p:txBody>
            <a:bodyPr wrap="square" rtlCol="0">
              <a:spAutoFit/>
            </a:bodyPr>
            <a:lstStyle/>
            <a:p>
              <a:pPr algn="ctr" defTabSz="836219"/>
              <a:r>
                <a:rPr lang="en-US" sz="1097">
                  <a:solidFill>
                    <a:prstClr val="black">
                      <a:lumMod val="95000"/>
                      <a:lumOff val="5000"/>
                    </a:prstClr>
                  </a:solidFill>
                  <a:latin typeface="Impact" panose="020B0806030902050204" pitchFamily="34" charset="0"/>
                </a:rPr>
                <a:t>SOUTHEAST CONFERENCE</a:t>
              </a:r>
              <a:endParaRPr lang="en-US" sz="1006" i="1">
                <a:solidFill>
                  <a:prstClr val="black">
                    <a:lumMod val="95000"/>
                    <a:lumOff val="5000"/>
                  </a:prstClr>
                </a:solidFill>
                <a:latin typeface="Calibri" panose="020F0502020204030204"/>
              </a:endParaRPr>
            </a:p>
          </p:txBody>
        </p:sp>
        <p:sp>
          <p:nvSpPr>
            <p:cNvPr id="74" name="TextBox 73">
              <a:extLst>
                <a:ext uri="{FF2B5EF4-FFF2-40B4-BE49-F238E27FC236}">
                  <a16:creationId xmlns:a16="http://schemas.microsoft.com/office/drawing/2014/main" id="{4D517A63-C323-E115-8C93-4AD7AF2E9E0B}"/>
                </a:ext>
              </a:extLst>
            </p:cNvPr>
            <p:cNvSpPr txBox="1"/>
            <p:nvPr/>
          </p:nvSpPr>
          <p:spPr>
            <a:xfrm>
              <a:off x="794485" y="4439885"/>
              <a:ext cx="1729899" cy="285585"/>
            </a:xfrm>
            <a:prstGeom prst="rect">
              <a:avLst/>
            </a:prstGeom>
            <a:noFill/>
          </p:spPr>
          <p:txBody>
            <a:bodyPr wrap="square" rtlCol="0">
              <a:spAutoFit/>
            </a:bodyPr>
            <a:lstStyle/>
            <a:p>
              <a:pPr algn="ctr" defTabSz="836219"/>
              <a:r>
                <a:rPr lang="en-US" sz="1097">
                  <a:solidFill>
                    <a:prstClr val="black">
                      <a:lumMod val="95000"/>
                      <a:lumOff val="5000"/>
                    </a:prstClr>
                  </a:solidFill>
                  <a:latin typeface="Impact" panose="020B0806030902050204" pitchFamily="34" charset="0"/>
                </a:rPr>
                <a:t>TLINGIT &amp; HADIA</a:t>
              </a:r>
              <a:endParaRPr lang="en-US" sz="1006" i="1">
                <a:solidFill>
                  <a:prstClr val="black">
                    <a:lumMod val="95000"/>
                    <a:lumOff val="5000"/>
                  </a:prstClr>
                </a:solidFill>
                <a:latin typeface="Calibri" panose="020F0502020204030204"/>
              </a:endParaRPr>
            </a:p>
          </p:txBody>
        </p:sp>
      </p:grpSp>
      <p:grpSp>
        <p:nvGrpSpPr>
          <p:cNvPr id="64" name="Group 63">
            <a:extLst>
              <a:ext uri="{FF2B5EF4-FFF2-40B4-BE49-F238E27FC236}">
                <a16:creationId xmlns:a16="http://schemas.microsoft.com/office/drawing/2014/main" id="{117EBE3E-7A40-EAFF-DD53-C61C7903240A}"/>
              </a:ext>
            </a:extLst>
          </p:cNvPr>
          <p:cNvGrpSpPr/>
          <p:nvPr/>
        </p:nvGrpSpPr>
        <p:grpSpPr>
          <a:xfrm>
            <a:off x="8055017" y="2473910"/>
            <a:ext cx="1722689" cy="1346042"/>
            <a:chOff x="7171850" y="5734248"/>
            <a:chExt cx="1883792" cy="1471922"/>
          </a:xfrm>
        </p:grpSpPr>
        <p:sp>
          <p:nvSpPr>
            <p:cNvPr id="54" name="Rectangle: Rounded Corners 53">
              <a:extLst>
                <a:ext uri="{FF2B5EF4-FFF2-40B4-BE49-F238E27FC236}">
                  <a16:creationId xmlns:a16="http://schemas.microsoft.com/office/drawing/2014/main" id="{177679E9-1355-C51E-7068-D85A9C22C8E8}"/>
                </a:ext>
              </a:extLst>
            </p:cNvPr>
            <p:cNvSpPr/>
            <p:nvPr/>
          </p:nvSpPr>
          <p:spPr>
            <a:xfrm>
              <a:off x="7215978" y="5734248"/>
              <a:ext cx="1839664" cy="1471922"/>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63" name="Rectangle 62">
              <a:extLst>
                <a:ext uri="{FF2B5EF4-FFF2-40B4-BE49-F238E27FC236}">
                  <a16:creationId xmlns:a16="http://schemas.microsoft.com/office/drawing/2014/main" id="{090BAAF0-A154-F50A-09C8-7FBFF4034166}"/>
                </a:ext>
              </a:extLst>
            </p:cNvPr>
            <p:cNvSpPr/>
            <p:nvPr/>
          </p:nvSpPr>
          <p:spPr>
            <a:xfrm>
              <a:off x="7343811" y="6228137"/>
              <a:ext cx="1583997"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pic>
          <p:nvPicPr>
            <p:cNvPr id="57" name="Picture 56" descr="A person wearing glasses and a pearl necklace&#10;&#10;Description automatically generated with medium confidence">
              <a:extLst>
                <a:ext uri="{FF2B5EF4-FFF2-40B4-BE49-F238E27FC236}">
                  <a16:creationId xmlns:a16="http://schemas.microsoft.com/office/drawing/2014/main" id="{D1DC2FF6-004A-B4B4-2D5E-97E857A94F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56" t="3663" r="6777" b="10399"/>
            <a:stretch/>
          </p:blipFill>
          <p:spPr>
            <a:xfrm>
              <a:off x="7416279" y="6280294"/>
              <a:ext cx="821490" cy="822181"/>
            </a:xfrm>
            <a:prstGeom prst="rect">
              <a:avLst/>
            </a:prstGeom>
          </p:spPr>
        </p:pic>
        <p:sp>
          <p:nvSpPr>
            <p:cNvPr id="72" name="TextBox 71">
              <a:extLst>
                <a:ext uri="{FF2B5EF4-FFF2-40B4-BE49-F238E27FC236}">
                  <a16:creationId xmlns:a16="http://schemas.microsoft.com/office/drawing/2014/main" id="{251E88E8-3B45-FF48-95D9-4B652A7EFE96}"/>
                </a:ext>
              </a:extLst>
            </p:cNvPr>
            <p:cNvSpPr txBox="1"/>
            <p:nvPr/>
          </p:nvSpPr>
          <p:spPr>
            <a:xfrm>
              <a:off x="8177862" y="6240609"/>
              <a:ext cx="798978" cy="808724"/>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JULIE DECKER</a:t>
              </a:r>
            </a:p>
            <a:p>
              <a:pPr algn="ctr" defTabSz="836219"/>
              <a:r>
                <a:rPr lang="en-US" sz="1006" i="1">
                  <a:solidFill>
                    <a:prstClr val="white"/>
                  </a:solidFill>
                  <a:latin typeface="Calibri" panose="020F0502020204030204"/>
                </a:rPr>
                <a:t>PSPA President</a:t>
              </a:r>
            </a:p>
          </p:txBody>
        </p:sp>
        <p:sp>
          <p:nvSpPr>
            <p:cNvPr id="75" name="TextBox 74">
              <a:extLst>
                <a:ext uri="{FF2B5EF4-FFF2-40B4-BE49-F238E27FC236}">
                  <a16:creationId xmlns:a16="http://schemas.microsoft.com/office/drawing/2014/main" id="{5B012EE8-2669-AF19-C23B-F1493207BBD8}"/>
                </a:ext>
              </a:extLst>
            </p:cNvPr>
            <p:cNvSpPr txBox="1"/>
            <p:nvPr/>
          </p:nvSpPr>
          <p:spPr>
            <a:xfrm>
              <a:off x="7171850" y="5796891"/>
              <a:ext cx="1845492" cy="285586"/>
            </a:xfrm>
            <a:prstGeom prst="rect">
              <a:avLst/>
            </a:prstGeom>
            <a:noFill/>
          </p:spPr>
          <p:txBody>
            <a:bodyPr wrap="square" rtlCol="0">
              <a:spAutoFit/>
            </a:bodyPr>
            <a:lstStyle/>
            <a:p>
              <a:pPr algn="ctr" defTabSz="836219"/>
              <a:r>
                <a:rPr lang="en-US" sz="1097">
                  <a:solidFill>
                    <a:prstClr val="black">
                      <a:lumMod val="95000"/>
                      <a:lumOff val="5000"/>
                    </a:prstClr>
                  </a:solidFill>
                  <a:latin typeface="Impact" panose="020B0806030902050204" pitchFamily="34" charset="0"/>
                </a:rPr>
                <a:t>Fishing Industry</a:t>
              </a:r>
              <a:endParaRPr lang="en-US" sz="1006">
                <a:solidFill>
                  <a:prstClr val="black">
                    <a:lumMod val="95000"/>
                    <a:lumOff val="5000"/>
                  </a:prstClr>
                </a:solidFill>
                <a:latin typeface="Calibri" panose="020F0502020204030204"/>
              </a:endParaRPr>
            </a:p>
          </p:txBody>
        </p:sp>
      </p:grpSp>
      <p:grpSp>
        <p:nvGrpSpPr>
          <p:cNvPr id="6" name="Group 5">
            <a:extLst>
              <a:ext uri="{FF2B5EF4-FFF2-40B4-BE49-F238E27FC236}">
                <a16:creationId xmlns:a16="http://schemas.microsoft.com/office/drawing/2014/main" id="{BD774790-A434-6371-C882-3EA0AA4E8709}"/>
              </a:ext>
            </a:extLst>
          </p:cNvPr>
          <p:cNvGrpSpPr/>
          <p:nvPr/>
        </p:nvGrpSpPr>
        <p:grpSpPr>
          <a:xfrm>
            <a:off x="5399167" y="1813744"/>
            <a:ext cx="1801874" cy="4820687"/>
            <a:chOff x="5167287" y="1983364"/>
            <a:chExt cx="1970383" cy="5271510"/>
          </a:xfrm>
        </p:grpSpPr>
        <p:pic>
          <p:nvPicPr>
            <p:cNvPr id="13" name="Picture 12">
              <a:extLst>
                <a:ext uri="{FF2B5EF4-FFF2-40B4-BE49-F238E27FC236}">
                  <a16:creationId xmlns:a16="http://schemas.microsoft.com/office/drawing/2014/main" id="{8B5C0F8A-042B-0372-3991-B1BC8C275237}"/>
                </a:ext>
              </a:extLst>
            </p:cNvPr>
            <p:cNvPicPr>
              <a:picLocks noChangeAspect="1"/>
            </p:cNvPicPr>
            <p:nvPr/>
          </p:nvPicPr>
          <p:blipFill>
            <a:blip r:embed="rId4"/>
            <a:stretch>
              <a:fillRect/>
            </a:stretch>
          </p:blipFill>
          <p:spPr>
            <a:xfrm>
              <a:off x="5167287" y="1983364"/>
              <a:ext cx="1970383" cy="5271510"/>
            </a:xfrm>
            <a:prstGeom prst="rect">
              <a:avLst/>
            </a:prstGeom>
          </p:spPr>
        </p:pic>
        <p:sp>
          <p:nvSpPr>
            <p:cNvPr id="19" name="TextBox 18">
              <a:extLst>
                <a:ext uri="{FF2B5EF4-FFF2-40B4-BE49-F238E27FC236}">
                  <a16:creationId xmlns:a16="http://schemas.microsoft.com/office/drawing/2014/main" id="{60A3648F-DEDA-4565-4A04-E04BCD535017}"/>
                </a:ext>
              </a:extLst>
            </p:cNvPr>
            <p:cNvSpPr txBox="1"/>
            <p:nvPr/>
          </p:nvSpPr>
          <p:spPr>
            <a:xfrm>
              <a:off x="5167288" y="2032000"/>
              <a:ext cx="1883752" cy="931848"/>
            </a:xfrm>
            <a:prstGeom prst="rect">
              <a:avLst/>
            </a:prstGeom>
            <a:noFill/>
          </p:spPr>
          <p:txBody>
            <a:bodyPr wrap="square" rtlCol="0">
              <a:spAutoFit/>
            </a:bodyPr>
            <a:lstStyle/>
            <a:p>
              <a:pPr algn="ctr" defTabSz="683776"/>
              <a:r>
                <a:rPr lang="en-US" sz="1646" b="1">
                  <a:solidFill>
                    <a:srgbClr val="E7E6E6"/>
                  </a:solidFill>
                  <a:latin typeface="Calibri" panose="020F0502020204030204"/>
                </a:rPr>
                <a:t>KENAI &amp;</a:t>
              </a:r>
            </a:p>
            <a:p>
              <a:pPr algn="ctr" defTabSz="683776"/>
              <a:r>
                <a:rPr lang="en-US" sz="1646" b="1">
                  <a:solidFill>
                    <a:srgbClr val="E7E6E6"/>
                  </a:solidFill>
                  <a:latin typeface="Calibri" panose="020F0502020204030204"/>
                </a:rPr>
                <a:t> PRINCE WILLIAM SOUND</a:t>
              </a:r>
            </a:p>
          </p:txBody>
        </p:sp>
        <p:sp>
          <p:nvSpPr>
            <p:cNvPr id="34" name="Rectangle: Rounded Corners 33">
              <a:extLst>
                <a:ext uri="{FF2B5EF4-FFF2-40B4-BE49-F238E27FC236}">
                  <a16:creationId xmlns:a16="http://schemas.microsoft.com/office/drawing/2014/main" id="{ACE97EA1-C0AE-26F4-6AE9-2CFBE178F1EE}"/>
                </a:ext>
              </a:extLst>
            </p:cNvPr>
            <p:cNvSpPr/>
            <p:nvPr/>
          </p:nvSpPr>
          <p:spPr>
            <a:xfrm>
              <a:off x="5246028" y="2987675"/>
              <a:ext cx="1839664" cy="142944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37" name="Rectangle: Rounded Corners 36">
              <a:extLst>
                <a:ext uri="{FF2B5EF4-FFF2-40B4-BE49-F238E27FC236}">
                  <a16:creationId xmlns:a16="http://schemas.microsoft.com/office/drawing/2014/main" id="{F43ED972-5018-C0D0-8999-10C67A6D6D08}"/>
                </a:ext>
              </a:extLst>
            </p:cNvPr>
            <p:cNvSpPr/>
            <p:nvPr/>
          </p:nvSpPr>
          <p:spPr>
            <a:xfrm>
              <a:off x="5210183" y="4478998"/>
              <a:ext cx="1839664" cy="1329466"/>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53" name="Rectangle: Rounded Corners 52">
              <a:extLst>
                <a:ext uri="{FF2B5EF4-FFF2-40B4-BE49-F238E27FC236}">
                  <a16:creationId xmlns:a16="http://schemas.microsoft.com/office/drawing/2014/main" id="{E4BE5DBF-904D-2AFE-0D97-DE7C3C2E3DF8}"/>
                </a:ext>
              </a:extLst>
            </p:cNvPr>
            <p:cNvSpPr/>
            <p:nvPr/>
          </p:nvSpPr>
          <p:spPr>
            <a:xfrm>
              <a:off x="5230742" y="5849209"/>
              <a:ext cx="1839664" cy="1329466"/>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87" name="Rectangle 86">
              <a:extLst>
                <a:ext uri="{FF2B5EF4-FFF2-40B4-BE49-F238E27FC236}">
                  <a16:creationId xmlns:a16="http://schemas.microsoft.com/office/drawing/2014/main" id="{6952CC0A-3602-92F5-78C9-5AF4E4D9AEB5}"/>
                </a:ext>
              </a:extLst>
            </p:cNvPr>
            <p:cNvSpPr/>
            <p:nvPr/>
          </p:nvSpPr>
          <p:spPr>
            <a:xfrm>
              <a:off x="5359671" y="3368675"/>
              <a:ext cx="1633347"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88" name="TextBox 87">
              <a:extLst>
                <a:ext uri="{FF2B5EF4-FFF2-40B4-BE49-F238E27FC236}">
                  <a16:creationId xmlns:a16="http://schemas.microsoft.com/office/drawing/2014/main" id="{ADEE916C-5DF4-CA84-B4BD-5E08DDA9A945}"/>
                </a:ext>
              </a:extLst>
            </p:cNvPr>
            <p:cNvSpPr txBox="1"/>
            <p:nvPr/>
          </p:nvSpPr>
          <p:spPr>
            <a:xfrm>
              <a:off x="6051550" y="3482322"/>
              <a:ext cx="1017669" cy="808724"/>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KRISTIN </a:t>
              </a:r>
              <a:r>
                <a:rPr lang="en-US" sz="1097" spc="-91">
                  <a:solidFill>
                    <a:prstClr val="white"/>
                  </a:solidFill>
                  <a:latin typeface="Impact" panose="020B0806030902050204" pitchFamily="34" charset="0"/>
                </a:rPr>
                <a:t>CARPENTER</a:t>
              </a:r>
            </a:p>
            <a:p>
              <a:pPr algn="ctr" defTabSz="836219"/>
              <a:r>
                <a:rPr lang="en-US" sz="1006" i="1">
                  <a:solidFill>
                    <a:prstClr val="white"/>
                  </a:solidFill>
                  <a:latin typeface="Calibri" panose="020F0502020204030204"/>
                </a:rPr>
                <a:t>Executive Director</a:t>
              </a:r>
            </a:p>
          </p:txBody>
        </p:sp>
        <p:sp>
          <p:nvSpPr>
            <p:cNvPr id="90" name="TextBox 89">
              <a:extLst>
                <a:ext uri="{FF2B5EF4-FFF2-40B4-BE49-F238E27FC236}">
                  <a16:creationId xmlns:a16="http://schemas.microsoft.com/office/drawing/2014/main" id="{34F0C9A5-1266-E4AF-9188-6D6B99DD2D9A}"/>
                </a:ext>
              </a:extLst>
            </p:cNvPr>
            <p:cNvSpPr txBox="1"/>
            <p:nvPr/>
          </p:nvSpPr>
          <p:spPr>
            <a:xfrm>
              <a:off x="5300920" y="2957984"/>
              <a:ext cx="1729899" cy="470202"/>
            </a:xfrm>
            <a:prstGeom prst="rect">
              <a:avLst/>
            </a:prstGeom>
            <a:noFill/>
          </p:spPr>
          <p:txBody>
            <a:bodyPr wrap="square" rtlCol="0">
              <a:spAutoFit/>
            </a:bodyPr>
            <a:lstStyle/>
            <a:p>
              <a:pPr algn="ctr" defTabSz="836219"/>
              <a:r>
                <a:rPr lang="en-US" sz="1097">
                  <a:solidFill>
                    <a:prstClr val="black">
                      <a:lumMod val="95000"/>
                      <a:lumOff val="5000"/>
                    </a:prstClr>
                  </a:solidFill>
                  <a:latin typeface="Impact" panose="020B0806030902050204" pitchFamily="34" charset="0"/>
                </a:rPr>
                <a:t>PWS ECONOMIC DEVELOPMENT DISTRICT</a:t>
              </a:r>
              <a:endParaRPr lang="en-US" sz="1006" i="1">
                <a:solidFill>
                  <a:prstClr val="black">
                    <a:lumMod val="95000"/>
                    <a:lumOff val="5000"/>
                  </a:prstClr>
                </a:solidFill>
                <a:latin typeface="Calibri" panose="020F0502020204030204"/>
              </a:endParaRPr>
            </a:p>
          </p:txBody>
        </p:sp>
        <p:sp>
          <p:nvSpPr>
            <p:cNvPr id="91" name="Rectangle 90">
              <a:extLst>
                <a:ext uri="{FF2B5EF4-FFF2-40B4-BE49-F238E27FC236}">
                  <a16:creationId xmlns:a16="http://schemas.microsoft.com/office/drawing/2014/main" id="{63C63BB1-C887-EA16-E3FC-0BDC558ACB50}"/>
                </a:ext>
              </a:extLst>
            </p:cNvPr>
            <p:cNvSpPr/>
            <p:nvPr/>
          </p:nvSpPr>
          <p:spPr>
            <a:xfrm>
              <a:off x="5338868" y="4843890"/>
              <a:ext cx="1633347"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92" name="TextBox 91">
              <a:extLst>
                <a:ext uri="{FF2B5EF4-FFF2-40B4-BE49-F238E27FC236}">
                  <a16:creationId xmlns:a16="http://schemas.microsoft.com/office/drawing/2014/main" id="{17FF1BE7-92BD-8DD5-351C-783E60C493B9}"/>
                </a:ext>
              </a:extLst>
            </p:cNvPr>
            <p:cNvSpPr txBox="1"/>
            <p:nvPr/>
          </p:nvSpPr>
          <p:spPr>
            <a:xfrm>
              <a:off x="6173237" y="4927456"/>
              <a:ext cx="798978" cy="808724"/>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CASSIDI CAMERON</a:t>
              </a:r>
            </a:p>
            <a:p>
              <a:pPr algn="ctr" defTabSz="836219"/>
              <a:r>
                <a:rPr lang="en-US" sz="1006" i="1">
                  <a:solidFill>
                    <a:prstClr val="white"/>
                  </a:solidFill>
                  <a:latin typeface="Calibri" panose="020F0502020204030204"/>
                </a:rPr>
                <a:t>Executive Director</a:t>
              </a:r>
            </a:p>
          </p:txBody>
        </p:sp>
        <p:sp>
          <p:nvSpPr>
            <p:cNvPr id="94" name="TextBox 93">
              <a:extLst>
                <a:ext uri="{FF2B5EF4-FFF2-40B4-BE49-F238E27FC236}">
                  <a16:creationId xmlns:a16="http://schemas.microsoft.com/office/drawing/2014/main" id="{682BE21F-22FE-6CB6-6BAB-38DB52EA6A09}"/>
                </a:ext>
              </a:extLst>
            </p:cNvPr>
            <p:cNvSpPr txBox="1"/>
            <p:nvPr/>
          </p:nvSpPr>
          <p:spPr>
            <a:xfrm>
              <a:off x="5300910" y="4454915"/>
              <a:ext cx="1729899" cy="470202"/>
            </a:xfrm>
            <a:prstGeom prst="rect">
              <a:avLst/>
            </a:prstGeom>
            <a:noFill/>
          </p:spPr>
          <p:txBody>
            <a:bodyPr wrap="square" rtlCol="0">
              <a:spAutoFit/>
            </a:bodyPr>
            <a:lstStyle/>
            <a:p>
              <a:pPr algn="ctr" defTabSz="836219"/>
              <a:r>
                <a:rPr lang="en-US" sz="1097" spc="-91">
                  <a:solidFill>
                    <a:prstClr val="black">
                      <a:lumMod val="95000"/>
                      <a:lumOff val="5000"/>
                    </a:prstClr>
                  </a:solidFill>
                  <a:latin typeface="Impact" panose="020B0806030902050204" pitchFamily="34" charset="0"/>
                </a:rPr>
                <a:t>KENAI PENINSULA ECONOMIC DEVELOPMENT DISTRICT</a:t>
              </a:r>
              <a:endParaRPr lang="en-US" sz="1006" i="1" spc="-91">
                <a:solidFill>
                  <a:prstClr val="black">
                    <a:lumMod val="95000"/>
                    <a:lumOff val="5000"/>
                  </a:prstClr>
                </a:solidFill>
                <a:latin typeface="Calibri" panose="020F0502020204030204"/>
              </a:endParaRPr>
            </a:p>
          </p:txBody>
        </p:sp>
        <p:sp>
          <p:nvSpPr>
            <p:cNvPr id="95" name="Rectangle 94">
              <a:extLst>
                <a:ext uri="{FF2B5EF4-FFF2-40B4-BE49-F238E27FC236}">
                  <a16:creationId xmlns:a16="http://schemas.microsoft.com/office/drawing/2014/main" id="{445B9606-0B74-5DDC-7544-EA546BFBDBD2}"/>
                </a:ext>
              </a:extLst>
            </p:cNvPr>
            <p:cNvSpPr/>
            <p:nvPr/>
          </p:nvSpPr>
          <p:spPr>
            <a:xfrm>
              <a:off x="5365775" y="6188075"/>
              <a:ext cx="1633347"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96" name="TextBox 95">
              <a:extLst>
                <a:ext uri="{FF2B5EF4-FFF2-40B4-BE49-F238E27FC236}">
                  <a16:creationId xmlns:a16="http://schemas.microsoft.com/office/drawing/2014/main" id="{BD1E866A-0D10-1DA2-1003-34D63DC3163D}"/>
                </a:ext>
              </a:extLst>
            </p:cNvPr>
            <p:cNvSpPr txBox="1"/>
            <p:nvPr/>
          </p:nvSpPr>
          <p:spPr>
            <a:xfrm>
              <a:off x="6200144" y="6269566"/>
              <a:ext cx="798978" cy="639462"/>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JOSIE HICKEL</a:t>
              </a:r>
            </a:p>
            <a:p>
              <a:pPr algn="ctr" defTabSz="836219"/>
              <a:r>
                <a:rPr lang="en-US" sz="1006" i="1">
                  <a:solidFill>
                    <a:prstClr val="white"/>
                  </a:solidFill>
                  <a:latin typeface="Calibri" panose="020F0502020204030204"/>
                </a:rPr>
                <a:t>President</a:t>
              </a:r>
            </a:p>
          </p:txBody>
        </p:sp>
        <p:sp>
          <p:nvSpPr>
            <p:cNvPr id="98" name="TextBox 97">
              <a:extLst>
                <a:ext uri="{FF2B5EF4-FFF2-40B4-BE49-F238E27FC236}">
                  <a16:creationId xmlns:a16="http://schemas.microsoft.com/office/drawing/2014/main" id="{8C0E5C45-59B3-1D2D-CC8D-78D491792A7D}"/>
                </a:ext>
              </a:extLst>
            </p:cNvPr>
            <p:cNvSpPr txBox="1"/>
            <p:nvPr/>
          </p:nvSpPr>
          <p:spPr>
            <a:xfrm>
              <a:off x="5306075" y="5807075"/>
              <a:ext cx="1729899" cy="470202"/>
            </a:xfrm>
            <a:prstGeom prst="rect">
              <a:avLst/>
            </a:prstGeom>
            <a:noFill/>
          </p:spPr>
          <p:txBody>
            <a:bodyPr wrap="square" rtlCol="0">
              <a:spAutoFit/>
            </a:bodyPr>
            <a:lstStyle/>
            <a:p>
              <a:pPr algn="ctr" defTabSz="836219"/>
              <a:r>
                <a:rPr lang="en-US" sz="1097">
                  <a:solidFill>
                    <a:prstClr val="black">
                      <a:lumMod val="95000"/>
                      <a:lumOff val="5000"/>
                    </a:prstClr>
                  </a:solidFill>
                  <a:latin typeface="Impact" panose="020B0806030902050204" pitchFamily="34" charset="0"/>
                </a:rPr>
                <a:t>CHUGACH ALASKA CORPORATION</a:t>
              </a:r>
              <a:endParaRPr lang="en-US" sz="1006" i="1">
                <a:solidFill>
                  <a:prstClr val="black">
                    <a:lumMod val="95000"/>
                    <a:lumOff val="5000"/>
                  </a:prstClr>
                </a:solidFill>
                <a:latin typeface="Calibri" panose="020F0502020204030204"/>
              </a:endParaRPr>
            </a:p>
          </p:txBody>
        </p:sp>
        <p:pic>
          <p:nvPicPr>
            <p:cNvPr id="119" name="Picture 118" descr="A person standing on a hill with a city in the background&#10;&#10;Description automatically generated with low confidence">
              <a:extLst>
                <a:ext uri="{FF2B5EF4-FFF2-40B4-BE49-F238E27FC236}">
                  <a16:creationId xmlns:a16="http://schemas.microsoft.com/office/drawing/2014/main" id="{6F710481-FC08-FC33-AA8C-6643EA1AA9B6}"/>
                </a:ext>
              </a:extLst>
            </p:cNvPr>
            <p:cNvPicPr>
              <a:picLocks noChangeAspect="1"/>
            </p:cNvPicPr>
            <p:nvPr/>
          </p:nvPicPr>
          <p:blipFill rotWithShape="1">
            <a:blip r:embed="rId9">
              <a:extLst>
                <a:ext uri="{28A0092B-C50C-407E-A947-70E740481C1C}">
                  <a14:useLocalDpi xmlns:a14="http://schemas.microsoft.com/office/drawing/2010/main" val="0"/>
                </a:ext>
              </a:extLst>
            </a:blip>
            <a:srcRect l="54923" t="23242" r="15057" b="35509"/>
            <a:stretch/>
          </p:blipFill>
          <p:spPr>
            <a:xfrm>
              <a:off x="5425246" y="3427012"/>
              <a:ext cx="740626" cy="762205"/>
            </a:xfrm>
            <a:prstGeom prst="rect">
              <a:avLst/>
            </a:prstGeom>
          </p:spPr>
        </p:pic>
        <p:pic>
          <p:nvPicPr>
            <p:cNvPr id="127" name="Picture 126" descr="A person smiling at the camera&#10;&#10;Description automatically generated with low confidence">
              <a:extLst>
                <a:ext uri="{FF2B5EF4-FFF2-40B4-BE49-F238E27FC236}">
                  <a16:creationId xmlns:a16="http://schemas.microsoft.com/office/drawing/2014/main" id="{04093140-BDBD-8C8F-B472-BB74FA05B1D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2185" t="6378" r="18178" b="46219"/>
            <a:stretch/>
          </p:blipFill>
          <p:spPr>
            <a:xfrm>
              <a:off x="5425246" y="6235000"/>
              <a:ext cx="774897" cy="838120"/>
            </a:xfrm>
            <a:prstGeom prst="rect">
              <a:avLst/>
            </a:prstGeom>
          </p:spPr>
        </p:pic>
      </p:grpSp>
      <p:grpSp>
        <p:nvGrpSpPr>
          <p:cNvPr id="8" name="Group 7">
            <a:extLst>
              <a:ext uri="{FF2B5EF4-FFF2-40B4-BE49-F238E27FC236}">
                <a16:creationId xmlns:a16="http://schemas.microsoft.com/office/drawing/2014/main" id="{0F70C54F-5026-B3BD-53F0-D2D16C93CD64}"/>
              </a:ext>
            </a:extLst>
          </p:cNvPr>
          <p:cNvGrpSpPr/>
          <p:nvPr/>
        </p:nvGrpSpPr>
        <p:grpSpPr>
          <a:xfrm>
            <a:off x="1566585" y="5553921"/>
            <a:ext cx="1874301" cy="1165121"/>
            <a:chOff x="102742" y="6073315"/>
            <a:chExt cx="2049583" cy="1274081"/>
          </a:xfrm>
        </p:grpSpPr>
        <p:sp>
          <p:nvSpPr>
            <p:cNvPr id="133" name="Rectangle: Rounded Corners 132">
              <a:extLst>
                <a:ext uri="{FF2B5EF4-FFF2-40B4-BE49-F238E27FC236}">
                  <a16:creationId xmlns:a16="http://schemas.microsoft.com/office/drawing/2014/main" id="{E79CB426-2450-10EF-F398-F674BFD55912}"/>
                </a:ext>
              </a:extLst>
            </p:cNvPr>
            <p:cNvSpPr/>
            <p:nvPr/>
          </p:nvSpPr>
          <p:spPr>
            <a:xfrm>
              <a:off x="102742" y="6073315"/>
              <a:ext cx="2049583" cy="1274081"/>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39" name="Rectangle: Rounded Corners 138">
              <a:extLst>
                <a:ext uri="{FF2B5EF4-FFF2-40B4-BE49-F238E27FC236}">
                  <a16:creationId xmlns:a16="http://schemas.microsoft.com/office/drawing/2014/main" id="{004148A2-0435-2ABA-E704-6AB4BAF71D8B}"/>
                </a:ext>
              </a:extLst>
            </p:cNvPr>
            <p:cNvSpPr/>
            <p:nvPr/>
          </p:nvSpPr>
          <p:spPr>
            <a:xfrm>
              <a:off x="167768" y="7015721"/>
              <a:ext cx="1860587" cy="214314"/>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40" name="Rectangle: Rounded Corners 139">
              <a:extLst>
                <a:ext uri="{FF2B5EF4-FFF2-40B4-BE49-F238E27FC236}">
                  <a16:creationId xmlns:a16="http://schemas.microsoft.com/office/drawing/2014/main" id="{0C925161-B502-EAA1-3E62-8FFF928D4580}"/>
                </a:ext>
              </a:extLst>
            </p:cNvPr>
            <p:cNvSpPr/>
            <p:nvPr/>
          </p:nvSpPr>
          <p:spPr>
            <a:xfrm>
              <a:off x="167768" y="6702956"/>
              <a:ext cx="1860587" cy="243240"/>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41" name="Rectangle: Rounded Corners 140">
              <a:extLst>
                <a:ext uri="{FF2B5EF4-FFF2-40B4-BE49-F238E27FC236}">
                  <a16:creationId xmlns:a16="http://schemas.microsoft.com/office/drawing/2014/main" id="{CEC403D3-ED54-992B-FF27-FE02CACAD72D}"/>
                </a:ext>
              </a:extLst>
            </p:cNvPr>
            <p:cNvSpPr/>
            <p:nvPr/>
          </p:nvSpPr>
          <p:spPr>
            <a:xfrm>
              <a:off x="167768" y="6219473"/>
              <a:ext cx="1881097" cy="413957"/>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31" name="TextBox 130">
              <a:extLst>
                <a:ext uri="{FF2B5EF4-FFF2-40B4-BE49-F238E27FC236}">
                  <a16:creationId xmlns:a16="http://schemas.microsoft.com/office/drawing/2014/main" id="{DEC4F031-E0AA-B41E-88FC-C268725C7B63}"/>
                </a:ext>
              </a:extLst>
            </p:cNvPr>
            <p:cNvSpPr txBox="1"/>
            <p:nvPr/>
          </p:nvSpPr>
          <p:spPr>
            <a:xfrm>
              <a:off x="231846" y="6208114"/>
              <a:ext cx="1780168" cy="439490"/>
            </a:xfrm>
            <a:prstGeom prst="rect">
              <a:avLst/>
            </a:prstGeom>
            <a:noFill/>
          </p:spPr>
          <p:txBody>
            <a:bodyPr wrap="square" rtlCol="0">
              <a:spAutoFit/>
            </a:bodyPr>
            <a:lstStyle/>
            <a:p>
              <a:pPr defTabSz="683776"/>
              <a:r>
                <a:rPr lang="en-US" sz="1006" b="1">
                  <a:solidFill>
                    <a:srgbClr val="E7E6E6">
                      <a:lumMod val="10000"/>
                    </a:srgbClr>
                  </a:solidFill>
                  <a:latin typeface="Calibri" panose="020F0502020204030204"/>
                </a:rPr>
                <a:t>ECONOMIC  DEVELOPMENT DISTRICTS </a:t>
              </a:r>
            </a:p>
          </p:txBody>
        </p:sp>
        <p:sp>
          <p:nvSpPr>
            <p:cNvPr id="134" name="TextBox 133">
              <a:extLst>
                <a:ext uri="{FF2B5EF4-FFF2-40B4-BE49-F238E27FC236}">
                  <a16:creationId xmlns:a16="http://schemas.microsoft.com/office/drawing/2014/main" id="{FA6B5869-6991-516E-9EE6-DB6F042520B6}"/>
                </a:ext>
              </a:extLst>
            </p:cNvPr>
            <p:cNvSpPr txBox="1"/>
            <p:nvPr/>
          </p:nvSpPr>
          <p:spPr>
            <a:xfrm>
              <a:off x="214290" y="6684586"/>
              <a:ext cx="1717275" cy="270229"/>
            </a:xfrm>
            <a:prstGeom prst="rect">
              <a:avLst/>
            </a:prstGeom>
            <a:noFill/>
          </p:spPr>
          <p:txBody>
            <a:bodyPr wrap="square" rtlCol="0">
              <a:spAutoFit/>
            </a:bodyPr>
            <a:lstStyle/>
            <a:p>
              <a:pPr algn="ctr" defTabSz="683776"/>
              <a:r>
                <a:rPr lang="en-US" sz="1006" b="1">
                  <a:solidFill>
                    <a:srgbClr val="E7E6E6">
                      <a:lumMod val="10000"/>
                    </a:srgbClr>
                  </a:solidFill>
                  <a:latin typeface="Calibri" panose="020F0502020204030204"/>
                </a:rPr>
                <a:t>TRIBAL  ORGANIZATIONS</a:t>
              </a:r>
            </a:p>
          </p:txBody>
        </p:sp>
        <p:sp>
          <p:nvSpPr>
            <p:cNvPr id="135" name="TextBox 134">
              <a:extLst>
                <a:ext uri="{FF2B5EF4-FFF2-40B4-BE49-F238E27FC236}">
                  <a16:creationId xmlns:a16="http://schemas.microsoft.com/office/drawing/2014/main" id="{FA116F23-1946-EC55-E50D-1615EA89177A}"/>
                </a:ext>
              </a:extLst>
            </p:cNvPr>
            <p:cNvSpPr txBox="1"/>
            <p:nvPr/>
          </p:nvSpPr>
          <p:spPr>
            <a:xfrm>
              <a:off x="167769" y="6993265"/>
              <a:ext cx="1763224" cy="270229"/>
            </a:xfrm>
            <a:prstGeom prst="rect">
              <a:avLst/>
            </a:prstGeom>
            <a:noFill/>
          </p:spPr>
          <p:txBody>
            <a:bodyPr wrap="square" rtlCol="0">
              <a:spAutoFit/>
            </a:bodyPr>
            <a:lstStyle/>
            <a:p>
              <a:pPr algn="ctr" defTabSz="683776"/>
              <a:r>
                <a:rPr lang="en-US" sz="1006" b="1">
                  <a:solidFill>
                    <a:srgbClr val="E7E6E6">
                      <a:lumMod val="10000"/>
                    </a:srgbClr>
                  </a:solidFill>
                  <a:latin typeface="Calibri" panose="020F0502020204030204"/>
                </a:rPr>
                <a:t>AGENCY PARTNERS</a:t>
              </a:r>
            </a:p>
          </p:txBody>
        </p:sp>
      </p:grpSp>
      <p:grpSp>
        <p:nvGrpSpPr>
          <p:cNvPr id="5" name="Group 4">
            <a:extLst>
              <a:ext uri="{FF2B5EF4-FFF2-40B4-BE49-F238E27FC236}">
                <a16:creationId xmlns:a16="http://schemas.microsoft.com/office/drawing/2014/main" id="{4B053C3A-6951-D5BE-03D1-D1FDA8557120}"/>
              </a:ext>
            </a:extLst>
          </p:cNvPr>
          <p:cNvGrpSpPr/>
          <p:nvPr/>
        </p:nvGrpSpPr>
        <p:grpSpPr>
          <a:xfrm>
            <a:off x="3454026" y="1883429"/>
            <a:ext cx="1945141" cy="4820687"/>
            <a:chOff x="2890624" y="1983363"/>
            <a:chExt cx="2127048" cy="5271510"/>
          </a:xfrm>
        </p:grpSpPr>
        <p:pic>
          <p:nvPicPr>
            <p:cNvPr id="15" name="Picture 14">
              <a:extLst>
                <a:ext uri="{FF2B5EF4-FFF2-40B4-BE49-F238E27FC236}">
                  <a16:creationId xmlns:a16="http://schemas.microsoft.com/office/drawing/2014/main" id="{0DD2237C-65D8-C665-FEBD-051E2327476D}"/>
                </a:ext>
              </a:extLst>
            </p:cNvPr>
            <p:cNvPicPr>
              <a:picLocks noChangeAspect="1"/>
            </p:cNvPicPr>
            <p:nvPr/>
          </p:nvPicPr>
          <p:blipFill>
            <a:blip r:embed="rId4"/>
            <a:stretch>
              <a:fillRect/>
            </a:stretch>
          </p:blipFill>
          <p:spPr>
            <a:xfrm>
              <a:off x="2960272" y="1983363"/>
              <a:ext cx="1970383" cy="5271510"/>
            </a:xfrm>
            <a:prstGeom prst="rect">
              <a:avLst/>
            </a:prstGeom>
          </p:spPr>
        </p:pic>
        <p:sp>
          <p:nvSpPr>
            <p:cNvPr id="17" name="TextBox 16">
              <a:extLst>
                <a:ext uri="{FF2B5EF4-FFF2-40B4-BE49-F238E27FC236}">
                  <a16:creationId xmlns:a16="http://schemas.microsoft.com/office/drawing/2014/main" id="{A0BB40B6-506C-8AF9-11F4-CB2EF7967C89}"/>
                </a:ext>
              </a:extLst>
            </p:cNvPr>
            <p:cNvSpPr txBox="1"/>
            <p:nvPr/>
          </p:nvSpPr>
          <p:spPr>
            <a:xfrm>
              <a:off x="3278427" y="2076914"/>
              <a:ext cx="1521509" cy="654888"/>
            </a:xfrm>
            <a:prstGeom prst="rect">
              <a:avLst/>
            </a:prstGeom>
            <a:noFill/>
          </p:spPr>
          <p:txBody>
            <a:bodyPr wrap="square" rtlCol="0">
              <a:spAutoFit/>
            </a:bodyPr>
            <a:lstStyle/>
            <a:p>
              <a:pPr algn="ctr" defTabSz="683776"/>
              <a:r>
                <a:rPr lang="en-US" sz="1646" b="1">
                  <a:solidFill>
                    <a:srgbClr val="E7E6E6"/>
                  </a:solidFill>
                  <a:latin typeface="Calibri" panose="020F0502020204030204"/>
                </a:rPr>
                <a:t>SOUTHWEST</a:t>
              </a:r>
            </a:p>
            <a:p>
              <a:pPr algn="ctr" defTabSz="683776"/>
              <a:r>
                <a:rPr lang="en-US" sz="1646" b="1">
                  <a:solidFill>
                    <a:srgbClr val="E7E6E6"/>
                  </a:solidFill>
                  <a:latin typeface="Calibri" panose="020F0502020204030204"/>
                </a:rPr>
                <a:t>ALASKA</a:t>
              </a:r>
            </a:p>
          </p:txBody>
        </p:sp>
        <p:sp>
          <p:nvSpPr>
            <p:cNvPr id="32" name="Rectangle: Rounded Corners 31">
              <a:extLst>
                <a:ext uri="{FF2B5EF4-FFF2-40B4-BE49-F238E27FC236}">
                  <a16:creationId xmlns:a16="http://schemas.microsoft.com/office/drawing/2014/main" id="{1AC7222B-6776-AC4B-D81B-5A8CA0B1444B}"/>
                </a:ext>
              </a:extLst>
            </p:cNvPr>
            <p:cNvSpPr/>
            <p:nvPr/>
          </p:nvSpPr>
          <p:spPr>
            <a:xfrm>
              <a:off x="3029033" y="2905364"/>
              <a:ext cx="1839664" cy="1409263"/>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33" name="Rectangle: Rounded Corners 32">
              <a:extLst>
                <a:ext uri="{FF2B5EF4-FFF2-40B4-BE49-F238E27FC236}">
                  <a16:creationId xmlns:a16="http://schemas.microsoft.com/office/drawing/2014/main" id="{CA18BD62-3C0E-5448-80CF-2347FE74E07C}"/>
                </a:ext>
              </a:extLst>
            </p:cNvPr>
            <p:cNvSpPr/>
            <p:nvPr/>
          </p:nvSpPr>
          <p:spPr>
            <a:xfrm>
              <a:off x="3013566" y="4380342"/>
              <a:ext cx="1839664" cy="1329466"/>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79" name="Rectangle 78">
              <a:extLst>
                <a:ext uri="{FF2B5EF4-FFF2-40B4-BE49-F238E27FC236}">
                  <a16:creationId xmlns:a16="http://schemas.microsoft.com/office/drawing/2014/main" id="{20C7C6FD-36C4-D5E3-CF8C-531E134439F7}"/>
                </a:ext>
              </a:extLst>
            </p:cNvPr>
            <p:cNvSpPr/>
            <p:nvPr/>
          </p:nvSpPr>
          <p:spPr>
            <a:xfrm>
              <a:off x="3148955" y="3329757"/>
              <a:ext cx="1633347"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80" name="TextBox 79">
              <a:extLst>
                <a:ext uri="{FF2B5EF4-FFF2-40B4-BE49-F238E27FC236}">
                  <a16:creationId xmlns:a16="http://schemas.microsoft.com/office/drawing/2014/main" id="{34543734-8DE9-AEDD-A1E4-B0D5A82F9C06}"/>
                </a:ext>
              </a:extLst>
            </p:cNvPr>
            <p:cNvSpPr txBox="1"/>
            <p:nvPr/>
          </p:nvSpPr>
          <p:spPr>
            <a:xfrm>
              <a:off x="3983324" y="3411248"/>
              <a:ext cx="798978" cy="808724"/>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DAVID NELSON</a:t>
              </a:r>
            </a:p>
            <a:p>
              <a:pPr algn="ctr" defTabSz="836219"/>
              <a:r>
                <a:rPr lang="en-US" sz="1006" i="1">
                  <a:solidFill>
                    <a:prstClr val="white"/>
                  </a:solidFill>
                  <a:latin typeface="Calibri" panose="020F0502020204030204"/>
                </a:rPr>
                <a:t>Executive Director</a:t>
              </a:r>
            </a:p>
          </p:txBody>
        </p:sp>
        <p:sp>
          <p:nvSpPr>
            <p:cNvPr id="82" name="TextBox 81">
              <a:extLst>
                <a:ext uri="{FF2B5EF4-FFF2-40B4-BE49-F238E27FC236}">
                  <a16:creationId xmlns:a16="http://schemas.microsoft.com/office/drawing/2014/main" id="{23292EC9-7192-ABC2-92C8-B19175E1128F}"/>
                </a:ext>
              </a:extLst>
            </p:cNvPr>
            <p:cNvSpPr txBox="1"/>
            <p:nvPr/>
          </p:nvSpPr>
          <p:spPr>
            <a:xfrm>
              <a:off x="3102451" y="2907010"/>
              <a:ext cx="1729899" cy="470202"/>
            </a:xfrm>
            <a:prstGeom prst="rect">
              <a:avLst/>
            </a:prstGeom>
            <a:noFill/>
          </p:spPr>
          <p:txBody>
            <a:bodyPr wrap="square" rtlCol="0">
              <a:spAutoFit/>
            </a:bodyPr>
            <a:lstStyle/>
            <a:p>
              <a:pPr algn="ctr" defTabSz="836219"/>
              <a:r>
                <a:rPr lang="en-US" sz="1097">
                  <a:solidFill>
                    <a:prstClr val="black">
                      <a:lumMod val="95000"/>
                      <a:lumOff val="5000"/>
                    </a:prstClr>
                  </a:solidFill>
                  <a:latin typeface="Impact" panose="020B0806030902050204" pitchFamily="34" charset="0"/>
                </a:rPr>
                <a:t>SOUTHWEST ALASKA MUNCIPAL CONFERENCE</a:t>
              </a:r>
              <a:endParaRPr lang="en-US" sz="1006" i="1">
                <a:solidFill>
                  <a:prstClr val="black">
                    <a:lumMod val="95000"/>
                    <a:lumOff val="5000"/>
                  </a:prstClr>
                </a:solidFill>
                <a:latin typeface="Calibri" panose="020F0502020204030204"/>
              </a:endParaRPr>
            </a:p>
          </p:txBody>
        </p:sp>
        <p:sp>
          <p:nvSpPr>
            <p:cNvPr id="83" name="Rectangle 82">
              <a:extLst>
                <a:ext uri="{FF2B5EF4-FFF2-40B4-BE49-F238E27FC236}">
                  <a16:creationId xmlns:a16="http://schemas.microsoft.com/office/drawing/2014/main" id="{B33ABD6E-2E73-2826-2B55-B331A11159F9}"/>
                </a:ext>
              </a:extLst>
            </p:cNvPr>
            <p:cNvSpPr/>
            <p:nvPr/>
          </p:nvSpPr>
          <p:spPr>
            <a:xfrm>
              <a:off x="3110928" y="4694890"/>
              <a:ext cx="1633347"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84" name="TextBox 83">
              <a:extLst>
                <a:ext uri="{FF2B5EF4-FFF2-40B4-BE49-F238E27FC236}">
                  <a16:creationId xmlns:a16="http://schemas.microsoft.com/office/drawing/2014/main" id="{34EC371E-AE79-6BE7-163F-DE1D455F26CB}"/>
                </a:ext>
              </a:extLst>
            </p:cNvPr>
            <p:cNvSpPr txBox="1"/>
            <p:nvPr/>
          </p:nvSpPr>
          <p:spPr>
            <a:xfrm>
              <a:off x="3793110" y="4734920"/>
              <a:ext cx="1096352" cy="908711"/>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TOM </a:t>
              </a:r>
              <a:r>
                <a:rPr lang="en-US" sz="1097" spc="-91">
                  <a:solidFill>
                    <a:prstClr val="white"/>
                  </a:solidFill>
                  <a:latin typeface="Impact" panose="020B0806030902050204" pitchFamily="34" charset="0"/>
                </a:rPr>
                <a:t>PANAMAROFF</a:t>
              </a:r>
            </a:p>
            <a:p>
              <a:pPr algn="ctr" defTabSz="836219"/>
              <a:r>
                <a:rPr lang="en-US" sz="800" i="1">
                  <a:solidFill>
                    <a:prstClr val="white"/>
                  </a:solidFill>
                  <a:latin typeface="Calibri" panose="020F0502020204030204"/>
                </a:rPr>
                <a:t>Regional &amp; Legislative Affairs Exec</a:t>
              </a:r>
              <a:r>
                <a:rPr lang="en-US" sz="1006" i="1">
                  <a:solidFill>
                    <a:prstClr val="white"/>
                  </a:solidFill>
                  <a:latin typeface="Calibri" panose="020F0502020204030204"/>
                </a:rPr>
                <a:t>.</a:t>
              </a:r>
            </a:p>
          </p:txBody>
        </p:sp>
        <p:sp>
          <p:nvSpPr>
            <p:cNvPr id="86" name="TextBox 85">
              <a:extLst>
                <a:ext uri="{FF2B5EF4-FFF2-40B4-BE49-F238E27FC236}">
                  <a16:creationId xmlns:a16="http://schemas.microsoft.com/office/drawing/2014/main" id="{4DEE71C4-D8DB-E057-4E5C-0375316670D0}"/>
                </a:ext>
              </a:extLst>
            </p:cNvPr>
            <p:cNvSpPr txBox="1"/>
            <p:nvPr/>
          </p:nvSpPr>
          <p:spPr>
            <a:xfrm>
              <a:off x="2890624" y="4451577"/>
              <a:ext cx="2127048" cy="285585"/>
            </a:xfrm>
            <a:prstGeom prst="rect">
              <a:avLst/>
            </a:prstGeom>
            <a:noFill/>
          </p:spPr>
          <p:txBody>
            <a:bodyPr wrap="square" rtlCol="0">
              <a:spAutoFit/>
            </a:bodyPr>
            <a:lstStyle/>
            <a:p>
              <a:pPr algn="ctr" defTabSz="836219"/>
              <a:r>
                <a:rPr lang="en-US" sz="1100" spc="-91">
                  <a:solidFill>
                    <a:prstClr val="black">
                      <a:lumMod val="95000"/>
                      <a:lumOff val="5000"/>
                    </a:prstClr>
                  </a:solidFill>
                  <a:latin typeface="Impact" panose="020B0806030902050204" pitchFamily="34" charset="0"/>
                </a:rPr>
                <a:t>KONIAG NATIVE CORPORATION</a:t>
              </a:r>
              <a:endParaRPr lang="en-US" sz="1050" spc="-91">
                <a:solidFill>
                  <a:prstClr val="black">
                    <a:lumMod val="95000"/>
                    <a:lumOff val="5000"/>
                  </a:prstClr>
                </a:solidFill>
                <a:latin typeface="Calibri" panose="020F0502020204030204"/>
              </a:endParaRPr>
            </a:p>
          </p:txBody>
        </p:sp>
        <p:sp>
          <p:nvSpPr>
            <p:cNvPr id="113" name="Rectangle: Rounded Corners 112">
              <a:extLst>
                <a:ext uri="{FF2B5EF4-FFF2-40B4-BE49-F238E27FC236}">
                  <a16:creationId xmlns:a16="http://schemas.microsoft.com/office/drawing/2014/main" id="{71AA9681-30C0-5237-1B40-4C694FE15256}"/>
                </a:ext>
              </a:extLst>
            </p:cNvPr>
            <p:cNvSpPr/>
            <p:nvPr/>
          </p:nvSpPr>
          <p:spPr>
            <a:xfrm>
              <a:off x="3020143" y="5792770"/>
              <a:ext cx="1839664" cy="1329466"/>
            </a:xfrm>
            <a:prstGeom prst="round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14" name="Rectangle 113">
              <a:extLst>
                <a:ext uri="{FF2B5EF4-FFF2-40B4-BE49-F238E27FC236}">
                  <a16:creationId xmlns:a16="http://schemas.microsoft.com/office/drawing/2014/main" id="{F80B5A14-CE0C-74DC-1BBB-4AABF9CB0C24}"/>
                </a:ext>
              </a:extLst>
            </p:cNvPr>
            <p:cNvSpPr/>
            <p:nvPr/>
          </p:nvSpPr>
          <p:spPr>
            <a:xfrm>
              <a:off x="3117505" y="6107318"/>
              <a:ext cx="1633347" cy="9144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15" name="TextBox 114">
              <a:extLst>
                <a:ext uri="{FF2B5EF4-FFF2-40B4-BE49-F238E27FC236}">
                  <a16:creationId xmlns:a16="http://schemas.microsoft.com/office/drawing/2014/main" id="{BC7F502B-98E2-E7DD-D45A-D8BD2676E8A2}"/>
                </a:ext>
              </a:extLst>
            </p:cNvPr>
            <p:cNvSpPr txBox="1"/>
            <p:nvPr/>
          </p:nvSpPr>
          <p:spPr>
            <a:xfrm>
              <a:off x="3951873" y="6188808"/>
              <a:ext cx="811939" cy="792877"/>
            </a:xfrm>
            <a:prstGeom prst="rect">
              <a:avLst/>
            </a:prstGeom>
            <a:noFill/>
          </p:spPr>
          <p:txBody>
            <a:bodyPr wrap="square" rtlCol="0">
              <a:spAutoFit/>
            </a:bodyPr>
            <a:lstStyle/>
            <a:p>
              <a:pPr algn="ctr" defTabSz="836219"/>
              <a:r>
                <a:rPr lang="en-US" sz="1050">
                  <a:solidFill>
                    <a:prstClr val="white"/>
                  </a:solidFill>
                  <a:latin typeface="Impact" panose="020B0806030902050204" pitchFamily="34" charset="0"/>
                </a:rPr>
                <a:t>CHASE BERENSON</a:t>
              </a:r>
            </a:p>
            <a:p>
              <a:pPr algn="ctr" defTabSz="836219"/>
              <a:r>
                <a:rPr lang="en-US" sz="1006" i="1">
                  <a:solidFill>
                    <a:prstClr val="white"/>
                  </a:solidFill>
                  <a:latin typeface="Calibri" panose="020F0502020204030204"/>
                </a:rPr>
                <a:t>General Manager</a:t>
              </a:r>
            </a:p>
          </p:txBody>
        </p:sp>
        <p:sp>
          <p:nvSpPr>
            <p:cNvPr id="117" name="TextBox 116">
              <a:extLst>
                <a:ext uri="{FF2B5EF4-FFF2-40B4-BE49-F238E27FC236}">
                  <a16:creationId xmlns:a16="http://schemas.microsoft.com/office/drawing/2014/main" id="{8CC4AF65-1257-4223-74CF-ED632F51DFE0}"/>
                </a:ext>
              </a:extLst>
            </p:cNvPr>
            <p:cNvSpPr txBox="1"/>
            <p:nvPr/>
          </p:nvSpPr>
          <p:spPr>
            <a:xfrm>
              <a:off x="3057805" y="5849984"/>
              <a:ext cx="1729899" cy="285585"/>
            </a:xfrm>
            <a:prstGeom prst="rect">
              <a:avLst/>
            </a:prstGeom>
            <a:noFill/>
          </p:spPr>
          <p:txBody>
            <a:bodyPr wrap="square" rtlCol="0">
              <a:spAutoFit/>
            </a:bodyPr>
            <a:lstStyle/>
            <a:p>
              <a:pPr algn="ctr" defTabSz="836219"/>
              <a:r>
                <a:rPr lang="en-US" sz="1097">
                  <a:solidFill>
                    <a:prstClr val="black">
                      <a:lumMod val="95000"/>
                      <a:lumOff val="5000"/>
                    </a:prstClr>
                  </a:solidFill>
                  <a:latin typeface="Impact" panose="020B0806030902050204" pitchFamily="34" charset="0"/>
                </a:rPr>
                <a:t>THE ALEUT CORPORATION</a:t>
              </a:r>
              <a:endParaRPr lang="en-US" sz="1006" i="1">
                <a:solidFill>
                  <a:prstClr val="black">
                    <a:lumMod val="95000"/>
                    <a:lumOff val="5000"/>
                  </a:prstClr>
                </a:solidFill>
                <a:latin typeface="Calibri" panose="020F0502020204030204"/>
              </a:endParaRPr>
            </a:p>
          </p:txBody>
        </p:sp>
        <p:pic>
          <p:nvPicPr>
            <p:cNvPr id="125" name="Picture 124" descr="A person in a red shirt&#10;&#10;Description automatically generated with medium confidence">
              <a:extLst>
                <a:ext uri="{FF2B5EF4-FFF2-40B4-BE49-F238E27FC236}">
                  <a16:creationId xmlns:a16="http://schemas.microsoft.com/office/drawing/2014/main" id="{FE449B6D-2A98-90F5-747B-425C69D4E4E5}"/>
                </a:ext>
              </a:extLst>
            </p:cNvPr>
            <p:cNvPicPr>
              <a:picLocks noChangeAspect="1"/>
            </p:cNvPicPr>
            <p:nvPr/>
          </p:nvPicPr>
          <p:blipFill rotWithShape="1">
            <a:blip r:embed="rId11">
              <a:extLst>
                <a:ext uri="{28A0092B-C50C-407E-A947-70E740481C1C}">
                  <a14:useLocalDpi xmlns:a14="http://schemas.microsoft.com/office/drawing/2010/main" val="0"/>
                </a:ext>
              </a:extLst>
            </a:blip>
            <a:srcRect l="7319" t="5490" r="10426" b="31205"/>
            <a:stretch/>
          </p:blipFill>
          <p:spPr>
            <a:xfrm>
              <a:off x="3237714" y="3390961"/>
              <a:ext cx="707584" cy="816872"/>
            </a:xfrm>
            <a:prstGeom prst="rect">
              <a:avLst/>
            </a:prstGeom>
          </p:spPr>
        </p:pic>
        <p:pic>
          <p:nvPicPr>
            <p:cNvPr id="129" name="Picture 128" descr="A person in a suit and tie&#10;&#10;Description automatically generated with medium confidence">
              <a:extLst>
                <a:ext uri="{FF2B5EF4-FFF2-40B4-BE49-F238E27FC236}">
                  <a16:creationId xmlns:a16="http://schemas.microsoft.com/office/drawing/2014/main" id="{2C7518A5-C247-24E1-6A97-AB7B77D038F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814" t="4896" r="14500" b="28511"/>
            <a:stretch/>
          </p:blipFill>
          <p:spPr>
            <a:xfrm>
              <a:off x="3199553" y="4763812"/>
              <a:ext cx="719163" cy="799471"/>
            </a:xfrm>
            <a:prstGeom prst="rect">
              <a:avLst/>
            </a:prstGeom>
          </p:spPr>
        </p:pic>
        <p:pic>
          <p:nvPicPr>
            <p:cNvPr id="3" name="Picture 2" descr="A person in a suit and tie&#10;&#10;Description automatically generated with medium confidence">
              <a:extLst>
                <a:ext uri="{FF2B5EF4-FFF2-40B4-BE49-F238E27FC236}">
                  <a16:creationId xmlns:a16="http://schemas.microsoft.com/office/drawing/2014/main" id="{92ECF95C-42E6-2974-E90C-07A5449D757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58727" y="6143689"/>
              <a:ext cx="823029" cy="823029"/>
            </a:xfrm>
            <a:prstGeom prst="rect">
              <a:avLst/>
            </a:prstGeom>
          </p:spPr>
        </p:pic>
      </p:grpSp>
      <p:grpSp>
        <p:nvGrpSpPr>
          <p:cNvPr id="65" name="Group 64">
            <a:extLst>
              <a:ext uri="{FF2B5EF4-FFF2-40B4-BE49-F238E27FC236}">
                <a16:creationId xmlns:a16="http://schemas.microsoft.com/office/drawing/2014/main" id="{B5BF82CB-BA5F-BECC-835F-4B41E5D465BE}"/>
              </a:ext>
            </a:extLst>
          </p:cNvPr>
          <p:cNvGrpSpPr/>
          <p:nvPr/>
        </p:nvGrpSpPr>
        <p:grpSpPr>
          <a:xfrm>
            <a:off x="7404478" y="3935513"/>
            <a:ext cx="3023769" cy="2470197"/>
            <a:chOff x="6365129" y="2420070"/>
            <a:chExt cx="3306547" cy="2701206"/>
          </a:xfrm>
        </p:grpSpPr>
        <p:sp>
          <p:nvSpPr>
            <p:cNvPr id="55" name="Rectangle: Rounded Corners 54">
              <a:extLst>
                <a:ext uri="{FF2B5EF4-FFF2-40B4-BE49-F238E27FC236}">
                  <a16:creationId xmlns:a16="http://schemas.microsoft.com/office/drawing/2014/main" id="{4830E48C-7211-899C-4B9D-606190A245B1}"/>
                </a:ext>
              </a:extLst>
            </p:cNvPr>
            <p:cNvSpPr/>
            <p:nvPr/>
          </p:nvSpPr>
          <p:spPr>
            <a:xfrm>
              <a:off x="6365129" y="2420070"/>
              <a:ext cx="3306547" cy="2701206"/>
            </a:xfrm>
            <a:prstGeom prst="round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06" name="TextBox 105">
              <a:extLst>
                <a:ext uri="{FF2B5EF4-FFF2-40B4-BE49-F238E27FC236}">
                  <a16:creationId xmlns:a16="http://schemas.microsoft.com/office/drawing/2014/main" id="{1976B665-122D-D3BF-542F-D99BF1E348A9}"/>
                </a:ext>
              </a:extLst>
            </p:cNvPr>
            <p:cNvSpPr txBox="1"/>
            <p:nvPr/>
          </p:nvSpPr>
          <p:spPr>
            <a:xfrm>
              <a:off x="6417158" y="2522879"/>
              <a:ext cx="2978490" cy="285585"/>
            </a:xfrm>
            <a:prstGeom prst="rect">
              <a:avLst/>
            </a:prstGeom>
            <a:noFill/>
          </p:spPr>
          <p:txBody>
            <a:bodyPr wrap="square" rtlCol="0">
              <a:spAutoFit/>
            </a:bodyPr>
            <a:lstStyle/>
            <a:p>
              <a:pPr algn="ctr" defTabSz="836219"/>
              <a:r>
                <a:rPr lang="en-US" sz="1097">
                  <a:solidFill>
                    <a:prstClr val="black">
                      <a:lumMod val="95000"/>
                      <a:lumOff val="5000"/>
                    </a:prstClr>
                  </a:solidFill>
                  <a:latin typeface="Impact" panose="020B0806030902050204" pitchFamily="34" charset="0"/>
                </a:rPr>
                <a:t>ALASKA MARICULTURE ALLIANCE</a:t>
              </a:r>
              <a:endParaRPr lang="en-US" sz="1006" i="1">
                <a:solidFill>
                  <a:prstClr val="black">
                    <a:lumMod val="95000"/>
                    <a:lumOff val="5000"/>
                  </a:prstClr>
                </a:solidFill>
                <a:latin typeface="Calibri" panose="020F0502020204030204"/>
              </a:endParaRPr>
            </a:p>
          </p:txBody>
        </p:sp>
        <p:grpSp>
          <p:nvGrpSpPr>
            <p:cNvPr id="49" name="Group 48">
              <a:extLst>
                <a:ext uri="{FF2B5EF4-FFF2-40B4-BE49-F238E27FC236}">
                  <a16:creationId xmlns:a16="http://schemas.microsoft.com/office/drawing/2014/main" id="{FA23555C-15A4-FC03-B564-A4E0C690C11D}"/>
                </a:ext>
              </a:extLst>
            </p:cNvPr>
            <p:cNvGrpSpPr/>
            <p:nvPr/>
          </p:nvGrpSpPr>
          <p:grpSpPr>
            <a:xfrm>
              <a:off x="6446929" y="2936601"/>
              <a:ext cx="1538098" cy="866935"/>
              <a:chOff x="7200103" y="2821656"/>
              <a:chExt cx="1538098" cy="866935"/>
            </a:xfrm>
          </p:grpSpPr>
          <p:sp>
            <p:nvSpPr>
              <p:cNvPr id="103" name="Rectangle 102">
                <a:extLst>
                  <a:ext uri="{FF2B5EF4-FFF2-40B4-BE49-F238E27FC236}">
                    <a16:creationId xmlns:a16="http://schemas.microsoft.com/office/drawing/2014/main" id="{30110CBC-2981-0FC3-3CEC-510FD29CA63B}"/>
                  </a:ext>
                </a:extLst>
              </p:cNvPr>
              <p:cNvSpPr/>
              <p:nvPr/>
            </p:nvSpPr>
            <p:spPr>
              <a:xfrm>
                <a:off x="7200103" y="2821656"/>
                <a:ext cx="1503178" cy="8641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104" name="TextBox 103">
                <a:extLst>
                  <a:ext uri="{FF2B5EF4-FFF2-40B4-BE49-F238E27FC236}">
                    <a16:creationId xmlns:a16="http://schemas.microsoft.com/office/drawing/2014/main" id="{46988093-1505-7F8C-4B05-01ADCF619E3B}"/>
                  </a:ext>
                </a:extLst>
              </p:cNvPr>
              <p:cNvSpPr txBox="1"/>
              <p:nvPr/>
            </p:nvSpPr>
            <p:spPr>
              <a:xfrm>
                <a:off x="7939223" y="2879868"/>
                <a:ext cx="798978" cy="808723"/>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JASON LESSARD</a:t>
                </a:r>
              </a:p>
              <a:p>
                <a:pPr algn="ctr" defTabSz="836219"/>
                <a:r>
                  <a:rPr lang="en-US" sz="1006" i="1">
                    <a:solidFill>
                      <a:prstClr val="white"/>
                    </a:solidFill>
                    <a:latin typeface="Calibri" panose="020F0502020204030204"/>
                  </a:rPr>
                  <a:t>Executive Director</a:t>
                </a:r>
              </a:p>
            </p:txBody>
          </p:sp>
          <p:pic>
            <p:nvPicPr>
              <p:cNvPr id="109" name="Picture 108" descr="A person with a beard and mustache&#10;&#10;Description automatically generated with low confidence">
                <a:extLst>
                  <a:ext uri="{FF2B5EF4-FFF2-40B4-BE49-F238E27FC236}">
                    <a16:creationId xmlns:a16="http://schemas.microsoft.com/office/drawing/2014/main" id="{D6182CB6-E383-6E35-38D4-BBF1873D7FC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12758"/>
              <a:stretch/>
            </p:blipFill>
            <p:spPr>
              <a:xfrm>
                <a:off x="7236173" y="2941165"/>
                <a:ext cx="769030" cy="670918"/>
              </a:xfrm>
              <a:prstGeom prst="rect">
                <a:avLst/>
              </a:prstGeom>
            </p:spPr>
          </p:pic>
        </p:grpSp>
        <p:sp>
          <p:nvSpPr>
            <p:cNvPr id="45" name="Rectangle 44">
              <a:extLst>
                <a:ext uri="{FF2B5EF4-FFF2-40B4-BE49-F238E27FC236}">
                  <a16:creationId xmlns:a16="http://schemas.microsoft.com/office/drawing/2014/main" id="{690034CB-0DE1-D9BF-994F-E2856C357B8D}"/>
                </a:ext>
              </a:extLst>
            </p:cNvPr>
            <p:cNvSpPr/>
            <p:nvPr/>
          </p:nvSpPr>
          <p:spPr>
            <a:xfrm>
              <a:off x="6455847" y="3886675"/>
              <a:ext cx="1503178" cy="8641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46" name="TextBox 45">
              <a:extLst>
                <a:ext uri="{FF2B5EF4-FFF2-40B4-BE49-F238E27FC236}">
                  <a16:creationId xmlns:a16="http://schemas.microsoft.com/office/drawing/2014/main" id="{D1E41FA5-D94D-3471-B35E-B7470FFE813E}"/>
                </a:ext>
              </a:extLst>
            </p:cNvPr>
            <p:cNvSpPr txBox="1"/>
            <p:nvPr/>
          </p:nvSpPr>
          <p:spPr>
            <a:xfrm>
              <a:off x="7194967" y="3944887"/>
              <a:ext cx="798978" cy="808724"/>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THEA THOMAS</a:t>
              </a:r>
            </a:p>
            <a:p>
              <a:pPr algn="ctr" defTabSz="836219"/>
              <a:r>
                <a:rPr lang="en-US" sz="1006" i="1">
                  <a:solidFill>
                    <a:prstClr val="white"/>
                  </a:solidFill>
                  <a:latin typeface="Calibri" panose="020F0502020204030204"/>
                </a:rPr>
                <a:t>Board Member</a:t>
              </a:r>
            </a:p>
          </p:txBody>
        </p:sp>
        <p:grpSp>
          <p:nvGrpSpPr>
            <p:cNvPr id="62" name="Group 61">
              <a:extLst>
                <a:ext uri="{FF2B5EF4-FFF2-40B4-BE49-F238E27FC236}">
                  <a16:creationId xmlns:a16="http://schemas.microsoft.com/office/drawing/2014/main" id="{02AA4388-7955-3D8F-0408-F25CD2416F0F}"/>
                </a:ext>
              </a:extLst>
            </p:cNvPr>
            <p:cNvGrpSpPr/>
            <p:nvPr/>
          </p:nvGrpSpPr>
          <p:grpSpPr>
            <a:xfrm>
              <a:off x="8047858" y="3886675"/>
              <a:ext cx="1538098" cy="866935"/>
              <a:chOff x="6476858" y="3764384"/>
              <a:chExt cx="1538098" cy="866935"/>
            </a:xfrm>
          </p:grpSpPr>
          <p:sp>
            <p:nvSpPr>
              <p:cNvPr id="28" name="Rectangle 27">
                <a:extLst>
                  <a:ext uri="{FF2B5EF4-FFF2-40B4-BE49-F238E27FC236}">
                    <a16:creationId xmlns:a16="http://schemas.microsoft.com/office/drawing/2014/main" id="{C2BBD298-40A0-F424-5C08-04CDB28FA6D7}"/>
                  </a:ext>
                </a:extLst>
              </p:cNvPr>
              <p:cNvSpPr/>
              <p:nvPr/>
            </p:nvSpPr>
            <p:spPr>
              <a:xfrm>
                <a:off x="6476858" y="3764384"/>
                <a:ext cx="1503178" cy="8641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29" name="TextBox 28">
                <a:extLst>
                  <a:ext uri="{FF2B5EF4-FFF2-40B4-BE49-F238E27FC236}">
                    <a16:creationId xmlns:a16="http://schemas.microsoft.com/office/drawing/2014/main" id="{51717C65-4208-C08A-BE2D-497FA4BA4850}"/>
                  </a:ext>
                </a:extLst>
              </p:cNvPr>
              <p:cNvSpPr txBox="1"/>
              <p:nvPr/>
            </p:nvSpPr>
            <p:spPr>
              <a:xfrm>
                <a:off x="7215978" y="3822596"/>
                <a:ext cx="798978" cy="808723"/>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MARKOS SCHEER</a:t>
                </a:r>
              </a:p>
              <a:p>
                <a:pPr algn="ctr" defTabSz="836219"/>
                <a:r>
                  <a:rPr lang="en-US" sz="1006" i="1">
                    <a:solidFill>
                      <a:prstClr val="white"/>
                    </a:solidFill>
                    <a:latin typeface="Calibri" panose="020F0502020204030204"/>
                  </a:rPr>
                  <a:t>Board Treasurer</a:t>
                </a:r>
              </a:p>
            </p:txBody>
          </p:sp>
          <p:pic>
            <p:nvPicPr>
              <p:cNvPr id="48" name="Picture 47" descr="A person wearing glasses&#10;&#10;Description automatically generated with low confidence">
                <a:extLst>
                  <a:ext uri="{FF2B5EF4-FFF2-40B4-BE49-F238E27FC236}">
                    <a16:creationId xmlns:a16="http://schemas.microsoft.com/office/drawing/2014/main" id="{ED8FD139-5932-F7E4-2376-B6F47CE76962}"/>
                  </a:ext>
                </a:extLst>
              </p:cNvPr>
              <p:cNvPicPr>
                <a:picLocks noChangeAspect="1"/>
              </p:cNvPicPr>
              <p:nvPr/>
            </p:nvPicPr>
            <p:blipFill rotWithShape="1">
              <a:blip r:embed="rId15">
                <a:extLst>
                  <a:ext uri="{28A0092B-C50C-407E-A947-70E740481C1C}">
                    <a14:useLocalDpi xmlns:a14="http://schemas.microsoft.com/office/drawing/2010/main" val="0"/>
                  </a:ext>
                </a:extLst>
              </a:blip>
              <a:srcRect l="32655" t="-1" r="20528" b="12410"/>
              <a:stretch/>
            </p:blipFill>
            <p:spPr bwMode="auto">
              <a:xfrm>
                <a:off x="6584950" y="3836296"/>
                <a:ext cx="697008" cy="730222"/>
              </a:xfrm>
              <a:prstGeom prst="rect">
                <a:avLst/>
              </a:prstGeom>
              <a:noFill/>
              <a:ln>
                <a:noFill/>
              </a:ln>
              <a:extLst>
                <a:ext uri="{53640926-AAD7-44D8-BBD7-CCE9431645EC}">
                  <a14:shadowObscured xmlns:a14="http://schemas.microsoft.com/office/drawing/2010/main"/>
                </a:ext>
              </a:extLst>
            </p:spPr>
          </p:pic>
        </p:grpSp>
        <p:pic>
          <p:nvPicPr>
            <p:cNvPr id="52" name="Picture 51" descr="A person on a boat&#10;&#10;Description automatically generated with low confidence">
              <a:extLst>
                <a:ext uri="{FF2B5EF4-FFF2-40B4-BE49-F238E27FC236}">
                  <a16:creationId xmlns:a16="http://schemas.microsoft.com/office/drawing/2014/main" id="{2EDFDFA0-C9D6-1B8F-123E-7A04F02FE396}"/>
                </a:ext>
              </a:extLst>
            </p:cNvPr>
            <p:cNvPicPr>
              <a:picLocks noChangeAspect="1"/>
            </p:cNvPicPr>
            <p:nvPr/>
          </p:nvPicPr>
          <p:blipFill rotWithShape="1">
            <a:blip r:embed="rId16">
              <a:extLst>
                <a:ext uri="{28A0092B-C50C-407E-A947-70E740481C1C}">
                  <a14:useLocalDpi xmlns:a14="http://schemas.microsoft.com/office/drawing/2010/main" val="0"/>
                </a:ext>
              </a:extLst>
            </a:blip>
            <a:srcRect l="22051" t="10437" r="62591" b="62507"/>
            <a:stretch/>
          </p:blipFill>
          <p:spPr>
            <a:xfrm>
              <a:off x="6537859" y="3948686"/>
              <a:ext cx="701975" cy="722196"/>
            </a:xfrm>
            <a:prstGeom prst="rect">
              <a:avLst/>
            </a:prstGeom>
          </p:spPr>
        </p:pic>
        <p:grpSp>
          <p:nvGrpSpPr>
            <p:cNvPr id="61" name="Group 60">
              <a:extLst>
                <a:ext uri="{FF2B5EF4-FFF2-40B4-BE49-F238E27FC236}">
                  <a16:creationId xmlns:a16="http://schemas.microsoft.com/office/drawing/2014/main" id="{C03CA342-DB7F-EFF0-CF8F-AF1473C8FE25}"/>
                </a:ext>
              </a:extLst>
            </p:cNvPr>
            <p:cNvGrpSpPr/>
            <p:nvPr/>
          </p:nvGrpSpPr>
          <p:grpSpPr>
            <a:xfrm>
              <a:off x="8037515" y="2943315"/>
              <a:ext cx="1538098" cy="866935"/>
              <a:chOff x="8058526" y="3734557"/>
              <a:chExt cx="1538098" cy="866935"/>
            </a:xfrm>
          </p:grpSpPr>
          <p:sp>
            <p:nvSpPr>
              <p:cNvPr id="35" name="Rectangle 34">
                <a:extLst>
                  <a:ext uri="{FF2B5EF4-FFF2-40B4-BE49-F238E27FC236}">
                    <a16:creationId xmlns:a16="http://schemas.microsoft.com/office/drawing/2014/main" id="{A4B44470-E96C-A85E-DCB9-5F49DA4BDD9F}"/>
                  </a:ext>
                </a:extLst>
              </p:cNvPr>
              <p:cNvSpPr/>
              <p:nvPr/>
            </p:nvSpPr>
            <p:spPr>
              <a:xfrm>
                <a:off x="8058526" y="3734557"/>
                <a:ext cx="1503178" cy="864145"/>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6219"/>
                <a:endParaRPr lang="en-US" sz="1646">
                  <a:solidFill>
                    <a:prstClr val="white"/>
                  </a:solidFill>
                  <a:latin typeface="Calibri" panose="020F0502020204030204"/>
                </a:endParaRPr>
              </a:p>
            </p:txBody>
          </p:sp>
          <p:sp>
            <p:nvSpPr>
              <p:cNvPr id="36" name="TextBox 35">
                <a:extLst>
                  <a:ext uri="{FF2B5EF4-FFF2-40B4-BE49-F238E27FC236}">
                    <a16:creationId xmlns:a16="http://schemas.microsoft.com/office/drawing/2014/main" id="{0B748F69-6B5C-8877-CFBC-23A65CD51349}"/>
                  </a:ext>
                </a:extLst>
              </p:cNvPr>
              <p:cNvSpPr txBox="1"/>
              <p:nvPr/>
            </p:nvSpPr>
            <p:spPr>
              <a:xfrm>
                <a:off x="8797646" y="3792769"/>
                <a:ext cx="798978" cy="808723"/>
              </a:xfrm>
              <a:prstGeom prst="rect">
                <a:avLst/>
              </a:prstGeom>
              <a:noFill/>
            </p:spPr>
            <p:txBody>
              <a:bodyPr wrap="square" rtlCol="0">
                <a:spAutoFit/>
              </a:bodyPr>
              <a:lstStyle/>
              <a:p>
                <a:pPr algn="ctr" defTabSz="836219"/>
                <a:r>
                  <a:rPr lang="en-US" sz="1097">
                    <a:solidFill>
                      <a:prstClr val="white"/>
                    </a:solidFill>
                    <a:latin typeface="Impact" panose="020B0806030902050204" pitchFamily="34" charset="0"/>
                  </a:rPr>
                  <a:t>HEATHER MCCARTY</a:t>
                </a:r>
              </a:p>
              <a:p>
                <a:pPr algn="ctr" defTabSz="836219"/>
                <a:r>
                  <a:rPr lang="en-US" sz="1006" i="1">
                    <a:solidFill>
                      <a:prstClr val="white"/>
                    </a:solidFill>
                    <a:latin typeface="Calibri" panose="020F0502020204030204"/>
                  </a:rPr>
                  <a:t>Baard President</a:t>
                </a:r>
              </a:p>
            </p:txBody>
          </p:sp>
          <p:pic>
            <p:nvPicPr>
              <p:cNvPr id="58" name="Picture 57" descr="A person and person taking a selfie&#10;&#10;Description automatically generated">
                <a:extLst>
                  <a:ext uri="{FF2B5EF4-FFF2-40B4-BE49-F238E27FC236}">
                    <a16:creationId xmlns:a16="http://schemas.microsoft.com/office/drawing/2014/main" id="{F481848F-C8DA-4162-9998-42FE0A81C6D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52918" t="29003" r="4276" b="26310"/>
              <a:stretch/>
            </p:blipFill>
            <p:spPr>
              <a:xfrm>
                <a:off x="8101189" y="3790683"/>
                <a:ext cx="696457" cy="792246"/>
              </a:xfrm>
              <a:prstGeom prst="rect">
                <a:avLst/>
              </a:prstGeom>
            </p:spPr>
          </p:pic>
        </p:grpSp>
      </p:grpSp>
      <p:pic>
        <p:nvPicPr>
          <p:cNvPr id="1028" name="Picture 4">
            <a:extLst>
              <a:ext uri="{FF2B5EF4-FFF2-40B4-BE49-F238E27FC236}">
                <a16:creationId xmlns:a16="http://schemas.microsoft.com/office/drawing/2014/main" id="{73A0CE2C-BBF3-1E7A-8625-A7F5D77BDE1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16066" y="4443617"/>
            <a:ext cx="784700" cy="784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5955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9B3F880CD1F7418E1D39E1574DA95B" ma:contentTypeVersion="15" ma:contentTypeDescription="Create a new document." ma:contentTypeScope="" ma:versionID="1a676ce3d391006592bd501de3067cd5">
  <xsd:schema xmlns:xsd="http://www.w3.org/2001/XMLSchema" xmlns:xs="http://www.w3.org/2001/XMLSchema" xmlns:p="http://schemas.microsoft.com/office/2006/metadata/properties" xmlns:ns2="7f3dd1b7-a7c7-45a3-9ea4-abf519fe07f1" xmlns:ns3="a59b4049-6a6c-4c45-b53f-dc246e92216a" targetNamespace="http://schemas.microsoft.com/office/2006/metadata/properties" ma:root="true" ma:fieldsID="97864f71411afe36bbe5b387091edad8" ns2:_="" ns3:_="">
    <xsd:import namespace="7f3dd1b7-a7c7-45a3-9ea4-abf519fe07f1"/>
    <xsd:import namespace="a59b4049-6a6c-4c45-b53f-dc246e92216a"/>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3dd1b7-a7c7-45a3-9ea4-abf519fe07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e0b58f57-b036-48ef-9d27-58fe16032040"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9b4049-6a6c-4c45-b53f-dc246e92216a"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75b92d9-5438-4fc7-9508-29a74d9730e9}" ma:internalName="TaxCatchAll" ma:showField="CatchAllData" ma:web="a59b4049-6a6c-4c45-b53f-dc246e92216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f3dd1b7-a7c7-45a3-9ea4-abf519fe07f1">
      <Terms xmlns="http://schemas.microsoft.com/office/infopath/2007/PartnerControls"/>
    </lcf76f155ced4ddcb4097134ff3c332f>
    <TaxCatchAll xmlns="a59b4049-6a6c-4c45-b53f-dc246e92216a" xsi:nil="true"/>
  </documentManagement>
</p:properties>
</file>

<file path=customXml/itemProps1.xml><?xml version="1.0" encoding="utf-8"?>
<ds:datastoreItem xmlns:ds="http://schemas.openxmlformats.org/officeDocument/2006/customXml" ds:itemID="{3A02AAF7-CBFE-49C0-97EC-9AFE881A1D4B}">
  <ds:schemaRefs>
    <ds:schemaRef ds:uri="7f3dd1b7-a7c7-45a3-9ea4-abf519fe07f1"/>
    <ds:schemaRef ds:uri="a59b4049-6a6c-4c45-b53f-dc246e9221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414F95C-BBC0-4014-8F54-504CE8974773}">
  <ds:schemaRefs>
    <ds:schemaRef ds:uri="http://schemas.microsoft.com/sharepoint/v3/contenttype/forms"/>
  </ds:schemaRefs>
</ds:datastoreItem>
</file>

<file path=customXml/itemProps3.xml><?xml version="1.0" encoding="utf-8"?>
<ds:datastoreItem xmlns:ds="http://schemas.openxmlformats.org/officeDocument/2006/customXml" ds:itemID="{53BAC70E-E83A-4AD0-B97F-E9B0FE256895}">
  <ds:schemaRefs>
    <ds:schemaRef ds:uri="7f3dd1b7-a7c7-45a3-9ea4-abf519fe07f1"/>
    <ds:schemaRef ds:uri="a59b4049-6a6c-4c45-b53f-dc246e92216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TotalTime>
  <Words>1682</Words>
  <Application>Microsoft Office PowerPoint</Application>
  <PresentationFormat>Widescreen</PresentationFormat>
  <Paragraphs>311</Paragraphs>
  <Slides>20</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20</vt:i4>
      </vt:variant>
    </vt:vector>
  </HeadingPairs>
  <TitlesOfParts>
    <vt:vector size="35" baseType="lpstr">
      <vt:lpstr>Arial</vt:lpstr>
      <vt:lpstr>Avenir Next LT Pro Demi</vt:lpstr>
      <vt:lpstr>Bahnschrift SemiLight</vt:lpstr>
      <vt:lpstr>Baskerville</vt:lpstr>
      <vt:lpstr>Baskerville SemiBold</vt:lpstr>
      <vt:lpstr>Calibri</vt:lpstr>
      <vt:lpstr>Calibri Light</vt:lpstr>
      <vt:lpstr>Copperplate Gothic Bold</vt:lpstr>
      <vt:lpstr>Franklin Gothic Medium Cond</vt:lpstr>
      <vt:lpstr>High Tower Text</vt:lpstr>
      <vt:lpstr>Impact</vt:lpstr>
      <vt:lpstr>Tahoma</vt:lpstr>
      <vt:lpstr>Office Theme</vt:lpstr>
      <vt:lpstr>1_Office Theme</vt:lpstr>
      <vt:lpstr>Office Theme</vt:lpstr>
      <vt:lpstr>PowerPoint Presentation</vt:lpstr>
      <vt:lpstr>PowerPoint Presentation</vt:lpstr>
      <vt:lpstr>PowerPoint Presentation</vt:lpstr>
      <vt:lpstr>Mariculture = Opportunities &amp; Benefits for Alaskans economic, environmental, community, cultural, and food security</vt:lpstr>
      <vt:lpstr>PowerPoint Presentation</vt:lpstr>
      <vt:lpstr>PowerPoint Presentation</vt:lpstr>
      <vt:lpstr>PowerPoint Presentation</vt:lpstr>
      <vt:lpstr>Project #2 Governance, Coordination and Outreach KPEDD, PWSEDD, SWAMC, AMA</vt:lpstr>
      <vt:lpstr>PowerPoint Presentation</vt:lpstr>
      <vt:lpstr>PowerPoint Presentation</vt:lpstr>
      <vt:lpstr>Project #1 Revolving Loan Fund  SEC, Spruce Root</vt:lpstr>
      <vt:lpstr>Project #4 Research and Development AFDF, ADF&amp;G</vt:lpstr>
      <vt:lpstr>Project #4 Research and Development continued…. </vt:lpstr>
      <vt:lpstr>Joint Innovation Projects R&amp;D Component</vt:lpstr>
      <vt:lpstr>Project #5 Market Development </vt:lpstr>
      <vt:lpstr>Project #6 Green Energy </vt:lpstr>
      <vt:lpstr>Equipment &amp; Tech $15 million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Juliana Melin</dc:creator>
  <cp:lastModifiedBy>Dan Lesh</cp:lastModifiedBy>
  <cp:revision>5</cp:revision>
  <dcterms:created xsi:type="dcterms:W3CDTF">2022-12-02T18:07:18Z</dcterms:created>
  <dcterms:modified xsi:type="dcterms:W3CDTF">2024-03-06T22:50:48Z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0x010100E69B3F880CD1F7418E1D39E1574DA95B</vt:lpwstr>
  </property>
  <property fmtid="{D5CDD505-2E9C-101B-9397-08002B2CF9AE}" pid="3" name="MediaServiceImageTags">
    <vt:lpwstr/>
  </property>
</Properties>
</file>