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79" r:id="rId2"/>
    <p:sldId id="269" r:id="rId3"/>
    <p:sldId id="270" r:id="rId4"/>
    <p:sldId id="261" r:id="rId5"/>
    <p:sldId id="263" r:id="rId6"/>
    <p:sldId id="278" r:id="rId7"/>
    <p:sldId id="273" r:id="rId8"/>
    <p:sldId id="277" r:id="rId9"/>
    <p:sldId id="260" r:id="rId10"/>
    <p:sldId id="258" r:id="rId11"/>
    <p:sldId id="266" r:id="rId12"/>
    <p:sldId id="275" r:id="rId13"/>
    <p:sldId id="267" r:id="rId14"/>
    <p:sldId id="276" r:id="rId15"/>
    <p:sldId id="268" r:id="rId16"/>
    <p:sldId id="262" r:id="rId17"/>
    <p:sldId id="264"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9D4983"/>
    <a:srgbClr val="C581B7"/>
    <a:srgbClr val="4D8E94"/>
    <a:srgbClr val="6ECBD2"/>
    <a:srgbClr val="F99B1C"/>
    <a:srgbClr val="CBDD52"/>
    <a:srgbClr val="F3B058"/>
    <a:srgbClr val="235AA7"/>
    <a:srgbClr val="5DB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76F9A0-B778-4C43-BD99-4AAA5B88C471}" v="43" dt="2024-03-07T07:48:43.2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70036" autoAdjust="0"/>
  </p:normalViewPr>
  <p:slideViewPr>
    <p:cSldViewPr snapToGrid="0">
      <p:cViewPr varScale="1">
        <p:scale>
          <a:sx n="52" d="100"/>
          <a:sy n="52" d="100"/>
        </p:scale>
        <p:origin x="1101"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01C8F-4CAB-7948-8975-8CB8F1DC8585}" type="datetimeFigureOut">
              <a:rPr lang="en-US" smtClean="0"/>
              <a:t>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F6B1E-8ADC-A64F-8D63-34A2F45CB835}" type="slidenum">
              <a:rPr lang="en-US" smtClean="0"/>
              <a:t>‹#›</a:t>
            </a:fld>
            <a:endParaRPr lang="en-US"/>
          </a:p>
        </p:txBody>
      </p:sp>
    </p:spTree>
    <p:extLst>
      <p:ext uri="{BB962C8B-B14F-4D97-AF65-F5344CB8AC3E}">
        <p14:creationId xmlns:p14="http://schemas.microsoft.com/office/powerpoint/2010/main" val="1782166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nergy.gov/oced/articles/energizing-rural-communities-prize-awards-67-winners-67-million-advance-clean-energy"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akml.org/energyhub"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solidFill>
                  <a:schemeClr val="tx1"/>
                </a:solidFill>
                <a:effectLst/>
                <a:latin typeface="+mn-lt"/>
                <a:ea typeface="Calibri" panose="020F0502020204030204" pitchFamily="34" charset="0"/>
                <a:cs typeface="Times New Roman" panose="02020603050405020304" pitchFamily="18" charset="0"/>
              </a:rPr>
              <a:t>AML is a nonprofit member organization established in 1950, has a long history of directly supporting Alaska’s 165 cities and boroughs. This is accomplished through shared services, annual conferences and symposiums, ongoing communication with and advocacy for our members, and responsive technical assistance and training opportunities. </a:t>
            </a:r>
          </a:p>
          <a:p>
            <a:pPr marL="0" marR="0">
              <a:lnSpc>
                <a:spcPct val="107000"/>
              </a:lnSpc>
              <a:spcBef>
                <a:spcPts val="0"/>
              </a:spcBef>
              <a:spcAft>
                <a:spcPts val="800"/>
              </a:spcAft>
            </a:pPr>
            <a:endParaRPr lang="en-US" sz="1200" kern="100" dirty="0">
              <a:solidFill>
                <a:schemeClr val="tx1"/>
              </a:solidFill>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solidFill>
                  <a:schemeClr val="tx1"/>
                </a:solidFill>
                <a:effectLst/>
                <a:latin typeface="+mn-lt"/>
                <a:ea typeface="Calibri" panose="020F0502020204030204" pitchFamily="34" charset="0"/>
                <a:cs typeface="Times New Roman" panose="02020603050405020304" pitchFamily="18" charset="0"/>
              </a:rPr>
              <a:t>In the past couple of years, AML has stepped up efforts in respond to the Bipartisan Infrastructure Law, (and then the Inflation Reduction Act) with the goal of bringing as much benefit to Alaskan communities as possible.  </a:t>
            </a:r>
          </a:p>
          <a:p>
            <a:pPr marL="0" marR="0">
              <a:lnSpc>
                <a:spcPct val="107000"/>
              </a:lnSpc>
              <a:spcBef>
                <a:spcPts val="0"/>
              </a:spcBef>
              <a:spcAft>
                <a:spcPts val="800"/>
              </a:spcAft>
            </a:pPr>
            <a:endParaRPr lang="en-US" sz="1200" kern="100" dirty="0">
              <a:solidFill>
                <a:schemeClr val="tx1"/>
              </a:solidFill>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solidFill>
                  <a:schemeClr val="tx1"/>
                </a:solidFill>
                <a:effectLst/>
                <a:latin typeface="+mn-lt"/>
                <a:ea typeface="Calibri" panose="020F0502020204030204" pitchFamily="34" charset="0"/>
                <a:cs typeface="Times New Roman" panose="02020603050405020304" pitchFamily="18" charset="0"/>
              </a:rPr>
              <a:t>I’ll quickly go over some of those efforts today. AML is currently delivering multiple programs in this energy space including:</a:t>
            </a:r>
          </a:p>
          <a:p>
            <a:pPr marL="0" marR="0">
              <a:lnSpc>
                <a:spcPct val="107000"/>
              </a:lnSpc>
              <a:spcBef>
                <a:spcPts val="0"/>
              </a:spcBef>
              <a:spcAft>
                <a:spcPts val="800"/>
              </a:spcAft>
            </a:pPr>
            <a:endParaRPr lang="en-US" sz="1200" kern="100" dirty="0">
              <a:solidFill>
                <a:schemeClr val="tx1"/>
              </a:solidFill>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38F6B1E-8ADC-A64F-8D63-34A2F45CB835}" type="slidenum">
              <a:rPr lang="en-US" smtClean="0"/>
              <a:t>1</a:t>
            </a:fld>
            <a:endParaRPr lang="en-US"/>
          </a:p>
        </p:txBody>
      </p:sp>
    </p:spTree>
    <p:extLst>
      <p:ext uri="{BB962C8B-B14F-4D97-AF65-F5344CB8AC3E}">
        <p14:creationId xmlns:p14="http://schemas.microsoft.com/office/powerpoint/2010/main" val="3149100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200" kern="100" dirty="0">
                <a:solidFill>
                  <a:schemeClr val="tx1"/>
                </a:solidFill>
                <a:effectLst/>
                <a:latin typeface="+mn-lt"/>
                <a:ea typeface="Calibri" panose="020F0502020204030204" pitchFamily="34" charset="0"/>
                <a:cs typeface="Times New Roman" panose="02020603050405020304" pitchFamily="18" charset="0"/>
              </a:rPr>
              <a:t>We are doing more and more in the energy space now - </a:t>
            </a:r>
          </a:p>
          <a:p>
            <a:pPr marL="342900" marR="0" lvl="0" indent="-342900">
              <a:lnSpc>
                <a:spcPct val="107000"/>
              </a:lnSpc>
              <a:spcBef>
                <a:spcPts val="0"/>
              </a:spcBef>
              <a:spcAft>
                <a:spcPts val="0"/>
              </a:spcAft>
              <a:buFont typeface="+mj-lt"/>
              <a:buAutoNum type="arabicPeriod"/>
            </a:pPr>
            <a:endParaRPr lang="en-US" sz="1200" kern="100" dirty="0">
              <a:solidFill>
                <a:schemeClr val="tx1"/>
              </a:solidFill>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kern="100" dirty="0">
                <a:solidFill>
                  <a:schemeClr val="tx1"/>
                </a:solidFill>
                <a:effectLst/>
                <a:latin typeface="+mn-lt"/>
                <a:ea typeface="Calibri" panose="020F0502020204030204" pitchFamily="34" charset="0"/>
                <a:cs typeface="Times New Roman" panose="02020603050405020304" pitchFamily="18" charset="0"/>
              </a:rPr>
              <a:t>Host of the Alaska Energy Hub,</a:t>
            </a:r>
          </a:p>
          <a:p>
            <a:pPr marL="342900" marR="0" lvl="0" indent="-342900">
              <a:lnSpc>
                <a:spcPct val="107000"/>
              </a:lnSpc>
              <a:spcBef>
                <a:spcPts val="0"/>
              </a:spcBef>
              <a:spcAft>
                <a:spcPts val="0"/>
              </a:spcAft>
              <a:buFont typeface="+mj-lt"/>
              <a:buAutoNum type="arabicPeriod"/>
            </a:pPr>
            <a:r>
              <a:rPr lang="en-US" sz="1200" kern="100" dirty="0">
                <a:solidFill>
                  <a:schemeClr val="tx1"/>
                </a:solidFill>
                <a:effectLst/>
                <a:latin typeface="+mn-lt"/>
                <a:ea typeface="Calibri" panose="020F0502020204030204" pitchFamily="34" charset="0"/>
                <a:cs typeface="Times New Roman" panose="02020603050405020304" pitchFamily="18" charset="0"/>
              </a:rPr>
              <a:t>Partnering with the DOE’s Arctic Energy Office and Denali Commission on the Arctic Energy Ambassador Program</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lang="en-US" sz="1200" kern="100" dirty="0">
                <a:solidFill>
                  <a:schemeClr val="tx1"/>
                </a:solidFill>
                <a:effectLst/>
                <a:latin typeface="+mn-lt"/>
                <a:ea typeface="Calibri" panose="020F0502020204030204" pitchFamily="34" charset="0"/>
                <a:cs typeface="Times New Roman" panose="02020603050405020304" pitchFamily="18" charset="0"/>
              </a:rPr>
              <a:t>Partnering on an </a:t>
            </a:r>
            <a:r>
              <a:rPr lang="en-US" sz="1200" kern="100" dirty="0" err="1">
                <a:solidFill>
                  <a:schemeClr val="tx1"/>
                </a:solidFill>
                <a:effectLst/>
                <a:latin typeface="+mn-lt"/>
                <a:ea typeface="Calibri" panose="020F0502020204030204" pitchFamily="34" charset="0"/>
                <a:cs typeface="Times New Roman" panose="02020603050405020304" pitchFamily="18" charset="0"/>
              </a:rPr>
              <a:t>Energyshed</a:t>
            </a:r>
            <a:r>
              <a:rPr lang="en-US" sz="1200" kern="100" dirty="0">
                <a:solidFill>
                  <a:schemeClr val="tx1"/>
                </a:solidFill>
                <a:effectLst/>
                <a:latin typeface="+mn-lt"/>
                <a:ea typeface="Calibri" panose="020F0502020204030204" pitchFamily="34" charset="0"/>
                <a:cs typeface="Times New Roman" panose="02020603050405020304" pitchFamily="18" charset="0"/>
              </a:rPr>
              <a:t> project in two regions of the state, and </a:t>
            </a:r>
          </a:p>
          <a:p>
            <a:pPr marL="342900" marR="0" lvl="0" indent="-342900">
              <a:lnSpc>
                <a:spcPct val="107000"/>
              </a:lnSpc>
              <a:spcBef>
                <a:spcPts val="0"/>
              </a:spcBef>
              <a:spcAft>
                <a:spcPts val="0"/>
              </a:spcAft>
              <a:buFont typeface="+mj-lt"/>
              <a:buAutoNum type="arabicPeriod"/>
            </a:pPr>
            <a:r>
              <a:rPr lang="en-US" sz="1200" kern="100" dirty="0">
                <a:solidFill>
                  <a:schemeClr val="tx1"/>
                </a:solidFill>
                <a:effectLst/>
                <a:latin typeface="+mn-lt"/>
                <a:ea typeface="Calibri" panose="020F0502020204030204" pitchFamily="34" charset="0"/>
                <a:cs typeface="Times New Roman" panose="02020603050405020304" pitchFamily="18" charset="0"/>
              </a:rPr>
              <a:t>Serving as Administrator of an EECBG award delivering benefits to 8 communities</a:t>
            </a:r>
          </a:p>
          <a:p>
            <a:pPr marL="342900" marR="0" lvl="0" indent="-342900">
              <a:lnSpc>
                <a:spcPct val="107000"/>
              </a:lnSpc>
              <a:spcBef>
                <a:spcPts val="0"/>
              </a:spcBef>
              <a:spcAft>
                <a:spcPts val="0"/>
              </a:spcAft>
              <a:buFont typeface="+mj-lt"/>
              <a:buAutoNum type="arabicPeriod"/>
            </a:pPr>
            <a:endParaRPr lang="en-US" sz="1200" kern="100" dirty="0">
              <a:solidFill>
                <a:schemeClr val="tx1"/>
              </a:solidFill>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200" kern="100" dirty="0">
                <a:solidFill>
                  <a:schemeClr val="tx1"/>
                </a:solidFill>
                <a:effectLst/>
                <a:latin typeface="+mn-lt"/>
                <a:ea typeface="Calibri" panose="020F0502020204030204" pitchFamily="34" charset="0"/>
                <a:cs typeface="Times New Roman" panose="02020603050405020304" pitchFamily="18" charset="0"/>
              </a:rPr>
              <a:t>I want to touch on a few of these as they impact each of you and the SWAMC Region…</a:t>
            </a:r>
          </a:p>
          <a:p>
            <a:endParaRPr lang="en-US" dirty="0"/>
          </a:p>
        </p:txBody>
      </p:sp>
      <p:sp>
        <p:nvSpPr>
          <p:cNvPr id="4" name="Slide Number Placeholder 3"/>
          <p:cNvSpPr>
            <a:spLocks noGrp="1"/>
          </p:cNvSpPr>
          <p:nvPr>
            <p:ph type="sldNum" sz="quarter" idx="5"/>
          </p:nvPr>
        </p:nvSpPr>
        <p:spPr/>
        <p:txBody>
          <a:bodyPr/>
          <a:lstStyle/>
          <a:p>
            <a:fld id="{538F6B1E-8ADC-A64F-8D63-34A2F45CB835}" type="slidenum">
              <a:rPr lang="en-US" smtClean="0"/>
              <a:t>10</a:t>
            </a:fld>
            <a:endParaRPr lang="en-US"/>
          </a:p>
        </p:txBody>
      </p:sp>
    </p:spTree>
    <p:extLst>
      <p:ext uri="{BB962C8B-B14F-4D97-AF65-F5344CB8AC3E}">
        <p14:creationId xmlns:p14="http://schemas.microsoft.com/office/powerpoint/2010/main" val="2494920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mn-lt"/>
            </a:endParaRPr>
          </a:p>
          <a:p>
            <a:pPr marL="0" marR="0">
              <a:lnSpc>
                <a:spcPct val="107000"/>
              </a:lnSpc>
              <a:spcBef>
                <a:spcPts val="0"/>
              </a:spcBef>
              <a:spcAft>
                <a:spcPts val="800"/>
              </a:spcAft>
            </a:pPr>
            <a:r>
              <a:rPr lang="en-US" sz="1800" kern="100" dirty="0">
                <a:effectLst/>
                <a:latin typeface="+mn-lt"/>
                <a:ea typeface="Calibri" panose="020F0502020204030204" pitchFamily="34" charset="0"/>
                <a:cs typeface="Times New Roman" panose="02020603050405020304" pitchFamily="18" charset="0"/>
              </a:rPr>
              <a:t>With funding from the U.S. Department of Energy Office of Clean Energy Demonstrations’ (OCED) </a:t>
            </a:r>
            <a:r>
              <a:rPr lang="en-US" sz="1800" u="sng" kern="100" dirty="0">
                <a:solidFill>
                  <a:srgbClr val="0563C1"/>
                </a:solidFill>
                <a:effectLst/>
                <a:latin typeface="+mn-lt"/>
                <a:ea typeface="Calibri" panose="020F0502020204030204" pitchFamily="34" charset="0"/>
                <a:cs typeface="Times New Roman" panose="02020603050405020304" pitchFamily="18" charset="0"/>
                <a:hlinkClick r:id="rId3"/>
              </a:rPr>
              <a:t>Energizing Rural Communities Prize</a:t>
            </a:r>
            <a:r>
              <a:rPr lang="en-US" sz="1800" kern="100" dirty="0">
                <a:effectLst/>
                <a:latin typeface="+mn-lt"/>
                <a:ea typeface="Calibri" panose="020F0502020204030204" pitchFamily="34" charset="0"/>
                <a:cs typeface="Times New Roman" panose="02020603050405020304" pitchFamily="18" charset="0"/>
              </a:rPr>
              <a:t>, we have launched the </a:t>
            </a:r>
            <a:r>
              <a:rPr lang="en-US" sz="1800" b="1" i="1" u="sng" kern="100" dirty="0">
                <a:solidFill>
                  <a:srgbClr val="0563C1"/>
                </a:solidFill>
                <a:effectLst/>
                <a:latin typeface="+mn-lt"/>
                <a:ea typeface="Calibri" panose="020F0502020204030204" pitchFamily="34" charset="0"/>
                <a:cs typeface="Times New Roman" panose="02020603050405020304" pitchFamily="18" charset="0"/>
                <a:hlinkClick r:id="rId4"/>
              </a:rPr>
              <a:t>Alaska Energy Hub</a:t>
            </a:r>
            <a:r>
              <a:rPr lang="en-US" sz="1800" kern="100" dirty="0">
                <a:effectLst/>
                <a:latin typeface="+mn-lt"/>
                <a:ea typeface="Calibri" panose="020F0502020204030204" pitchFamily="34" charset="0"/>
                <a:cs typeface="Times New Roman" panose="02020603050405020304" pitchFamily="18" charset="0"/>
              </a:rPr>
              <a:t>, a one-stop resource to facilitate the development of energy projects in the state.  </a:t>
            </a:r>
            <a:r>
              <a:rPr lang="en-US" sz="1800" b="1" kern="100" dirty="0">
                <a:effectLst/>
                <a:latin typeface="+mn-lt"/>
                <a:ea typeface="Calibri" panose="020F0502020204030204" pitchFamily="34" charset="0"/>
                <a:cs typeface="Times New Roman" panose="02020603050405020304" pitchFamily="18" charset="0"/>
              </a:rPr>
              <a:t>akml.org/</a:t>
            </a:r>
            <a:r>
              <a:rPr lang="en-US" sz="1800" b="1" kern="100" dirty="0" err="1">
                <a:effectLst/>
                <a:latin typeface="+mn-lt"/>
                <a:ea typeface="Calibri" panose="020F0502020204030204" pitchFamily="34" charset="0"/>
                <a:cs typeface="Times New Roman" panose="02020603050405020304" pitchFamily="18" charset="0"/>
              </a:rPr>
              <a:t>energyhub</a:t>
            </a:r>
            <a:endParaRPr lang="en-US" sz="1800" kern="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mn-lt"/>
                <a:ea typeface="Calibri" panose="020F0502020204030204" pitchFamily="34" charset="0"/>
                <a:cs typeface="Times New Roman" panose="02020603050405020304" pitchFamily="18" charset="0"/>
              </a:rPr>
              <a:t>The </a:t>
            </a:r>
            <a:r>
              <a:rPr lang="en-US" sz="1800" i="1" kern="100" dirty="0">
                <a:effectLst/>
                <a:latin typeface="+mn-lt"/>
                <a:ea typeface="Calibri" panose="020F0502020204030204" pitchFamily="34" charset="0"/>
                <a:cs typeface="Times New Roman" panose="02020603050405020304" pitchFamily="18" charset="0"/>
              </a:rPr>
              <a:t>Energy Hub</a:t>
            </a:r>
            <a:r>
              <a:rPr lang="en-US" sz="1800" kern="100" dirty="0">
                <a:effectLst/>
                <a:latin typeface="+mn-lt"/>
                <a:ea typeface="Calibri" panose="020F0502020204030204" pitchFamily="34" charset="0"/>
                <a:cs typeface="Times New Roman" panose="02020603050405020304" pitchFamily="18" charset="0"/>
              </a:rPr>
              <a:t> makes it easier for communities developing energy projects to connect with technical assistance providers and funding agencies, with the goal ensuring greater impact of federal funding to make Alaska’s energy infrastructure more affordable and sustainable.</a:t>
            </a:r>
          </a:p>
          <a:p>
            <a:pPr marL="0" marR="0">
              <a:lnSpc>
                <a:spcPct val="107000"/>
              </a:lnSpc>
              <a:spcBef>
                <a:spcPts val="0"/>
              </a:spcBef>
              <a:spcAft>
                <a:spcPts val="800"/>
              </a:spcAft>
            </a:pPr>
            <a:r>
              <a:rPr lang="en-US" sz="1800" kern="100" dirty="0">
                <a:effectLst/>
                <a:latin typeface="+mn-lt"/>
                <a:ea typeface="Calibri" panose="020F0502020204030204" pitchFamily="34" charset="0"/>
                <a:cs typeface="Times New Roman" panose="02020603050405020304" pitchFamily="18" charset="0"/>
              </a:rPr>
              <a:t>It includes:</a:t>
            </a:r>
          </a:p>
          <a:p>
            <a:pPr marL="342900" marR="0" lvl="0" indent="-342900">
              <a:lnSpc>
                <a:spcPct val="107000"/>
              </a:lnSpc>
              <a:spcBef>
                <a:spcPts val="0"/>
              </a:spcBef>
              <a:spcAft>
                <a:spcPts val="0"/>
              </a:spcAft>
              <a:buFont typeface="+mj-lt"/>
              <a:buAutoNum type="arabicPeriod"/>
            </a:pPr>
            <a:r>
              <a:rPr lang="en-US" sz="1800" kern="100" dirty="0">
                <a:effectLst/>
                <a:latin typeface="+mn-lt"/>
                <a:ea typeface="Calibri" panose="020F0502020204030204" pitchFamily="34" charset="0"/>
                <a:cs typeface="Times New Roman" panose="02020603050405020304" pitchFamily="18" charset="0"/>
              </a:rPr>
              <a:t>project intake form (to communicate your project idea and to be considered for technical assistance and help with identifying potential grant opportunities), </a:t>
            </a:r>
          </a:p>
          <a:p>
            <a:pPr marL="342900" marR="0" lvl="0" indent="-342900">
              <a:lnSpc>
                <a:spcPct val="107000"/>
              </a:lnSpc>
              <a:spcBef>
                <a:spcPts val="0"/>
              </a:spcBef>
              <a:spcAft>
                <a:spcPts val="0"/>
              </a:spcAft>
              <a:buFont typeface="+mj-lt"/>
              <a:buAutoNum type="arabicPeriod"/>
            </a:pPr>
            <a:r>
              <a:rPr lang="en-US" sz="1800" kern="100" dirty="0">
                <a:effectLst/>
                <a:latin typeface="+mn-lt"/>
                <a:ea typeface="Calibri" panose="020F0502020204030204" pitchFamily="34" charset="0"/>
                <a:cs typeface="Times New Roman" panose="02020603050405020304" pitchFamily="18" charset="0"/>
              </a:rPr>
              <a:t>project map (which allows potential funders and agencies to see what projects are being contemplated, can be used to see explore bundling or collaboration possibilities), </a:t>
            </a:r>
          </a:p>
          <a:p>
            <a:pPr marL="342900" marR="0" lvl="0" indent="-342900">
              <a:lnSpc>
                <a:spcPct val="107000"/>
              </a:lnSpc>
              <a:spcBef>
                <a:spcPts val="0"/>
              </a:spcBef>
              <a:spcAft>
                <a:spcPts val="0"/>
              </a:spcAft>
              <a:buFont typeface="+mj-lt"/>
              <a:buAutoNum type="arabicPeriod"/>
            </a:pPr>
            <a:r>
              <a:rPr lang="en-US" sz="1800" kern="100" dirty="0">
                <a:effectLst/>
                <a:latin typeface="+mn-lt"/>
                <a:ea typeface="Calibri" panose="020F0502020204030204" pitchFamily="34" charset="0"/>
                <a:cs typeface="Times New Roman" panose="02020603050405020304" pitchFamily="18" charset="0"/>
              </a:rPr>
              <a:t>resources on technical assistance providers and a interactive map of existing energy projects),  and</a:t>
            </a:r>
          </a:p>
          <a:p>
            <a:pPr marL="342900" marR="0" lvl="0" indent="-342900">
              <a:lnSpc>
                <a:spcPct val="107000"/>
              </a:lnSpc>
              <a:spcBef>
                <a:spcPts val="0"/>
              </a:spcBef>
              <a:spcAft>
                <a:spcPts val="800"/>
              </a:spcAft>
              <a:buFont typeface="+mj-lt"/>
              <a:buAutoNum type="arabicPeriod"/>
            </a:pPr>
            <a:r>
              <a:rPr lang="en-US" sz="1800" kern="100" dirty="0">
                <a:effectLst/>
                <a:latin typeface="+mn-lt"/>
                <a:ea typeface="Calibri" panose="020F0502020204030204" pitchFamily="34" charset="0"/>
                <a:cs typeface="Times New Roman" panose="02020603050405020304" pitchFamily="18" charset="0"/>
              </a:rPr>
              <a:t>information about the Arctic Energy Ambassador Program and the recently announced ambassadors</a:t>
            </a:r>
          </a:p>
          <a:p>
            <a:pPr marL="0" marR="0">
              <a:spcBef>
                <a:spcPts val="0"/>
              </a:spcBef>
              <a:spcAft>
                <a:spcPts val="0"/>
              </a:spcAft>
            </a:pPr>
            <a:endParaRPr lang="en-US" sz="1800" dirty="0"/>
          </a:p>
        </p:txBody>
      </p:sp>
      <p:sp>
        <p:nvSpPr>
          <p:cNvPr id="4" name="Slide Number Placeholder 3"/>
          <p:cNvSpPr>
            <a:spLocks noGrp="1"/>
          </p:cNvSpPr>
          <p:nvPr>
            <p:ph type="sldNum" sz="quarter" idx="5"/>
          </p:nvPr>
        </p:nvSpPr>
        <p:spPr/>
        <p:txBody>
          <a:bodyPr/>
          <a:lstStyle/>
          <a:p>
            <a:fld id="{538F6B1E-8ADC-A64F-8D63-34A2F45CB835}" type="slidenum">
              <a:rPr lang="en-US" smtClean="0"/>
              <a:t>11</a:t>
            </a:fld>
            <a:endParaRPr lang="en-US"/>
          </a:p>
        </p:txBody>
      </p:sp>
    </p:spTree>
    <p:extLst>
      <p:ext uri="{BB962C8B-B14F-4D97-AF65-F5344CB8AC3E}">
        <p14:creationId xmlns:p14="http://schemas.microsoft.com/office/powerpoint/2010/main" val="3785778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DFEBE-62A0-38B6-2DF5-E2E97D7AF2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302235-96C9-86C0-24BA-429C2C28C9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117E19-78F1-985C-86B0-DF7B94D2BDD4}"/>
              </a:ext>
            </a:extLst>
          </p:cNvPr>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Partnering with the DOE’s Arctic Energy Office and Denali Commission on the Arctic Energy Ambassador Program.  This program just kicked off in January, with our first meeting with the Ambassadors.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program goal is to foster energy security and advance the clean energy transition across the state. Developed in alignment with the U.S. Department of Energy’s Arctic Strategy, the program will cultivate regional, place-based, and collaborative energy leadership. Ambassadors will benefit through shared resources, knowledge-sharing partnerships, and access to technical assistance, to help drive sustainable projects across Alaska.</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12 ambassadors – 1 for each region based on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AncSa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regions – have been selected to participate.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Ambassadors will be tasked with articulating community and regional needs, connecting stakeholders, promoting capacity development, facilitating regional technical assistance, and identifying projects.</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wanted to introduce you all to the Arctic Energy Ambassadors  in the SWAMC region.  You may recognize some of these faces! Please  reach  out to them!</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Laresa Syverson is the Energy Ambassadors for the Aleutian Region.  </a:t>
            </a:r>
          </a:p>
        </p:txBody>
      </p:sp>
      <p:sp>
        <p:nvSpPr>
          <p:cNvPr id="4" name="Slide Number Placeholder 3">
            <a:extLst>
              <a:ext uri="{FF2B5EF4-FFF2-40B4-BE49-F238E27FC236}">
                <a16:creationId xmlns:a16="http://schemas.microsoft.com/office/drawing/2014/main" id="{03F1EDAE-99DA-AB7D-6C04-E21BD36C7D98}"/>
              </a:ext>
            </a:extLst>
          </p:cNvPr>
          <p:cNvSpPr>
            <a:spLocks noGrp="1"/>
          </p:cNvSpPr>
          <p:nvPr>
            <p:ph type="sldNum" sz="quarter" idx="5"/>
          </p:nvPr>
        </p:nvSpPr>
        <p:spPr/>
        <p:txBody>
          <a:bodyPr/>
          <a:lstStyle/>
          <a:p>
            <a:fld id="{538F6B1E-8ADC-A64F-8D63-34A2F45CB835}" type="slidenum">
              <a:rPr lang="en-US" smtClean="0"/>
              <a:t>12</a:t>
            </a:fld>
            <a:endParaRPr lang="en-US"/>
          </a:p>
        </p:txBody>
      </p:sp>
    </p:spTree>
    <p:extLst>
      <p:ext uri="{BB962C8B-B14F-4D97-AF65-F5344CB8AC3E}">
        <p14:creationId xmlns:p14="http://schemas.microsoft.com/office/powerpoint/2010/main" val="3446557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6BA28-2C2A-DE1B-A9A0-83E988B01F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EAD955-8BB9-DB5C-F958-B5F147B876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E7E5EF-D01A-9DFC-A94B-A4CCDA91CD87}"/>
              </a:ext>
            </a:extLst>
          </p:cNvPr>
          <p:cNvSpPr>
            <a:spLocks noGrp="1"/>
          </p:cNvSpPr>
          <p:nvPr>
            <p:ph type="body" idx="1"/>
          </p:nvPr>
        </p:nvSpPr>
        <p:spPr/>
        <p:txBody>
          <a:bodyPr/>
          <a:lstStyle/>
          <a:p>
            <a:pPr marL="0" marR="0">
              <a:spcBef>
                <a:spcPts val="0"/>
              </a:spcBef>
              <a:spcAft>
                <a:spcPts val="0"/>
              </a:spcAft>
            </a:pPr>
            <a:r>
              <a:rPr lang="en-US" sz="1800" dirty="0"/>
              <a:t>Kristina Andrew of the Bristol Bay Native Association is the Ambassador for the Bristol Bay Region</a:t>
            </a:r>
          </a:p>
        </p:txBody>
      </p:sp>
      <p:sp>
        <p:nvSpPr>
          <p:cNvPr id="4" name="Slide Number Placeholder 3">
            <a:extLst>
              <a:ext uri="{FF2B5EF4-FFF2-40B4-BE49-F238E27FC236}">
                <a16:creationId xmlns:a16="http://schemas.microsoft.com/office/drawing/2014/main" id="{12869176-7448-0F69-4FD5-4CA2B95FDA90}"/>
              </a:ext>
            </a:extLst>
          </p:cNvPr>
          <p:cNvSpPr>
            <a:spLocks noGrp="1"/>
          </p:cNvSpPr>
          <p:nvPr>
            <p:ph type="sldNum" sz="quarter" idx="5"/>
          </p:nvPr>
        </p:nvSpPr>
        <p:spPr/>
        <p:txBody>
          <a:bodyPr/>
          <a:lstStyle/>
          <a:p>
            <a:fld id="{538F6B1E-8ADC-A64F-8D63-34A2F45CB835}" type="slidenum">
              <a:rPr lang="en-US" smtClean="0"/>
              <a:t>13</a:t>
            </a:fld>
            <a:endParaRPr lang="en-US"/>
          </a:p>
        </p:txBody>
      </p:sp>
    </p:spTree>
    <p:extLst>
      <p:ext uri="{BB962C8B-B14F-4D97-AF65-F5344CB8AC3E}">
        <p14:creationId xmlns:p14="http://schemas.microsoft.com/office/powerpoint/2010/main" val="3759462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A4854-B91F-CFAF-5872-CD639E5D0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BF0553-8890-A14B-E5A2-EA74A7B497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3DDF76-5639-CDCB-8868-CBE05D867B70}"/>
              </a:ext>
            </a:extLst>
          </p:cNvPr>
          <p:cNvSpPr>
            <a:spLocks noGrp="1"/>
          </p:cNvSpPr>
          <p:nvPr>
            <p:ph type="body" idx="1"/>
          </p:nvPr>
        </p:nvSpPr>
        <p:spPr/>
        <p:txBody>
          <a:bodyPr/>
          <a:lstStyle/>
          <a:p>
            <a:pPr marL="0" marR="0">
              <a:spcBef>
                <a:spcPts val="0"/>
              </a:spcBef>
              <a:spcAft>
                <a:spcPts val="0"/>
              </a:spcAft>
            </a:pPr>
            <a:r>
              <a:rPr lang="en-US" sz="1800" dirty="0"/>
              <a:t>Tyler </a:t>
            </a:r>
            <a:r>
              <a:rPr lang="en-US" sz="1800" dirty="0" err="1"/>
              <a:t>Kornelis</a:t>
            </a:r>
            <a:r>
              <a:rPr lang="en-US" sz="1800" dirty="0"/>
              <a:t> with the Kodiak Area Native Association is the ambassador for the Kodiak Region</a:t>
            </a:r>
          </a:p>
        </p:txBody>
      </p:sp>
      <p:sp>
        <p:nvSpPr>
          <p:cNvPr id="4" name="Slide Number Placeholder 3">
            <a:extLst>
              <a:ext uri="{FF2B5EF4-FFF2-40B4-BE49-F238E27FC236}">
                <a16:creationId xmlns:a16="http://schemas.microsoft.com/office/drawing/2014/main" id="{F6AF0C2A-81F8-536B-05F4-D7264C1BF2E5}"/>
              </a:ext>
            </a:extLst>
          </p:cNvPr>
          <p:cNvSpPr>
            <a:spLocks noGrp="1"/>
          </p:cNvSpPr>
          <p:nvPr>
            <p:ph type="sldNum" sz="quarter" idx="5"/>
          </p:nvPr>
        </p:nvSpPr>
        <p:spPr/>
        <p:txBody>
          <a:bodyPr/>
          <a:lstStyle/>
          <a:p>
            <a:fld id="{538F6B1E-8ADC-A64F-8D63-34A2F45CB835}" type="slidenum">
              <a:rPr lang="en-US" smtClean="0"/>
              <a:t>14</a:t>
            </a:fld>
            <a:endParaRPr lang="en-US"/>
          </a:p>
        </p:txBody>
      </p:sp>
    </p:spTree>
    <p:extLst>
      <p:ext uri="{BB962C8B-B14F-4D97-AF65-F5344CB8AC3E}">
        <p14:creationId xmlns:p14="http://schemas.microsoft.com/office/powerpoint/2010/main" val="3163900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The City of Nenana was awarded funding through EECBG with this bundled application, and Alaska Municipal League will help to manage the project and facilitate technical expertise from additional partners.  </a:t>
            </a:r>
          </a:p>
          <a:p>
            <a:pPr marL="0" marR="0">
              <a:lnSpc>
                <a:spcPct val="107000"/>
              </a:lnSpc>
              <a:spcBef>
                <a:spcPts val="0"/>
              </a:spcBef>
              <a:spcAft>
                <a:spcPts val="80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This project will result in energy assessments and efficiency &amp; conservation plans for public facilities in 8 - </a:t>
            </a: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including Adak and Dillingham </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communities. The project will:</a:t>
            </a:r>
          </a:p>
          <a:p>
            <a:pPr marL="742950" marR="0" lvl="1" indent="-285750">
              <a:lnSpc>
                <a:spcPct val="107000"/>
              </a:lnSpc>
              <a:spcBef>
                <a:spcPts val="0"/>
              </a:spcBef>
              <a:spcAft>
                <a:spcPts val="0"/>
              </a:spcAft>
              <a:buFont typeface="+mj-lt"/>
              <a:buAutoNum type="arabicParenR"/>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increase energy efficiency</a:t>
            </a:r>
          </a:p>
          <a:p>
            <a:pPr marL="742950" marR="0" lvl="1" indent="-285750">
              <a:lnSpc>
                <a:spcPct val="107000"/>
              </a:lnSpc>
              <a:spcBef>
                <a:spcPts val="0"/>
              </a:spcBef>
              <a:spcAft>
                <a:spcPts val="0"/>
              </a:spcAft>
              <a:buFont typeface="+mj-lt"/>
              <a:buAutoNum type="arabicParenR"/>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reduce diesel fuel consumption, and </a:t>
            </a:r>
          </a:p>
          <a:p>
            <a:pPr marL="742950" marR="0" lvl="1" indent="-285750">
              <a:lnSpc>
                <a:spcPct val="107000"/>
              </a:lnSpc>
              <a:spcBef>
                <a:spcPts val="0"/>
              </a:spcBef>
              <a:spcAft>
                <a:spcPts val="0"/>
              </a:spcAft>
              <a:buFont typeface="+mj-lt"/>
              <a:buAutoNum type="arabicParenR"/>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lead to more economically delivered power to community facilities.</a:t>
            </a: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At the end of the project period, communities will have prioritized recommended energy efficiency and conservation actions and initiated progress toward at least one of those priorities in each community.</a:t>
            </a:r>
          </a:p>
          <a:p>
            <a:endParaRPr lang="en-US" dirty="0"/>
          </a:p>
        </p:txBody>
      </p:sp>
      <p:sp>
        <p:nvSpPr>
          <p:cNvPr id="4" name="Slide Number Placeholder 3"/>
          <p:cNvSpPr>
            <a:spLocks noGrp="1"/>
          </p:cNvSpPr>
          <p:nvPr>
            <p:ph type="sldNum" sz="quarter" idx="5"/>
          </p:nvPr>
        </p:nvSpPr>
        <p:spPr/>
        <p:txBody>
          <a:bodyPr/>
          <a:lstStyle/>
          <a:p>
            <a:fld id="{538F6B1E-8ADC-A64F-8D63-34A2F45CB835}" type="slidenum">
              <a:rPr lang="en-US" smtClean="0"/>
              <a:t>15</a:t>
            </a:fld>
            <a:endParaRPr lang="en-US"/>
          </a:p>
        </p:txBody>
      </p:sp>
    </p:spTree>
    <p:extLst>
      <p:ext uri="{BB962C8B-B14F-4D97-AF65-F5344CB8AC3E}">
        <p14:creationId xmlns:p14="http://schemas.microsoft.com/office/powerpoint/2010/main" val="106717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AML is helping Alaska’s DEC with EPA’s Carbon Pollution Reduction (CPRG) Program, including to develop statewide greenhouse gas emissions inventory, </a:t>
            </a:r>
            <a:r>
              <a:rPr lang="en-US" sz="1800" kern="100" dirty="0">
                <a:effectLst/>
                <a:latin typeface="Calibri" panose="020F0502020204030204" pitchFamily="34" charset="0"/>
                <a:ea typeface="Calibri" panose="020F0502020204030204" pitchFamily="34" charset="0"/>
                <a:cs typeface="Calibri" panose="020F0502020204030204" pitchFamily="34" charset="0"/>
              </a:rPr>
              <a:t>and the development the State’s Priority and Comprehensive Sustainable Energy Plans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This includes working with communities and state agencies to identify potential projects or types of projects to include as part of State plan, to become eligible for competitive funding to strengthen grids and lower costs.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that’s the planning side, there is also implementation funding opportunity. CPRG is offering </a:t>
            </a:r>
            <a:r>
              <a:rPr lang="en-US" sz="1800" b="1" u="sng" kern="100" dirty="0">
                <a:effectLst/>
                <a:latin typeface="Calibri" panose="020F0502020204030204" pitchFamily="34" charset="0"/>
                <a:ea typeface="Calibri" panose="020F0502020204030204" pitchFamily="34" charset="0"/>
                <a:cs typeface="Times New Roman" panose="02020603050405020304" pitchFamily="18" charset="0"/>
              </a:rPr>
              <a:t>$4.6 billion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implementation grants for key infrastructure, with a tribal set-aside and no required match.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Available to state agencies, local governments, and tribes to implement </a:t>
            </a: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measures named in Priority Plan.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General competition deadline is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April 1, 2024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Tribal and Territory completion competition</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is May 1, 2024.</a:t>
            </a:r>
          </a:p>
          <a:p>
            <a:pPr marL="0" marR="0">
              <a:lnSpc>
                <a:spcPct val="107000"/>
              </a:lnSpc>
              <a:spcBef>
                <a:spcPts val="0"/>
              </a:spcBef>
              <a:spcAft>
                <a:spcPts val="800"/>
              </a:spcAft>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38F6B1E-8ADC-A64F-8D63-34A2F45CB835}" type="slidenum">
              <a:rPr lang="en-US" smtClean="0"/>
              <a:t>16</a:t>
            </a:fld>
            <a:endParaRPr lang="en-US"/>
          </a:p>
        </p:txBody>
      </p:sp>
    </p:spTree>
    <p:extLst>
      <p:ext uri="{BB962C8B-B14F-4D97-AF65-F5344CB8AC3E}">
        <p14:creationId xmlns:p14="http://schemas.microsoft.com/office/powerpoint/2010/main" val="2183612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Through our </a:t>
            </a:r>
            <a:r>
              <a:rPr lang="en-US" sz="1200" b="1" kern="0" cap="all" dirty="0">
                <a:solidFill>
                  <a:srgbClr val="4F4F4F"/>
                </a:solidFill>
                <a:effectLst/>
                <a:latin typeface="Calibri" panose="020F0502020204030204" pitchFamily="34" charset="0"/>
                <a:ea typeface="Times New Roman" panose="02020603050405020304" pitchFamily="18" charset="0"/>
                <a:cs typeface="Calibri" panose="020F0502020204030204" pitchFamily="34" charset="0"/>
              </a:rPr>
              <a:t>Alaska Water Infrastructure Financial Navigation Center </a:t>
            </a:r>
            <a:r>
              <a:rPr lang="en-US" dirty="0"/>
              <a:t>…we will be providing </a:t>
            </a:r>
          </a:p>
          <a:p>
            <a:pPr marL="342900" indent="-342900">
              <a:lnSpc>
                <a:spcPct val="105000"/>
              </a:lnSpc>
              <a:spcBef>
                <a:spcPts val="10"/>
              </a:spcBef>
              <a:buFont typeface="Calibri" panose="020F0502020204030204" pitchFamily="34" charset="0"/>
              <a:buChar char="•"/>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Asset management training and tools development </a:t>
            </a:r>
            <a:endPar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5000"/>
              </a:lnSpc>
              <a:spcBef>
                <a:spcPts val="10"/>
              </a:spcBef>
              <a:buFont typeface="Calibri" panose="020F0502020204030204" pitchFamily="34" charset="0"/>
              <a:buChar char="•"/>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Provide resources for funding opportunities</a:t>
            </a:r>
            <a:endPar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5000"/>
              </a:lnSpc>
              <a:spcBef>
                <a:spcPts val="10"/>
              </a:spcBef>
              <a:buFont typeface="Calibri" panose="020F0502020204030204" pitchFamily="34" charset="0"/>
              <a:buChar char="•"/>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Technical assistance and training for project and grant development</a:t>
            </a:r>
            <a:endPar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5000"/>
              </a:lnSpc>
              <a:spcBef>
                <a:spcPts val="10"/>
              </a:spcBef>
              <a:buFont typeface="Calibri" panose="020F0502020204030204" pitchFamily="34" charset="0"/>
              <a:buChar char="•"/>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Community resilience outreach and education – state programs</a:t>
            </a:r>
          </a:p>
          <a:p>
            <a:pPr marL="342900" indent="-342900">
              <a:lnSpc>
                <a:spcPct val="105000"/>
              </a:lnSpc>
              <a:spcBef>
                <a:spcPts val="10"/>
              </a:spcBef>
              <a:buFont typeface="Calibri" panose="020F0502020204030204" pitchFamily="34" charset="0"/>
              <a:buChar char="•"/>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Financials and governance support – direct and indirect assistance</a:t>
            </a:r>
            <a:endPar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38F6B1E-8ADC-A64F-8D63-34A2F45CB835}" type="slidenum">
              <a:rPr lang="en-US" smtClean="0"/>
              <a:t>17</a:t>
            </a:fld>
            <a:endParaRPr lang="en-US"/>
          </a:p>
        </p:txBody>
      </p:sp>
    </p:spTree>
    <p:extLst>
      <p:ext uri="{BB962C8B-B14F-4D97-AF65-F5344CB8AC3E}">
        <p14:creationId xmlns:p14="http://schemas.microsoft.com/office/powerpoint/2010/main" val="1183665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8F6B1E-8ADC-A64F-8D63-34A2F45CB835}" type="slidenum">
              <a:rPr lang="en-US" smtClean="0"/>
              <a:t>18</a:t>
            </a:fld>
            <a:endParaRPr lang="en-US"/>
          </a:p>
        </p:txBody>
      </p:sp>
    </p:spTree>
    <p:extLst>
      <p:ext uri="{BB962C8B-B14F-4D97-AF65-F5344CB8AC3E}">
        <p14:creationId xmlns:p14="http://schemas.microsoft.com/office/powerpoint/2010/main" val="895663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100" b="1" i="0" dirty="0">
                <a:latin typeface="+mn-lt"/>
                <a:ea typeface="Calibri" panose="020F0502020204030204" pitchFamily="34" charset="0"/>
                <a:cs typeface="Arial" panose="020B0604020202020204" pitchFamily="34" charset="0"/>
              </a:rPr>
              <a:t>How can we think about AML’s approach as a member organization?</a:t>
            </a:r>
          </a:p>
          <a:p>
            <a:pPr>
              <a:lnSpc>
                <a:spcPct val="107000"/>
              </a:lnSpc>
            </a:pPr>
            <a:endParaRPr lang="en-US" sz="1100" b="1" i="0" dirty="0">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100" i="1" dirty="0">
                <a:solidFill>
                  <a:schemeClr val="bg1"/>
                </a:solidFill>
                <a:latin typeface="+mn-lt"/>
              </a:rPr>
              <a:t>The scale and scope of federal funding for infrastructure opportunities is immense and overwhelming.  But this is our approach to help!</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100" i="1" dirty="0">
              <a:solidFill>
                <a:schemeClr val="bg1"/>
              </a:solidFill>
              <a:latin typeface="+mn-lt"/>
            </a:endParaRPr>
          </a:p>
          <a:p>
            <a:pPr>
              <a:lnSpc>
                <a:spcPct val="107000"/>
              </a:lnSpc>
            </a:pPr>
            <a:r>
              <a:rPr lang="en-US" sz="1100" b="1" i="0" dirty="0">
                <a:latin typeface="+mn-lt"/>
                <a:ea typeface="Calibri" panose="020F0502020204030204" pitchFamily="34" charset="0"/>
                <a:cs typeface="Arial" panose="020B0604020202020204" pitchFamily="34" charset="0"/>
              </a:rPr>
              <a:t>Overarching Goal: </a:t>
            </a:r>
          </a:p>
          <a:p>
            <a:pPr marL="171450" indent="-171450">
              <a:lnSpc>
                <a:spcPct val="107000"/>
              </a:lnSpc>
              <a:buFont typeface="Arial" panose="020B0604020202020204" pitchFamily="34" charset="0"/>
              <a:buChar char="•"/>
            </a:pPr>
            <a:r>
              <a:rPr lang="en-US" sz="1100" i="0" dirty="0">
                <a:latin typeface="+mn-lt"/>
                <a:ea typeface="Calibri" panose="020F0502020204030204" pitchFamily="34" charset="0"/>
                <a:cs typeface="Arial" panose="020B0604020202020204" pitchFamily="34" charset="0"/>
              </a:rPr>
              <a:t>Maximize the benefit to Alaska and foster statewide collaboration, especially  with all the opportunities coming from the Bipartisan Infrastructure Law.  </a:t>
            </a:r>
          </a:p>
          <a:p>
            <a:pPr marL="171450" indent="-171450">
              <a:lnSpc>
                <a:spcPct val="107000"/>
              </a:lnSpc>
              <a:buFont typeface="Arial" panose="020B0604020202020204" pitchFamily="34" charset="0"/>
              <a:buChar char="•"/>
            </a:pPr>
            <a:r>
              <a:rPr lang="en-US" sz="1100" i="0" dirty="0">
                <a:latin typeface="+mn-lt"/>
                <a:ea typeface="Calibri" panose="020F0502020204030204" pitchFamily="34" charset="0"/>
                <a:cs typeface="Arial" panose="020B0604020202020204" pitchFamily="34" charset="0"/>
              </a:rPr>
              <a:t>Help position local governments for success by being a resource for partnerships, information, and guidance.  We recognize that capacity is a hurdle for many and want to augment that.</a:t>
            </a:r>
            <a:endParaRPr lang="en-US" sz="1100" b="1" i="0" dirty="0">
              <a:latin typeface="+mn-lt"/>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38F6B1E-8ADC-A64F-8D63-34A2F45CB835}" type="slidenum">
              <a:rPr lang="en-US" smtClean="0"/>
              <a:t>2</a:t>
            </a:fld>
            <a:endParaRPr lang="en-US"/>
          </a:p>
        </p:txBody>
      </p:sp>
    </p:spTree>
    <p:extLst>
      <p:ext uri="{BB962C8B-B14F-4D97-AF65-F5344CB8AC3E}">
        <p14:creationId xmlns:p14="http://schemas.microsoft.com/office/powerpoint/2010/main" val="3796734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ighlight>
                  <a:srgbClr val="FFFF00"/>
                </a:highlight>
              </a:rPr>
              <a:t>Our outcomes…</a:t>
            </a:r>
            <a:r>
              <a:rPr lang="en-US" sz="1200" i="1" dirty="0">
                <a:effectLst/>
                <a:highlight>
                  <a:srgbClr val="FFFF00"/>
                </a:highlight>
                <a:latin typeface="Calibri" panose="020F0502020204030204" pitchFamily="34" charset="0"/>
                <a:ea typeface="Times New Roman" panose="02020603050405020304" pitchFamily="18" charset="0"/>
              </a:rPr>
              <a:t>Available resources and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rPr>
              <a:t>So, how does our approach impact each of you, what are the outcomes of those approaches?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latin typeface="Calibri" panose="020F0502020204030204" pitchFamily="34" charset="0"/>
                <a:ea typeface="Times New Roman" panose="02020603050405020304" pitchFamily="18" charset="0"/>
              </a:rPr>
              <a:t>Mixture of outreach and information sharing </a:t>
            </a:r>
            <a:r>
              <a:rPr lang="en-US" sz="1200" dirty="0">
                <a:effectLst/>
                <a:latin typeface="Calibri" panose="020F0502020204030204" pitchFamily="34" charset="0"/>
                <a:ea typeface="Times New Roman" panose="02020603050405020304" pitchFamily="18" charset="0"/>
              </a:rPr>
              <a:t>- emails, informational hubs, websites, weekly infrastructure office hours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latin typeface="Calibri" panose="020F0502020204030204" pitchFamily="34" charset="0"/>
                <a:ea typeface="Times New Roman" panose="02020603050405020304" pitchFamily="18" charset="0"/>
              </a:rPr>
              <a:t>Access to training, and Technical Assistance – </a:t>
            </a:r>
            <a:r>
              <a:rPr lang="en-US" sz="1200" b="0" dirty="0">
                <a:effectLst/>
                <a:latin typeface="Calibri" panose="020F0502020204030204" pitchFamily="34" charset="0"/>
                <a:ea typeface="Times New Roman" panose="02020603050405020304" pitchFamily="18" charset="0"/>
              </a:rPr>
              <a:t>conferences, </a:t>
            </a:r>
            <a:r>
              <a:rPr lang="en-US" sz="1200" dirty="0">
                <a:effectLst/>
                <a:latin typeface="Calibri" panose="020F0502020204030204" pitchFamily="34" charset="0"/>
                <a:ea typeface="Times New Roman" panose="02020603050405020304" pitchFamily="18" charset="0"/>
              </a:rPr>
              <a:t>connections to specialists, training opportunities (asset management sessions we are having this year as an  example), governance assistance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latin typeface="Calibri" panose="020F0502020204030204" pitchFamily="34" charset="0"/>
                <a:ea typeface="Times New Roman" panose="02020603050405020304" pitchFamily="18" charset="0"/>
              </a:rPr>
              <a:t>Cohort support </a:t>
            </a:r>
            <a:r>
              <a:rPr lang="en-US" sz="1200" dirty="0">
                <a:effectLst/>
                <a:latin typeface="Calibri" panose="020F0502020204030204" pitchFamily="34" charset="0"/>
                <a:ea typeface="Times New Roman" panose="02020603050405020304" pitchFamily="18" charset="0"/>
              </a:rPr>
              <a:t>– I imagine we will be seeing more and more of these – some of you may have heard about Alaska Water Infrastructure Navigation Center and the associated Cohort Groups –  we also have a Safe Streets for All working groups all focused on implementation of the same grant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latin typeface="Calibri" panose="020F0502020204030204" pitchFamily="34" charset="0"/>
                <a:ea typeface="Times New Roman" panose="02020603050405020304" pitchFamily="18" charset="0"/>
              </a:rPr>
              <a:t>Direct support  </a:t>
            </a:r>
            <a:r>
              <a:rPr lang="en-US" sz="1200" dirty="0">
                <a:effectLst/>
                <a:latin typeface="Calibri" panose="020F0502020204030204" pitchFamily="34" charset="0"/>
                <a:ea typeface="Times New Roman" panose="02020603050405020304" pitchFamily="18" charset="0"/>
              </a:rPr>
              <a:t>- like grant writing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38F6B1E-8ADC-A64F-8D63-34A2F45CB835}" type="slidenum">
              <a:rPr lang="en-US" smtClean="0"/>
              <a:t>3</a:t>
            </a:fld>
            <a:endParaRPr lang="en-US"/>
          </a:p>
        </p:txBody>
      </p:sp>
    </p:spTree>
    <p:extLst>
      <p:ext uri="{BB962C8B-B14F-4D97-AF65-F5344CB8AC3E}">
        <p14:creationId xmlns:p14="http://schemas.microsoft.com/office/powerpoint/2010/main" val="1975912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try to add to the capacity of local governments :</a:t>
            </a:r>
          </a:p>
          <a:p>
            <a:endParaRPr lang="en-US" dirty="0"/>
          </a:p>
          <a:p>
            <a:pPr marL="171450" indent="-171450">
              <a:buFont typeface="Arial" panose="020B0604020202020204" pitchFamily="34" charset="0"/>
              <a:buChar char="•"/>
            </a:pPr>
            <a:r>
              <a:rPr lang="en-US" dirty="0"/>
              <a:t>Assisting with Grant writing</a:t>
            </a:r>
          </a:p>
          <a:p>
            <a:pPr marL="171450" indent="-171450">
              <a:buFont typeface="Arial" panose="020B0604020202020204" pitchFamily="34" charset="0"/>
              <a:buChar char="•"/>
            </a:pPr>
            <a:r>
              <a:rPr lang="en-US" dirty="0"/>
              <a:t>Host annual Infrastructure Symposium – this will be held on April 2 – 4, with  the Delegation Grants Symposium on the 5</a:t>
            </a:r>
            <a:r>
              <a:rPr lang="en-US" baseline="30000" dirty="0"/>
              <a:t>th</a:t>
            </a:r>
            <a:r>
              <a:rPr lang="en-US"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dirty="0">
                <a:effectLst/>
              </a:rPr>
              <a:t>Project manager for grants requiring capacity building, workforce development, and stakeholder engagement.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alibri" panose="020F0502020204030204" pitchFamily="34" charset="0"/>
              </a:rPr>
              <a:t>Helped to bundle Congression Directed Spending request for Heavy equipment.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38F6B1E-8ADC-A64F-8D63-34A2F45CB835}" type="slidenum">
              <a:rPr lang="en-US" smtClean="0"/>
              <a:t>4</a:t>
            </a:fld>
            <a:endParaRPr lang="en-US"/>
          </a:p>
        </p:txBody>
      </p:sp>
    </p:spTree>
    <p:extLst>
      <p:ext uri="{BB962C8B-B14F-4D97-AF65-F5344CB8AC3E}">
        <p14:creationId xmlns:p14="http://schemas.microsoft.com/office/powerpoint/2010/main" val="1614396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AML continues our relationship with state dot to both support transportation related projects and applications, and to assist with connecting more with local community priorities in the process. </a:t>
            </a:r>
          </a:p>
          <a:p>
            <a:endParaRPr lang="en-US" dirty="0"/>
          </a:p>
          <a:p>
            <a:r>
              <a:rPr lang="en-US" dirty="0"/>
              <a:t>We are working with PNWER to try help increase the usage of TIFIA loan opportunities to help fund transportation projects in Alaska. We are working with a community engagement related to EV deployment in rural Alaska.</a:t>
            </a:r>
          </a:p>
          <a:p>
            <a:endParaRPr lang="en-US" dirty="0"/>
          </a:p>
          <a:p>
            <a:r>
              <a:rPr lang="en-US" dirty="0"/>
              <a:t>The next couple of slides really helped to celebrate some of our transportation related successes and activities in the SWAMC region in particular</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38F6B1E-8ADC-A64F-8D63-34A2F45CB835}" type="slidenum">
              <a:rPr lang="en-US" smtClean="0"/>
              <a:t>5</a:t>
            </a:fld>
            <a:endParaRPr lang="en-US"/>
          </a:p>
        </p:txBody>
      </p:sp>
    </p:spTree>
    <p:extLst>
      <p:ext uri="{BB962C8B-B14F-4D97-AF65-F5344CB8AC3E}">
        <p14:creationId xmlns:p14="http://schemas.microsoft.com/office/powerpoint/2010/main" val="1856112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CAB93-20C0-0188-9694-34023CE26D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B4A6C7-525C-5EEE-DA12-55483594FB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61901-8DDE-4961-2C47-56683BE6FF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rgbClr val="212529"/>
                </a:solidFill>
                <a:effectLst/>
                <a:latin typeface="Open Sans" panose="020B0606030504020204" pitchFamily="34" charset="0"/>
              </a:rPr>
              <a:t>2022 Bridge Investment Program (BIP)</a:t>
            </a:r>
          </a:p>
          <a:p>
            <a:pPr marL="0" marR="0">
              <a:spcBef>
                <a:spcPts val="0"/>
              </a:spcBef>
              <a:spcAft>
                <a:spcPts val="0"/>
              </a:spcAft>
            </a:pPr>
            <a:endParaRPr lang="en-US" sz="1100" dirty="0">
              <a:solidFill>
                <a:srgbClr val="FF0000"/>
              </a:solidFill>
              <a:effectLst/>
              <a:latin typeface="+mn-lt"/>
              <a:ea typeface="Calibri" panose="020F0502020204030204" pitchFamily="34" charset="0"/>
            </a:endParaRPr>
          </a:p>
          <a:p>
            <a:pPr marL="0" marR="0">
              <a:spcBef>
                <a:spcPts val="0"/>
              </a:spcBef>
              <a:spcAft>
                <a:spcPts val="0"/>
              </a:spcAft>
            </a:pPr>
            <a:endParaRPr lang="en-US" sz="1100" dirty="0">
              <a:solidFill>
                <a:srgbClr val="FF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effectLst/>
                <a:latin typeface="+mn-lt"/>
                <a:ea typeface="Calibri" panose="020F0502020204030204" pitchFamily="34" charset="0"/>
              </a:rPr>
              <a:t>This was a need that came from the borough, related to two state owned bridges.  State, AML and Boroughs supported the application. It was more competitive to have the local government apply, and to bundle these bridges.  the Borough was the formal applicant, for this State project. </a:t>
            </a:r>
          </a:p>
          <a:p>
            <a:pPr marL="0" marR="0" lvl="0" indent="0">
              <a:spcBef>
                <a:spcPts val="0"/>
              </a:spcBef>
              <a:spcAft>
                <a:spcPts val="0"/>
              </a:spcAft>
              <a:buFont typeface="Symbol" panose="05050102010706020507" pitchFamily="18" charset="2"/>
              <a:buNone/>
            </a:pPr>
            <a:r>
              <a:rPr lang="en-US" sz="1100" dirty="0">
                <a:effectLst/>
                <a:latin typeface="Calibri" panose="020F0502020204030204" pitchFamily="34" charset="0"/>
                <a:ea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endParaRPr lang="en-US" sz="1100"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100" dirty="0">
              <a:effectLst/>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13140402-6868-0278-7784-E48D19100A3C}"/>
              </a:ext>
            </a:extLst>
          </p:cNvPr>
          <p:cNvSpPr>
            <a:spLocks noGrp="1"/>
          </p:cNvSpPr>
          <p:nvPr>
            <p:ph type="sldNum" sz="quarter" idx="5"/>
          </p:nvPr>
        </p:nvSpPr>
        <p:spPr/>
        <p:txBody>
          <a:bodyPr/>
          <a:lstStyle/>
          <a:p>
            <a:fld id="{538F6B1E-8ADC-A64F-8D63-34A2F45CB835}" type="slidenum">
              <a:rPr lang="en-US" smtClean="0"/>
              <a:t>6</a:t>
            </a:fld>
            <a:endParaRPr lang="en-US"/>
          </a:p>
        </p:txBody>
      </p:sp>
    </p:spTree>
    <p:extLst>
      <p:ext uri="{BB962C8B-B14F-4D97-AF65-F5344CB8AC3E}">
        <p14:creationId xmlns:p14="http://schemas.microsoft.com/office/powerpoint/2010/main" val="1215181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i="0" dirty="0">
                <a:solidFill>
                  <a:srgbClr val="194178"/>
                </a:solidFill>
                <a:effectLst/>
                <a:latin typeface="Open Sans" panose="020B0606030504020204" pitchFamily="34" charset="0"/>
              </a:rPr>
              <a:t>Port Infrastructure </a:t>
            </a:r>
            <a:r>
              <a:rPr lang="fr-FR" sz="1600" b="1" i="0" dirty="0" err="1">
                <a:solidFill>
                  <a:srgbClr val="194178"/>
                </a:solidFill>
                <a:effectLst/>
                <a:latin typeface="Open Sans" panose="020B0606030504020204" pitchFamily="34" charset="0"/>
              </a:rPr>
              <a:t>Development</a:t>
            </a:r>
            <a:r>
              <a:rPr lang="fr-FR" sz="1600" b="1" i="0" dirty="0">
                <a:solidFill>
                  <a:srgbClr val="194178"/>
                </a:solidFill>
                <a:effectLst/>
                <a:latin typeface="Open Sans" panose="020B0606030504020204" pitchFamily="34" charset="0"/>
              </a:rPr>
              <a:t> Program Grant</a:t>
            </a:r>
          </a:p>
          <a:p>
            <a:pPr marL="0" marR="0">
              <a:spcBef>
                <a:spcPts val="0"/>
              </a:spcBef>
              <a:spcAft>
                <a:spcPts val="0"/>
              </a:spcAft>
            </a:pPr>
            <a:endParaRPr lang="en-US" sz="1100" dirty="0">
              <a:effectLst/>
              <a:latin typeface="+mn-lt"/>
              <a:ea typeface="Calibri" panose="020F0502020204030204" pitchFamily="34" charset="0"/>
            </a:endParaRPr>
          </a:p>
          <a:p>
            <a:pPr marL="0" marR="0">
              <a:spcBef>
                <a:spcPts val="0"/>
              </a:spcBef>
              <a:spcAft>
                <a:spcPts val="0"/>
              </a:spcAft>
            </a:pPr>
            <a:endParaRPr lang="en-US" sz="1100" dirty="0">
              <a:effectLst/>
              <a:latin typeface="+mn-lt"/>
              <a:ea typeface="Calibri" panose="020F0502020204030204" pitchFamily="34" charset="0"/>
            </a:endParaRPr>
          </a:p>
          <a:p>
            <a:pPr marL="0" marR="0">
              <a:spcBef>
                <a:spcPts val="0"/>
              </a:spcBef>
              <a:spcAft>
                <a:spcPts val="0"/>
              </a:spcAft>
            </a:pPr>
            <a:r>
              <a:rPr lang="en-US" sz="1100" dirty="0">
                <a:effectLst/>
                <a:latin typeface="+mn-lt"/>
                <a:ea typeface="Calibri" panose="020F0502020204030204" pitchFamily="34" charset="0"/>
              </a:rPr>
              <a:t>$43 million dollar has been awarded for the Cold Bay Replacement Dock.</a:t>
            </a:r>
          </a:p>
          <a:p>
            <a:pPr marL="0" marR="0">
              <a:spcBef>
                <a:spcPts val="0"/>
              </a:spcBef>
              <a:spcAft>
                <a:spcPts val="0"/>
              </a:spcAft>
            </a:pPr>
            <a:endParaRPr lang="en-US" sz="1100" dirty="0">
              <a:effectLst/>
              <a:latin typeface="+mn-l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mn-lt"/>
                <a:ea typeface="Calibri" panose="020F0502020204030204" pitchFamily="34" charset="0"/>
              </a:rPr>
              <a:t> Capacity and match can be a huge a challenge for communities This grant was successful because of the close collaboration between Aleutians East Borough, City of Cold Bay and the State of Alaska – DOT. This is a  Borough owned and city manager facility. The State- recognizing this project’s importance supported the application not only by applying but by committing to the match.   AML was very excited to assist and Coordinate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mn-lt"/>
              <a:ea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Capacity is a challenge – connect borough, cities and State – offer direct support with grant writing and review</a:t>
            </a:r>
          </a:p>
          <a:p>
            <a:pPr marL="0" marR="0">
              <a:spcBef>
                <a:spcPts val="0"/>
              </a:spcBef>
              <a:spcAft>
                <a:spcPts val="0"/>
              </a:spcAft>
            </a:pP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7 communities were successful in Port Improvement Development Program (PIDP)  awards this year, Congrats to all!</a:t>
            </a:r>
          </a:p>
          <a:p>
            <a:pPr marL="0" marR="0">
              <a:spcBef>
                <a:spcPts val="0"/>
              </a:spcBef>
              <a:spcAft>
                <a:spcPts val="0"/>
              </a:spcAft>
            </a:pP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AML assisted with 3 of those in different ways.</a:t>
            </a:r>
          </a:p>
          <a:p>
            <a:pPr marL="0" marR="0">
              <a:spcBef>
                <a:spcPts val="0"/>
              </a:spcBef>
              <a:spcAft>
                <a:spcPts val="0"/>
              </a:spcAft>
            </a:pP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 – applications for Cold Bay Dock, for </a:t>
            </a:r>
            <a:r>
              <a:rPr lang="en-US" sz="1100" dirty="0" err="1">
                <a:effectLst/>
                <a:latin typeface="Calibri" panose="020F0502020204030204" pitchFamily="34" charset="0"/>
                <a:ea typeface="Calibri" panose="020F0502020204030204" pitchFamily="34" charset="0"/>
              </a:rPr>
              <a:t>Seldovia</a:t>
            </a:r>
            <a:r>
              <a:rPr lang="en-US" sz="1100" dirty="0">
                <a:effectLst/>
                <a:latin typeface="Calibri" panose="020F0502020204030204" pitchFamily="34" charset="0"/>
                <a:ea typeface="Calibri" panose="020F0502020204030204" pitchFamily="34" charset="0"/>
              </a:rPr>
              <a:t>, and for Yakutat.</a:t>
            </a:r>
          </a:p>
          <a:p>
            <a:pPr marL="0" marR="0">
              <a:spcBef>
                <a:spcPts val="0"/>
              </a:spcBef>
              <a:spcAft>
                <a:spcPts val="0"/>
              </a:spcAft>
            </a:pPr>
            <a:endParaRPr lang="en-US" sz="1100" dirty="0">
              <a:effectLst/>
              <a:latin typeface="+mn-lt"/>
              <a:ea typeface="Calibri" panose="020F0502020204030204" pitchFamily="34" charset="0"/>
            </a:endParaRPr>
          </a:p>
          <a:p>
            <a:pPr marL="0" marR="0" lvl="0" indent="0">
              <a:spcBef>
                <a:spcPts val="0"/>
              </a:spcBef>
              <a:spcAft>
                <a:spcPts val="0"/>
              </a:spcAft>
              <a:buFont typeface="Symbol" panose="05050102010706020507" pitchFamily="18" charset="2"/>
              <a:buNone/>
            </a:pPr>
            <a:r>
              <a:rPr lang="en-US" sz="1100" dirty="0">
                <a:effectLst/>
                <a:latin typeface="Calibri" panose="020F0502020204030204" pitchFamily="34" charset="0"/>
                <a:ea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endParaRPr lang="en-US" sz="1100"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1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38F6B1E-8ADC-A64F-8D63-34A2F45CB835}" type="slidenum">
              <a:rPr lang="en-US" smtClean="0"/>
              <a:t>7</a:t>
            </a:fld>
            <a:endParaRPr lang="en-US"/>
          </a:p>
        </p:txBody>
      </p:sp>
    </p:spTree>
    <p:extLst>
      <p:ext uri="{BB962C8B-B14F-4D97-AF65-F5344CB8AC3E}">
        <p14:creationId xmlns:p14="http://schemas.microsoft.com/office/powerpoint/2010/main" val="428293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7D823-48ED-EB36-8578-5E0C100638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D51B12-879B-7912-9298-052A555552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0718D8-3AB0-600E-AEC4-F3FF7AC6D7A8}"/>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lang="en-US" sz="1100" dirty="0">
                <a:effectLst/>
                <a:latin typeface="+mn-lt"/>
                <a:ea typeface="Calibri" panose="020F0502020204030204" pitchFamily="34" charset="0"/>
              </a:rPr>
              <a:t>Saint Paul was one of 7 communities in Alaska that was awarded funding to from the 2022 Safe Streets for All, each working on Safety Action Plans. These action plans will qualify these communities for implementation grants in the future. </a:t>
            </a:r>
          </a:p>
          <a:p>
            <a:pPr marL="0" marR="0" lvl="0" indent="0" algn="l" defTabSz="914400" rtl="0" eaLnBrk="1" fontAlgn="auto" latinLnBrk="0" hangingPunct="1">
              <a:lnSpc>
                <a:spcPct val="107000"/>
              </a:lnSpc>
              <a:spcBef>
                <a:spcPts val="0"/>
              </a:spcBef>
              <a:spcAft>
                <a:spcPts val="600"/>
              </a:spcAft>
              <a:buClrTx/>
              <a:buSzTx/>
              <a:buFontTx/>
              <a:buNone/>
              <a:tabLst/>
              <a:defRPr/>
            </a:pPr>
            <a:endParaRPr lang="en-US" sz="1100" dirty="0">
              <a:effectLst/>
              <a:latin typeface="+mn-lt"/>
              <a:ea typeface="Calibri" panose="020F0502020204030204" pitchFamily="34"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r>
              <a:rPr lang="en-US" sz="1100" dirty="0">
                <a:effectLst/>
                <a:latin typeface="+mn-lt"/>
                <a:ea typeface="Calibri" panose="020F0502020204030204" pitchFamily="34" charset="0"/>
              </a:rPr>
              <a:t>AML hosts a monthly meeting open to all these communities so they may compare notes and learn from each other.  So far that have shared what their experiences have been in the grant agreement process, and lessons learned.  Saint Paul is kind of a rock star with this program and it really taking the lead within this group, they have been neighborly enough to share their RFP’s to help the others along in their processes. </a:t>
            </a:r>
          </a:p>
          <a:p>
            <a:pPr marL="0" marR="0" lvl="0" indent="0" algn="l" defTabSz="914400" rtl="0" eaLnBrk="1" fontAlgn="auto" latinLnBrk="0" hangingPunct="1">
              <a:lnSpc>
                <a:spcPct val="107000"/>
              </a:lnSpc>
              <a:spcBef>
                <a:spcPts val="0"/>
              </a:spcBef>
              <a:spcAft>
                <a:spcPts val="600"/>
              </a:spcAft>
              <a:buClrTx/>
              <a:buSzTx/>
              <a:buFontTx/>
              <a:buNone/>
              <a:tabLst/>
              <a:defRPr/>
            </a:pPr>
            <a:br>
              <a:rPr lang="en-US" sz="1100" dirty="0">
                <a:effectLst/>
                <a:latin typeface="+mn-lt"/>
                <a:ea typeface="Calibri" panose="020F0502020204030204" pitchFamily="34" charset="0"/>
              </a:rPr>
            </a:br>
            <a:r>
              <a:rPr lang="en-US" sz="1100" dirty="0">
                <a:effectLst/>
                <a:latin typeface="+mn-lt"/>
                <a:ea typeface="Calibri" panose="020F0502020204030204" pitchFamily="34" charset="0"/>
              </a:rPr>
              <a:t>ONE TO MANY NOTES</a:t>
            </a:r>
          </a:p>
          <a:p>
            <a:pPr marL="0" marR="0" lvl="0" indent="0" algn="l" defTabSz="914400" rtl="0" eaLnBrk="1" fontAlgn="auto" latinLnBrk="0" hangingPunct="1">
              <a:lnSpc>
                <a:spcPct val="107000"/>
              </a:lnSpc>
              <a:spcBef>
                <a:spcPts val="0"/>
              </a:spcBef>
              <a:spcAft>
                <a:spcPts val="600"/>
              </a:spcAft>
              <a:buClrTx/>
              <a:buSzTx/>
              <a:buFontTx/>
              <a:buNone/>
              <a:tabLst/>
              <a:defRPr/>
            </a:pPr>
            <a:endParaRPr lang="en-US" sz="1100" dirty="0">
              <a:effectLst/>
              <a:latin typeface="+mn-lt"/>
              <a:ea typeface="Calibri" panose="020F0502020204030204" pitchFamily="34" charset="0"/>
            </a:endParaRPr>
          </a:p>
          <a:p>
            <a:pPr marL="0" marR="0" lvl="0" indent="0" algn="l" defTabSz="914400" rtl="0" eaLnBrk="1" fontAlgn="auto" latinLnBrk="0" hangingPunct="1">
              <a:lnSpc>
                <a:spcPct val="107000"/>
              </a:lnSpc>
              <a:spcBef>
                <a:spcPts val="0"/>
              </a:spcBef>
              <a:spcAft>
                <a:spcPts val="600"/>
              </a:spcAft>
              <a:buClrTx/>
              <a:buSzTx/>
              <a:buFontTx/>
              <a:buNone/>
              <a:tabLst/>
              <a:defRPr/>
            </a:pPr>
            <a:endParaRPr lang="en-US" sz="1100" dirty="0">
              <a:latin typeface="+mn-lt"/>
            </a:endParaRPr>
          </a:p>
          <a:p>
            <a:pPr marL="0" marR="0" lvl="0" indent="0" algn="l" defTabSz="914400" rtl="0" eaLnBrk="1" fontAlgn="auto" latinLnBrk="0" hangingPunct="1">
              <a:lnSpc>
                <a:spcPct val="107000"/>
              </a:lnSpc>
              <a:spcBef>
                <a:spcPts val="0"/>
              </a:spcBef>
              <a:spcAft>
                <a:spcPts val="600"/>
              </a:spcAft>
              <a:buClrTx/>
              <a:buSzTx/>
              <a:buFontTx/>
              <a:buNone/>
              <a:tabLst/>
              <a:defRPr/>
            </a:pPr>
            <a:endParaRPr lang="en-US" sz="1100" dirty="0">
              <a:effectLst/>
              <a:latin typeface="+mn-lt"/>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B8167DFE-FD11-450B-8CF2-96A14DE662D5}"/>
              </a:ext>
            </a:extLst>
          </p:cNvPr>
          <p:cNvSpPr>
            <a:spLocks noGrp="1"/>
          </p:cNvSpPr>
          <p:nvPr>
            <p:ph type="sldNum" sz="quarter" idx="5"/>
          </p:nvPr>
        </p:nvSpPr>
        <p:spPr/>
        <p:txBody>
          <a:bodyPr/>
          <a:lstStyle/>
          <a:p>
            <a:fld id="{538F6B1E-8ADC-A64F-8D63-34A2F45CB835}" type="slidenum">
              <a:rPr lang="en-US" smtClean="0"/>
              <a:t>8</a:t>
            </a:fld>
            <a:endParaRPr lang="en-US"/>
          </a:p>
        </p:txBody>
      </p:sp>
    </p:spTree>
    <p:extLst>
      <p:ext uri="{BB962C8B-B14F-4D97-AF65-F5344CB8AC3E}">
        <p14:creationId xmlns:p14="http://schemas.microsoft.com/office/powerpoint/2010/main" val="2392026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p:txBody>
      </p:sp>
      <p:sp>
        <p:nvSpPr>
          <p:cNvPr id="4" name="Slide Number Placeholder 3"/>
          <p:cNvSpPr>
            <a:spLocks noGrp="1"/>
          </p:cNvSpPr>
          <p:nvPr>
            <p:ph type="sldNum" sz="quarter" idx="5"/>
          </p:nvPr>
        </p:nvSpPr>
        <p:spPr/>
        <p:txBody>
          <a:bodyPr/>
          <a:lstStyle/>
          <a:p>
            <a:fld id="{538F6B1E-8ADC-A64F-8D63-34A2F45CB835}" type="slidenum">
              <a:rPr lang="en-US" smtClean="0"/>
              <a:t>9</a:t>
            </a:fld>
            <a:endParaRPr lang="en-US"/>
          </a:p>
        </p:txBody>
      </p:sp>
    </p:spTree>
    <p:extLst>
      <p:ext uri="{BB962C8B-B14F-4D97-AF65-F5344CB8AC3E}">
        <p14:creationId xmlns:p14="http://schemas.microsoft.com/office/powerpoint/2010/main" val="2822964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61E56-EE58-B9E2-FB23-C89109F2D2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CA9D1E-5040-E654-9E2F-BE1600BD1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0A0E32-4FB4-8C17-E715-081A4563F2CD}"/>
              </a:ext>
            </a:extLst>
          </p:cNvPr>
          <p:cNvSpPr>
            <a:spLocks noGrp="1"/>
          </p:cNvSpPr>
          <p:nvPr>
            <p:ph type="dt" sz="half" idx="10"/>
          </p:nvPr>
        </p:nvSpPr>
        <p:spPr/>
        <p:txBody>
          <a:bodyPr/>
          <a:lstStyle/>
          <a:p>
            <a:fld id="{9D71572B-07E7-9546-A7AA-BC84904195B2}" type="datetimeFigureOut">
              <a:rPr lang="en-US" smtClean="0"/>
              <a:t>3/8/2024</a:t>
            </a:fld>
            <a:endParaRPr lang="en-US"/>
          </a:p>
        </p:txBody>
      </p:sp>
      <p:sp>
        <p:nvSpPr>
          <p:cNvPr id="5" name="Footer Placeholder 4">
            <a:extLst>
              <a:ext uri="{FF2B5EF4-FFF2-40B4-BE49-F238E27FC236}">
                <a16:creationId xmlns:a16="http://schemas.microsoft.com/office/drawing/2014/main" id="{B8A217DC-4B6E-CBB5-B085-9B1EC06DF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47308-7FA7-6A6A-6D5C-3F43407734ED}"/>
              </a:ext>
            </a:extLst>
          </p:cNvPr>
          <p:cNvSpPr>
            <a:spLocks noGrp="1"/>
          </p:cNvSpPr>
          <p:nvPr>
            <p:ph type="sldNum" sz="quarter" idx="12"/>
          </p:nvPr>
        </p:nvSpPr>
        <p:spPr/>
        <p:txBody>
          <a:bodyPr/>
          <a:lstStyle/>
          <a:p>
            <a:fld id="{612ACB67-A335-D848-BC02-9A3AC09889DE}" type="slidenum">
              <a:rPr lang="en-US" smtClean="0"/>
              <a:t>‹#›</a:t>
            </a:fld>
            <a:endParaRPr lang="en-US"/>
          </a:p>
        </p:txBody>
      </p:sp>
    </p:spTree>
    <p:extLst>
      <p:ext uri="{BB962C8B-B14F-4D97-AF65-F5344CB8AC3E}">
        <p14:creationId xmlns:p14="http://schemas.microsoft.com/office/powerpoint/2010/main" val="1141722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48A26-4D10-7445-28E0-D360827EB9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264458-6AE6-FD30-C79F-3CEDE02C57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03D1D-700D-4E56-1100-3835FE61865A}"/>
              </a:ext>
            </a:extLst>
          </p:cNvPr>
          <p:cNvSpPr>
            <a:spLocks noGrp="1"/>
          </p:cNvSpPr>
          <p:nvPr>
            <p:ph type="dt" sz="half" idx="10"/>
          </p:nvPr>
        </p:nvSpPr>
        <p:spPr/>
        <p:txBody>
          <a:bodyPr/>
          <a:lstStyle/>
          <a:p>
            <a:fld id="{9D71572B-07E7-9546-A7AA-BC84904195B2}" type="datetimeFigureOut">
              <a:rPr lang="en-US" smtClean="0"/>
              <a:t>3/8/2024</a:t>
            </a:fld>
            <a:endParaRPr lang="en-US"/>
          </a:p>
        </p:txBody>
      </p:sp>
      <p:sp>
        <p:nvSpPr>
          <p:cNvPr id="5" name="Footer Placeholder 4">
            <a:extLst>
              <a:ext uri="{FF2B5EF4-FFF2-40B4-BE49-F238E27FC236}">
                <a16:creationId xmlns:a16="http://schemas.microsoft.com/office/drawing/2014/main" id="{A4B19AF1-8910-7CC0-D7A4-210D0137F4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FC6BC-86B9-3F65-3B13-32387FA55723}"/>
              </a:ext>
            </a:extLst>
          </p:cNvPr>
          <p:cNvSpPr>
            <a:spLocks noGrp="1"/>
          </p:cNvSpPr>
          <p:nvPr>
            <p:ph type="sldNum" sz="quarter" idx="12"/>
          </p:nvPr>
        </p:nvSpPr>
        <p:spPr/>
        <p:txBody>
          <a:bodyPr/>
          <a:lstStyle/>
          <a:p>
            <a:fld id="{612ACB67-A335-D848-BC02-9A3AC09889DE}" type="slidenum">
              <a:rPr lang="en-US" smtClean="0"/>
              <a:t>‹#›</a:t>
            </a:fld>
            <a:endParaRPr lang="en-US"/>
          </a:p>
        </p:txBody>
      </p:sp>
    </p:spTree>
    <p:extLst>
      <p:ext uri="{BB962C8B-B14F-4D97-AF65-F5344CB8AC3E}">
        <p14:creationId xmlns:p14="http://schemas.microsoft.com/office/powerpoint/2010/main" val="3631187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B91D59-8EF5-AA37-B174-1CE129EA7B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C1B013-3062-C949-B7A8-390DFAB61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18A2E-90C2-03EE-ED34-00AC67EF6996}"/>
              </a:ext>
            </a:extLst>
          </p:cNvPr>
          <p:cNvSpPr>
            <a:spLocks noGrp="1"/>
          </p:cNvSpPr>
          <p:nvPr>
            <p:ph type="dt" sz="half" idx="10"/>
          </p:nvPr>
        </p:nvSpPr>
        <p:spPr/>
        <p:txBody>
          <a:bodyPr/>
          <a:lstStyle/>
          <a:p>
            <a:fld id="{9D71572B-07E7-9546-A7AA-BC84904195B2}" type="datetimeFigureOut">
              <a:rPr lang="en-US" smtClean="0"/>
              <a:t>3/8/2024</a:t>
            </a:fld>
            <a:endParaRPr lang="en-US"/>
          </a:p>
        </p:txBody>
      </p:sp>
      <p:sp>
        <p:nvSpPr>
          <p:cNvPr id="5" name="Footer Placeholder 4">
            <a:extLst>
              <a:ext uri="{FF2B5EF4-FFF2-40B4-BE49-F238E27FC236}">
                <a16:creationId xmlns:a16="http://schemas.microsoft.com/office/drawing/2014/main" id="{AB4C3AB0-1F0B-9832-0A8E-C7A9D64F05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01771C-D3D7-4EC1-F414-AE7ED6A5716A}"/>
              </a:ext>
            </a:extLst>
          </p:cNvPr>
          <p:cNvSpPr>
            <a:spLocks noGrp="1"/>
          </p:cNvSpPr>
          <p:nvPr>
            <p:ph type="sldNum" sz="quarter" idx="12"/>
          </p:nvPr>
        </p:nvSpPr>
        <p:spPr/>
        <p:txBody>
          <a:bodyPr/>
          <a:lstStyle/>
          <a:p>
            <a:fld id="{612ACB67-A335-D848-BC02-9A3AC09889DE}" type="slidenum">
              <a:rPr lang="en-US" smtClean="0"/>
              <a:t>‹#›</a:t>
            </a:fld>
            <a:endParaRPr lang="en-US"/>
          </a:p>
        </p:txBody>
      </p:sp>
    </p:spTree>
    <p:extLst>
      <p:ext uri="{BB962C8B-B14F-4D97-AF65-F5344CB8AC3E}">
        <p14:creationId xmlns:p14="http://schemas.microsoft.com/office/powerpoint/2010/main" val="696826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69EB6-B795-8152-F74B-468D2E0F50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79226F-8D5C-BB15-8C7F-154CF7D7A1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1D8C95-8249-BA6A-1975-83058994F043}"/>
              </a:ext>
            </a:extLst>
          </p:cNvPr>
          <p:cNvSpPr>
            <a:spLocks noGrp="1"/>
          </p:cNvSpPr>
          <p:nvPr>
            <p:ph type="dt" sz="half" idx="10"/>
          </p:nvPr>
        </p:nvSpPr>
        <p:spPr/>
        <p:txBody>
          <a:bodyPr/>
          <a:lstStyle/>
          <a:p>
            <a:fld id="{9D71572B-07E7-9546-A7AA-BC84904195B2}" type="datetimeFigureOut">
              <a:rPr lang="en-US" smtClean="0"/>
              <a:t>3/8/2024</a:t>
            </a:fld>
            <a:endParaRPr lang="en-US"/>
          </a:p>
        </p:txBody>
      </p:sp>
      <p:sp>
        <p:nvSpPr>
          <p:cNvPr id="5" name="Footer Placeholder 4">
            <a:extLst>
              <a:ext uri="{FF2B5EF4-FFF2-40B4-BE49-F238E27FC236}">
                <a16:creationId xmlns:a16="http://schemas.microsoft.com/office/drawing/2014/main" id="{44E6EB4A-E447-2586-656C-CC230A4A0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1D6E7A-4146-BF0B-85AA-9458CAE60EB6}"/>
              </a:ext>
            </a:extLst>
          </p:cNvPr>
          <p:cNvSpPr>
            <a:spLocks noGrp="1"/>
          </p:cNvSpPr>
          <p:nvPr>
            <p:ph type="sldNum" sz="quarter" idx="12"/>
          </p:nvPr>
        </p:nvSpPr>
        <p:spPr/>
        <p:txBody>
          <a:bodyPr/>
          <a:lstStyle/>
          <a:p>
            <a:fld id="{612ACB67-A335-D848-BC02-9A3AC09889DE}" type="slidenum">
              <a:rPr lang="en-US" smtClean="0"/>
              <a:t>‹#›</a:t>
            </a:fld>
            <a:endParaRPr lang="en-US"/>
          </a:p>
        </p:txBody>
      </p:sp>
    </p:spTree>
    <p:extLst>
      <p:ext uri="{BB962C8B-B14F-4D97-AF65-F5344CB8AC3E}">
        <p14:creationId xmlns:p14="http://schemas.microsoft.com/office/powerpoint/2010/main" val="2120122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11735-BF71-33A9-4107-2A97D0190C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918929-49AA-1CE0-C128-F0153805DC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7C24A0-9432-6F8A-0F4F-6204FCFAE2DF}"/>
              </a:ext>
            </a:extLst>
          </p:cNvPr>
          <p:cNvSpPr>
            <a:spLocks noGrp="1"/>
          </p:cNvSpPr>
          <p:nvPr>
            <p:ph type="dt" sz="half" idx="10"/>
          </p:nvPr>
        </p:nvSpPr>
        <p:spPr/>
        <p:txBody>
          <a:bodyPr/>
          <a:lstStyle/>
          <a:p>
            <a:fld id="{9D71572B-07E7-9546-A7AA-BC84904195B2}" type="datetimeFigureOut">
              <a:rPr lang="en-US" smtClean="0"/>
              <a:t>3/8/2024</a:t>
            </a:fld>
            <a:endParaRPr lang="en-US"/>
          </a:p>
        </p:txBody>
      </p:sp>
      <p:sp>
        <p:nvSpPr>
          <p:cNvPr id="5" name="Footer Placeholder 4">
            <a:extLst>
              <a:ext uri="{FF2B5EF4-FFF2-40B4-BE49-F238E27FC236}">
                <a16:creationId xmlns:a16="http://schemas.microsoft.com/office/drawing/2014/main" id="{CC166B08-0BCF-B22D-5E93-64CDF51E7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AD8EC-44D9-829A-163F-62B4659C8FC4}"/>
              </a:ext>
            </a:extLst>
          </p:cNvPr>
          <p:cNvSpPr>
            <a:spLocks noGrp="1"/>
          </p:cNvSpPr>
          <p:nvPr>
            <p:ph type="sldNum" sz="quarter" idx="12"/>
          </p:nvPr>
        </p:nvSpPr>
        <p:spPr/>
        <p:txBody>
          <a:bodyPr/>
          <a:lstStyle/>
          <a:p>
            <a:fld id="{612ACB67-A335-D848-BC02-9A3AC09889DE}" type="slidenum">
              <a:rPr lang="en-US" smtClean="0"/>
              <a:t>‹#›</a:t>
            </a:fld>
            <a:endParaRPr lang="en-US"/>
          </a:p>
        </p:txBody>
      </p:sp>
    </p:spTree>
    <p:extLst>
      <p:ext uri="{BB962C8B-B14F-4D97-AF65-F5344CB8AC3E}">
        <p14:creationId xmlns:p14="http://schemas.microsoft.com/office/powerpoint/2010/main" val="1608135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6566F-0B3F-0A78-D28D-8CC8E9A07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5715D-C863-CD19-D2FF-1B18EAD372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CF48A4-B07A-6849-F796-3606B75456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32418B-E470-D00C-2289-DB6856E04AC0}"/>
              </a:ext>
            </a:extLst>
          </p:cNvPr>
          <p:cNvSpPr>
            <a:spLocks noGrp="1"/>
          </p:cNvSpPr>
          <p:nvPr>
            <p:ph type="dt" sz="half" idx="10"/>
          </p:nvPr>
        </p:nvSpPr>
        <p:spPr/>
        <p:txBody>
          <a:bodyPr/>
          <a:lstStyle/>
          <a:p>
            <a:fld id="{9D71572B-07E7-9546-A7AA-BC84904195B2}" type="datetimeFigureOut">
              <a:rPr lang="en-US" smtClean="0"/>
              <a:t>3/8/2024</a:t>
            </a:fld>
            <a:endParaRPr lang="en-US"/>
          </a:p>
        </p:txBody>
      </p:sp>
      <p:sp>
        <p:nvSpPr>
          <p:cNvPr id="6" name="Footer Placeholder 5">
            <a:extLst>
              <a:ext uri="{FF2B5EF4-FFF2-40B4-BE49-F238E27FC236}">
                <a16:creationId xmlns:a16="http://schemas.microsoft.com/office/drawing/2014/main" id="{D317E7F3-B813-1A33-A6BC-7FB3417B4F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BB6F6C-946F-FFC4-86AB-FA03519DDCD5}"/>
              </a:ext>
            </a:extLst>
          </p:cNvPr>
          <p:cNvSpPr>
            <a:spLocks noGrp="1"/>
          </p:cNvSpPr>
          <p:nvPr>
            <p:ph type="sldNum" sz="quarter" idx="12"/>
          </p:nvPr>
        </p:nvSpPr>
        <p:spPr/>
        <p:txBody>
          <a:bodyPr/>
          <a:lstStyle/>
          <a:p>
            <a:fld id="{612ACB67-A335-D848-BC02-9A3AC09889DE}" type="slidenum">
              <a:rPr lang="en-US" smtClean="0"/>
              <a:t>‹#›</a:t>
            </a:fld>
            <a:endParaRPr lang="en-US"/>
          </a:p>
        </p:txBody>
      </p:sp>
    </p:spTree>
    <p:extLst>
      <p:ext uri="{BB962C8B-B14F-4D97-AF65-F5344CB8AC3E}">
        <p14:creationId xmlns:p14="http://schemas.microsoft.com/office/powerpoint/2010/main" val="1544951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74867-1F57-CD2C-EAF1-459501E49B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C58FF3-0516-B804-8465-DC5EC5DA39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6B5FAB-F4D0-6463-8642-16A727EBED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808D2F-163C-35CE-7434-C4D07B9720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D2488F-F482-5E3D-9394-40D531FF15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DAA3B-2162-5A59-F51B-D2CACC9DCB7A}"/>
              </a:ext>
            </a:extLst>
          </p:cNvPr>
          <p:cNvSpPr>
            <a:spLocks noGrp="1"/>
          </p:cNvSpPr>
          <p:nvPr>
            <p:ph type="dt" sz="half" idx="10"/>
          </p:nvPr>
        </p:nvSpPr>
        <p:spPr/>
        <p:txBody>
          <a:bodyPr/>
          <a:lstStyle/>
          <a:p>
            <a:fld id="{9D71572B-07E7-9546-A7AA-BC84904195B2}" type="datetimeFigureOut">
              <a:rPr lang="en-US" smtClean="0"/>
              <a:t>3/8/2024</a:t>
            </a:fld>
            <a:endParaRPr lang="en-US"/>
          </a:p>
        </p:txBody>
      </p:sp>
      <p:sp>
        <p:nvSpPr>
          <p:cNvPr id="8" name="Footer Placeholder 7">
            <a:extLst>
              <a:ext uri="{FF2B5EF4-FFF2-40B4-BE49-F238E27FC236}">
                <a16:creationId xmlns:a16="http://schemas.microsoft.com/office/drawing/2014/main" id="{105CB8D5-5F8A-1433-C526-85ABF08482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5752F2-BE09-313A-71E9-C0F4BC4AE65E}"/>
              </a:ext>
            </a:extLst>
          </p:cNvPr>
          <p:cNvSpPr>
            <a:spLocks noGrp="1"/>
          </p:cNvSpPr>
          <p:nvPr>
            <p:ph type="sldNum" sz="quarter" idx="12"/>
          </p:nvPr>
        </p:nvSpPr>
        <p:spPr/>
        <p:txBody>
          <a:bodyPr/>
          <a:lstStyle/>
          <a:p>
            <a:fld id="{612ACB67-A335-D848-BC02-9A3AC09889DE}" type="slidenum">
              <a:rPr lang="en-US" smtClean="0"/>
              <a:t>‹#›</a:t>
            </a:fld>
            <a:endParaRPr lang="en-US"/>
          </a:p>
        </p:txBody>
      </p:sp>
    </p:spTree>
    <p:extLst>
      <p:ext uri="{BB962C8B-B14F-4D97-AF65-F5344CB8AC3E}">
        <p14:creationId xmlns:p14="http://schemas.microsoft.com/office/powerpoint/2010/main" val="2364809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7C720-52CA-9C1F-3258-BF3BC621F1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1F1CA9-D2A8-F356-E55F-9F1A99854398}"/>
              </a:ext>
            </a:extLst>
          </p:cNvPr>
          <p:cNvSpPr>
            <a:spLocks noGrp="1"/>
          </p:cNvSpPr>
          <p:nvPr>
            <p:ph type="dt" sz="half" idx="10"/>
          </p:nvPr>
        </p:nvSpPr>
        <p:spPr/>
        <p:txBody>
          <a:bodyPr/>
          <a:lstStyle/>
          <a:p>
            <a:fld id="{9D71572B-07E7-9546-A7AA-BC84904195B2}" type="datetimeFigureOut">
              <a:rPr lang="en-US" smtClean="0"/>
              <a:t>3/8/2024</a:t>
            </a:fld>
            <a:endParaRPr lang="en-US"/>
          </a:p>
        </p:txBody>
      </p:sp>
      <p:sp>
        <p:nvSpPr>
          <p:cNvPr id="4" name="Footer Placeholder 3">
            <a:extLst>
              <a:ext uri="{FF2B5EF4-FFF2-40B4-BE49-F238E27FC236}">
                <a16:creationId xmlns:a16="http://schemas.microsoft.com/office/drawing/2014/main" id="{19D242F7-465F-2681-9A21-5B546F8FEE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6C9053-A5E0-79C4-708E-2A096503AE1B}"/>
              </a:ext>
            </a:extLst>
          </p:cNvPr>
          <p:cNvSpPr>
            <a:spLocks noGrp="1"/>
          </p:cNvSpPr>
          <p:nvPr>
            <p:ph type="sldNum" sz="quarter" idx="12"/>
          </p:nvPr>
        </p:nvSpPr>
        <p:spPr/>
        <p:txBody>
          <a:bodyPr/>
          <a:lstStyle/>
          <a:p>
            <a:fld id="{612ACB67-A335-D848-BC02-9A3AC09889DE}" type="slidenum">
              <a:rPr lang="en-US" smtClean="0"/>
              <a:t>‹#›</a:t>
            </a:fld>
            <a:endParaRPr lang="en-US"/>
          </a:p>
        </p:txBody>
      </p:sp>
    </p:spTree>
    <p:extLst>
      <p:ext uri="{BB962C8B-B14F-4D97-AF65-F5344CB8AC3E}">
        <p14:creationId xmlns:p14="http://schemas.microsoft.com/office/powerpoint/2010/main" val="1299210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166FE-9567-11D1-2501-A0791FC8E4FF}"/>
              </a:ext>
            </a:extLst>
          </p:cNvPr>
          <p:cNvSpPr>
            <a:spLocks noGrp="1"/>
          </p:cNvSpPr>
          <p:nvPr>
            <p:ph type="dt" sz="half" idx="10"/>
          </p:nvPr>
        </p:nvSpPr>
        <p:spPr/>
        <p:txBody>
          <a:bodyPr/>
          <a:lstStyle/>
          <a:p>
            <a:fld id="{9D71572B-07E7-9546-A7AA-BC84904195B2}" type="datetimeFigureOut">
              <a:rPr lang="en-US" smtClean="0"/>
              <a:t>3/8/2024</a:t>
            </a:fld>
            <a:endParaRPr lang="en-US"/>
          </a:p>
        </p:txBody>
      </p:sp>
      <p:sp>
        <p:nvSpPr>
          <p:cNvPr id="3" name="Footer Placeholder 2">
            <a:extLst>
              <a:ext uri="{FF2B5EF4-FFF2-40B4-BE49-F238E27FC236}">
                <a16:creationId xmlns:a16="http://schemas.microsoft.com/office/drawing/2014/main" id="{4188F0D4-6316-FC56-4002-81B8753A44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16F3AB-C114-76A8-697D-A8928D36AA2D}"/>
              </a:ext>
            </a:extLst>
          </p:cNvPr>
          <p:cNvSpPr>
            <a:spLocks noGrp="1"/>
          </p:cNvSpPr>
          <p:nvPr>
            <p:ph type="sldNum" sz="quarter" idx="12"/>
          </p:nvPr>
        </p:nvSpPr>
        <p:spPr/>
        <p:txBody>
          <a:bodyPr/>
          <a:lstStyle/>
          <a:p>
            <a:fld id="{612ACB67-A335-D848-BC02-9A3AC09889DE}" type="slidenum">
              <a:rPr lang="en-US" smtClean="0"/>
              <a:t>‹#›</a:t>
            </a:fld>
            <a:endParaRPr lang="en-US"/>
          </a:p>
        </p:txBody>
      </p:sp>
    </p:spTree>
    <p:extLst>
      <p:ext uri="{BB962C8B-B14F-4D97-AF65-F5344CB8AC3E}">
        <p14:creationId xmlns:p14="http://schemas.microsoft.com/office/powerpoint/2010/main" val="2301495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A18A-07E4-64DE-30EE-842C96EE9C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2F978A-601C-DADC-2973-341C9B2029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7BCF4E-E4F1-AF87-0589-E1B781A8C6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5465F7-EE44-7642-EC90-0C33755356F7}"/>
              </a:ext>
            </a:extLst>
          </p:cNvPr>
          <p:cNvSpPr>
            <a:spLocks noGrp="1"/>
          </p:cNvSpPr>
          <p:nvPr>
            <p:ph type="dt" sz="half" idx="10"/>
          </p:nvPr>
        </p:nvSpPr>
        <p:spPr/>
        <p:txBody>
          <a:bodyPr/>
          <a:lstStyle/>
          <a:p>
            <a:fld id="{9D71572B-07E7-9546-A7AA-BC84904195B2}" type="datetimeFigureOut">
              <a:rPr lang="en-US" smtClean="0"/>
              <a:t>3/8/2024</a:t>
            </a:fld>
            <a:endParaRPr lang="en-US"/>
          </a:p>
        </p:txBody>
      </p:sp>
      <p:sp>
        <p:nvSpPr>
          <p:cNvPr id="6" name="Footer Placeholder 5">
            <a:extLst>
              <a:ext uri="{FF2B5EF4-FFF2-40B4-BE49-F238E27FC236}">
                <a16:creationId xmlns:a16="http://schemas.microsoft.com/office/drawing/2014/main" id="{EE239AEF-85D3-7D84-8F01-73043D6073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ED28E1-48BB-B1B3-6A18-6F5DCBD114B2}"/>
              </a:ext>
            </a:extLst>
          </p:cNvPr>
          <p:cNvSpPr>
            <a:spLocks noGrp="1"/>
          </p:cNvSpPr>
          <p:nvPr>
            <p:ph type="sldNum" sz="quarter" idx="12"/>
          </p:nvPr>
        </p:nvSpPr>
        <p:spPr/>
        <p:txBody>
          <a:bodyPr/>
          <a:lstStyle/>
          <a:p>
            <a:fld id="{612ACB67-A335-D848-BC02-9A3AC09889DE}" type="slidenum">
              <a:rPr lang="en-US" smtClean="0"/>
              <a:t>‹#›</a:t>
            </a:fld>
            <a:endParaRPr lang="en-US"/>
          </a:p>
        </p:txBody>
      </p:sp>
    </p:spTree>
    <p:extLst>
      <p:ext uri="{BB962C8B-B14F-4D97-AF65-F5344CB8AC3E}">
        <p14:creationId xmlns:p14="http://schemas.microsoft.com/office/powerpoint/2010/main" val="2267530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CC38B-25F9-F7AA-5CD1-570D30B6D0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FF5E5B-D9BE-3947-023A-D0E283307D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C86CA4-4C10-DBC9-653B-B2EFF127CD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D11E5C-EEAD-4E62-E5A3-9CBFA804CB89}"/>
              </a:ext>
            </a:extLst>
          </p:cNvPr>
          <p:cNvSpPr>
            <a:spLocks noGrp="1"/>
          </p:cNvSpPr>
          <p:nvPr>
            <p:ph type="dt" sz="half" idx="10"/>
          </p:nvPr>
        </p:nvSpPr>
        <p:spPr/>
        <p:txBody>
          <a:bodyPr/>
          <a:lstStyle/>
          <a:p>
            <a:fld id="{9D71572B-07E7-9546-A7AA-BC84904195B2}" type="datetimeFigureOut">
              <a:rPr lang="en-US" smtClean="0"/>
              <a:t>3/8/2024</a:t>
            </a:fld>
            <a:endParaRPr lang="en-US"/>
          </a:p>
        </p:txBody>
      </p:sp>
      <p:sp>
        <p:nvSpPr>
          <p:cNvPr id="6" name="Footer Placeholder 5">
            <a:extLst>
              <a:ext uri="{FF2B5EF4-FFF2-40B4-BE49-F238E27FC236}">
                <a16:creationId xmlns:a16="http://schemas.microsoft.com/office/drawing/2014/main" id="{D17A1BEC-498A-F187-3787-E925D8B266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FA88D2-121B-49CA-2FAA-146737070C97}"/>
              </a:ext>
            </a:extLst>
          </p:cNvPr>
          <p:cNvSpPr>
            <a:spLocks noGrp="1"/>
          </p:cNvSpPr>
          <p:nvPr>
            <p:ph type="sldNum" sz="quarter" idx="12"/>
          </p:nvPr>
        </p:nvSpPr>
        <p:spPr/>
        <p:txBody>
          <a:bodyPr/>
          <a:lstStyle/>
          <a:p>
            <a:fld id="{612ACB67-A335-D848-BC02-9A3AC09889DE}" type="slidenum">
              <a:rPr lang="en-US" smtClean="0"/>
              <a:t>‹#›</a:t>
            </a:fld>
            <a:endParaRPr lang="en-US"/>
          </a:p>
        </p:txBody>
      </p:sp>
    </p:spTree>
    <p:extLst>
      <p:ext uri="{BB962C8B-B14F-4D97-AF65-F5344CB8AC3E}">
        <p14:creationId xmlns:p14="http://schemas.microsoft.com/office/powerpoint/2010/main" val="4070324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85DE76-D620-CCD2-D462-C65577419C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0BA310-DCBA-B30E-97EE-AFEE41F1EC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DF89C-1699-0803-1D7C-6064161A80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71572B-07E7-9546-A7AA-BC84904195B2}" type="datetimeFigureOut">
              <a:rPr lang="en-US" smtClean="0"/>
              <a:t>3/8/2024</a:t>
            </a:fld>
            <a:endParaRPr lang="en-US"/>
          </a:p>
        </p:txBody>
      </p:sp>
      <p:sp>
        <p:nvSpPr>
          <p:cNvPr id="5" name="Footer Placeholder 4">
            <a:extLst>
              <a:ext uri="{FF2B5EF4-FFF2-40B4-BE49-F238E27FC236}">
                <a16:creationId xmlns:a16="http://schemas.microsoft.com/office/drawing/2014/main" id="{330BF0C5-AFB9-A755-B7F2-A199003B7E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FAEAA9-E294-9607-24AF-064F16D489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ACB67-A335-D848-BC02-9A3AC09889DE}" type="slidenum">
              <a:rPr lang="en-US" smtClean="0"/>
              <a:t>‹#›</a:t>
            </a:fld>
            <a:endParaRPr lang="en-US"/>
          </a:p>
        </p:txBody>
      </p:sp>
    </p:spTree>
    <p:extLst>
      <p:ext uri="{BB962C8B-B14F-4D97-AF65-F5344CB8AC3E}">
        <p14:creationId xmlns:p14="http://schemas.microsoft.com/office/powerpoint/2010/main" val="381807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mailto:Erin@akml.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B8D24C-2155-F243-A9CB-39E7F86C4855}"/>
              </a:ext>
            </a:extLst>
          </p:cNvPr>
          <p:cNvSpPr/>
          <p:nvPr/>
        </p:nvSpPr>
        <p:spPr>
          <a:xfrm>
            <a:off x="80111" y="-3414"/>
            <a:ext cx="12191999" cy="6858000"/>
          </a:xfrm>
          <a:prstGeom prst="rect">
            <a:avLst/>
          </a:prstGeom>
          <a:solidFill>
            <a:srgbClr val="374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00C0C65-A512-ED4F-929B-3C17B78342A8}"/>
              </a:ext>
            </a:extLst>
          </p:cNvPr>
          <p:cNvSpPr/>
          <p:nvPr/>
        </p:nvSpPr>
        <p:spPr>
          <a:xfrm>
            <a:off x="-3329773" y="-586318"/>
            <a:ext cx="8030635" cy="80306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6D4D04-D293-AB4C-BA01-E073D92BE3B7}"/>
              </a:ext>
            </a:extLst>
          </p:cNvPr>
          <p:cNvSpPr>
            <a:spLocks noGrp="1"/>
          </p:cNvSpPr>
          <p:nvPr>
            <p:ph type="ctrTitle"/>
          </p:nvPr>
        </p:nvSpPr>
        <p:spPr>
          <a:xfrm>
            <a:off x="5866567" y="561884"/>
            <a:ext cx="6458205" cy="2417737"/>
          </a:xfrm>
        </p:spPr>
        <p:txBody>
          <a:bodyPr anchor="b" anchorCtr="0">
            <a:normAutofit fontScale="90000"/>
          </a:bodyPr>
          <a:lstStyle/>
          <a:p>
            <a:pPr algn="l"/>
            <a:r>
              <a:rPr lang="en-US" b="1" dirty="0">
                <a:solidFill>
                  <a:schemeClr val="bg1"/>
                </a:solidFill>
                <a:latin typeface="+mn-lt"/>
              </a:rPr>
              <a:t>AML </a:t>
            </a:r>
            <a:br>
              <a:rPr lang="en-US" b="1" dirty="0">
                <a:solidFill>
                  <a:schemeClr val="bg1"/>
                </a:solidFill>
                <a:latin typeface="+mn-lt"/>
              </a:rPr>
            </a:br>
            <a:r>
              <a:rPr lang="en-US" b="1" dirty="0">
                <a:solidFill>
                  <a:schemeClr val="bg1"/>
                </a:solidFill>
                <a:latin typeface="+mn-lt"/>
              </a:rPr>
              <a:t>Infrastructure Activities</a:t>
            </a:r>
          </a:p>
        </p:txBody>
      </p:sp>
      <p:pic>
        <p:nvPicPr>
          <p:cNvPr id="5" name="Picture 4">
            <a:extLst>
              <a:ext uri="{FF2B5EF4-FFF2-40B4-BE49-F238E27FC236}">
                <a16:creationId xmlns:a16="http://schemas.microsoft.com/office/drawing/2014/main" id="{AEBAA35F-8EE8-864A-8FCF-D086D9D1C159}"/>
              </a:ext>
            </a:extLst>
          </p:cNvPr>
          <p:cNvPicPr>
            <a:picLocks noChangeAspect="1"/>
          </p:cNvPicPr>
          <p:nvPr/>
        </p:nvPicPr>
        <p:blipFill>
          <a:blip r:embed="rId3"/>
          <a:stretch>
            <a:fillRect/>
          </a:stretch>
        </p:blipFill>
        <p:spPr>
          <a:xfrm>
            <a:off x="351370" y="1476836"/>
            <a:ext cx="3381701" cy="3904328"/>
          </a:xfrm>
          <a:prstGeom prst="rect">
            <a:avLst/>
          </a:prstGeom>
        </p:spPr>
      </p:pic>
      <p:sp>
        <p:nvSpPr>
          <p:cNvPr id="14" name="Title 1">
            <a:extLst>
              <a:ext uri="{FF2B5EF4-FFF2-40B4-BE49-F238E27FC236}">
                <a16:creationId xmlns:a16="http://schemas.microsoft.com/office/drawing/2014/main" id="{FE37D55F-673D-8243-8A95-AECB0D8A0665}"/>
              </a:ext>
            </a:extLst>
          </p:cNvPr>
          <p:cNvSpPr txBox="1">
            <a:spLocks/>
          </p:cNvSpPr>
          <p:nvPr/>
        </p:nvSpPr>
        <p:spPr>
          <a:xfrm>
            <a:off x="5428995" y="2626327"/>
            <a:ext cx="6602782" cy="1325563"/>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600" dirty="0">
              <a:solidFill>
                <a:schemeClr val="bg1"/>
              </a:solidFill>
            </a:endParaRPr>
          </a:p>
        </p:txBody>
      </p:sp>
      <p:sp>
        <p:nvSpPr>
          <p:cNvPr id="7" name="Oval 6">
            <a:extLst>
              <a:ext uri="{FF2B5EF4-FFF2-40B4-BE49-F238E27FC236}">
                <a16:creationId xmlns:a16="http://schemas.microsoft.com/office/drawing/2014/main" id="{4BC16011-461B-7746-B088-1EB8B2C9E5CF}"/>
              </a:ext>
            </a:extLst>
          </p:cNvPr>
          <p:cNvSpPr/>
          <p:nvPr/>
        </p:nvSpPr>
        <p:spPr>
          <a:xfrm>
            <a:off x="9061450" y="-618068"/>
            <a:ext cx="393700" cy="393700"/>
          </a:xfrm>
          <a:prstGeom prst="ellipse">
            <a:avLst/>
          </a:prstGeom>
          <a:solidFill>
            <a:srgbClr val="374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7F24DAB-9E59-7F45-8142-983A83F2D9B7}"/>
              </a:ext>
            </a:extLst>
          </p:cNvPr>
          <p:cNvSpPr/>
          <p:nvPr/>
        </p:nvSpPr>
        <p:spPr>
          <a:xfrm>
            <a:off x="9608820" y="-618068"/>
            <a:ext cx="393700" cy="393700"/>
          </a:xfrm>
          <a:prstGeom prst="ellipse">
            <a:avLst/>
          </a:prstGeom>
          <a:solidFill>
            <a:srgbClr val="F3B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516AEB-D4DA-3F46-A628-BAF9B21DD36A}"/>
              </a:ext>
            </a:extLst>
          </p:cNvPr>
          <p:cNvSpPr/>
          <p:nvPr/>
        </p:nvSpPr>
        <p:spPr>
          <a:xfrm>
            <a:off x="10156190" y="-618068"/>
            <a:ext cx="393700" cy="393700"/>
          </a:xfrm>
          <a:prstGeom prst="ellipse">
            <a:avLst/>
          </a:prstGeom>
          <a:solidFill>
            <a:srgbClr val="619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39B6132-5741-5049-853F-11682AEC320A}"/>
              </a:ext>
            </a:extLst>
          </p:cNvPr>
          <p:cNvSpPr/>
          <p:nvPr/>
        </p:nvSpPr>
        <p:spPr>
          <a:xfrm>
            <a:off x="10703560" y="-618068"/>
            <a:ext cx="393700" cy="393700"/>
          </a:xfrm>
          <a:prstGeom prst="ellipse">
            <a:avLst/>
          </a:prstGeom>
          <a:solidFill>
            <a:srgbClr val="265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FBE410F-052E-E24C-97B7-0306C3D7CAC1}"/>
              </a:ext>
            </a:extLst>
          </p:cNvPr>
          <p:cNvSpPr/>
          <p:nvPr/>
        </p:nvSpPr>
        <p:spPr>
          <a:xfrm>
            <a:off x="11250930" y="-618068"/>
            <a:ext cx="393700" cy="393700"/>
          </a:xfrm>
          <a:prstGeom prst="ellipse">
            <a:avLst/>
          </a:prstGeom>
          <a:solidFill>
            <a:srgbClr val="BE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BAF3348-D565-0E46-8308-32E0D978BEBF}"/>
              </a:ext>
            </a:extLst>
          </p:cNvPr>
          <p:cNvSpPr/>
          <p:nvPr/>
        </p:nvSpPr>
        <p:spPr>
          <a:xfrm>
            <a:off x="11798300" y="-618068"/>
            <a:ext cx="393700" cy="393700"/>
          </a:xfrm>
          <a:prstGeom prst="ellipse">
            <a:avLst/>
          </a:prstGeom>
          <a:solidFill>
            <a:srgbClr val="8B8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489C7071-024A-CA4C-8337-DD3635DAD297}"/>
              </a:ext>
            </a:extLst>
          </p:cNvPr>
          <p:cNvGrpSpPr/>
          <p:nvPr/>
        </p:nvGrpSpPr>
        <p:grpSpPr>
          <a:xfrm>
            <a:off x="3785733" y="1072232"/>
            <a:ext cx="1139558" cy="1086344"/>
            <a:chOff x="5428995" y="3833430"/>
            <a:chExt cx="809208" cy="809208"/>
          </a:xfrm>
        </p:grpSpPr>
        <p:sp>
          <p:nvSpPr>
            <p:cNvPr id="13" name="Oval 12">
              <a:extLst>
                <a:ext uri="{FF2B5EF4-FFF2-40B4-BE49-F238E27FC236}">
                  <a16:creationId xmlns:a16="http://schemas.microsoft.com/office/drawing/2014/main" id="{BB98C807-A268-874D-A49D-55C258AD3E03}"/>
                </a:ext>
              </a:extLst>
            </p:cNvPr>
            <p:cNvSpPr/>
            <p:nvPr/>
          </p:nvSpPr>
          <p:spPr>
            <a:xfrm>
              <a:off x="5428995" y="3833430"/>
              <a:ext cx="809208" cy="809208"/>
            </a:xfrm>
            <a:prstGeom prst="ellipse">
              <a:avLst/>
            </a:prstGeom>
            <a:solidFill>
              <a:srgbClr val="F3B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57D5434-7589-A348-A371-49DCF2229E7A}"/>
                </a:ext>
              </a:extLst>
            </p:cNvPr>
            <p:cNvSpPr txBox="1"/>
            <p:nvPr/>
          </p:nvSpPr>
          <p:spPr>
            <a:xfrm>
              <a:off x="5428995" y="4082453"/>
              <a:ext cx="809208" cy="393563"/>
            </a:xfrm>
            <a:prstGeom prst="rect">
              <a:avLst/>
            </a:prstGeom>
            <a:noFill/>
          </p:spPr>
          <p:txBody>
            <a:bodyPr wrap="square" rtlCol="0" anchor="ctr" anchorCtr="0">
              <a:spAutoFit/>
            </a:bodyPr>
            <a:lstStyle/>
            <a:p>
              <a:pPr algn="ctr">
                <a:lnSpc>
                  <a:spcPts val="1720"/>
                </a:lnSpc>
              </a:pPr>
              <a:r>
                <a:rPr lang="en-US" sz="1600" b="1" dirty="0">
                  <a:solidFill>
                    <a:srgbClr val="37426F"/>
                  </a:solidFill>
                </a:rPr>
                <a:t>March 2024</a:t>
              </a:r>
            </a:p>
          </p:txBody>
        </p:sp>
      </p:grpSp>
      <p:sp>
        <p:nvSpPr>
          <p:cNvPr id="15" name="Oval 14">
            <a:extLst>
              <a:ext uri="{FF2B5EF4-FFF2-40B4-BE49-F238E27FC236}">
                <a16:creationId xmlns:a16="http://schemas.microsoft.com/office/drawing/2014/main" id="{750FF637-C877-9749-A0EB-BC47028C36E6}"/>
              </a:ext>
            </a:extLst>
          </p:cNvPr>
          <p:cNvSpPr/>
          <p:nvPr/>
        </p:nvSpPr>
        <p:spPr>
          <a:xfrm>
            <a:off x="4134571" y="3667667"/>
            <a:ext cx="2505643" cy="2417737"/>
          </a:xfrm>
          <a:prstGeom prst="ellipse">
            <a:avLst/>
          </a:prstGeom>
          <a:solidFill>
            <a:srgbClr val="619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3BB8C60-4A01-A241-A4C1-1012DF930AD5}"/>
              </a:ext>
            </a:extLst>
          </p:cNvPr>
          <p:cNvSpPr txBox="1"/>
          <p:nvPr/>
        </p:nvSpPr>
        <p:spPr>
          <a:xfrm>
            <a:off x="4201958" y="4328090"/>
            <a:ext cx="2454074" cy="1174552"/>
          </a:xfrm>
          <a:prstGeom prst="rect">
            <a:avLst/>
          </a:prstGeom>
          <a:noFill/>
        </p:spPr>
        <p:txBody>
          <a:bodyPr wrap="square" rtlCol="0" anchor="ctr" anchorCtr="0">
            <a:spAutoFit/>
          </a:bodyPr>
          <a:lstStyle/>
          <a:p>
            <a:pPr algn="ctr">
              <a:lnSpc>
                <a:spcPts val="2800"/>
              </a:lnSpc>
            </a:pPr>
            <a:r>
              <a:rPr lang="en-US" sz="2800" b="1" dirty="0">
                <a:solidFill>
                  <a:schemeClr val="bg1"/>
                </a:solidFill>
              </a:rPr>
              <a:t>SWAMC</a:t>
            </a:r>
          </a:p>
          <a:p>
            <a:pPr algn="ctr">
              <a:lnSpc>
                <a:spcPts val="2800"/>
              </a:lnSpc>
            </a:pPr>
            <a:r>
              <a:rPr lang="en-US" sz="2800" b="1" dirty="0">
                <a:solidFill>
                  <a:schemeClr val="bg1"/>
                </a:solidFill>
              </a:rPr>
              <a:t>Economic Summit</a:t>
            </a:r>
          </a:p>
        </p:txBody>
      </p:sp>
      <p:grpSp>
        <p:nvGrpSpPr>
          <p:cNvPr id="25" name="Group 24">
            <a:extLst>
              <a:ext uri="{FF2B5EF4-FFF2-40B4-BE49-F238E27FC236}">
                <a16:creationId xmlns:a16="http://schemas.microsoft.com/office/drawing/2014/main" id="{4816CADE-E6F6-D444-B0F6-04708042C1B9}"/>
              </a:ext>
            </a:extLst>
          </p:cNvPr>
          <p:cNvGrpSpPr/>
          <p:nvPr/>
        </p:nvGrpSpPr>
        <p:grpSpPr>
          <a:xfrm>
            <a:off x="8700597" y="4278003"/>
            <a:ext cx="2742202" cy="2417737"/>
            <a:chOff x="10549890" y="3850830"/>
            <a:chExt cx="1583394" cy="1417024"/>
          </a:xfrm>
        </p:grpSpPr>
        <p:sp>
          <p:nvSpPr>
            <p:cNvPr id="16" name="Oval 15">
              <a:extLst>
                <a:ext uri="{FF2B5EF4-FFF2-40B4-BE49-F238E27FC236}">
                  <a16:creationId xmlns:a16="http://schemas.microsoft.com/office/drawing/2014/main" id="{9F543029-B454-9E41-AB6F-C6E79E6BCF83}"/>
                </a:ext>
              </a:extLst>
            </p:cNvPr>
            <p:cNvSpPr/>
            <p:nvPr/>
          </p:nvSpPr>
          <p:spPr>
            <a:xfrm>
              <a:off x="10633075" y="3850830"/>
              <a:ext cx="1417024" cy="1417024"/>
            </a:xfrm>
            <a:prstGeom prst="ellipse">
              <a:avLst/>
            </a:prstGeom>
            <a:solidFill>
              <a:srgbClr val="BE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466E92F-BA89-B949-BE74-F75A4BDC742D}"/>
                </a:ext>
              </a:extLst>
            </p:cNvPr>
            <p:cNvSpPr txBox="1"/>
            <p:nvPr/>
          </p:nvSpPr>
          <p:spPr>
            <a:xfrm>
              <a:off x="10549890" y="4175205"/>
              <a:ext cx="1583394" cy="768275"/>
            </a:xfrm>
            <a:prstGeom prst="rect">
              <a:avLst/>
            </a:prstGeom>
            <a:noFill/>
          </p:spPr>
          <p:txBody>
            <a:bodyPr wrap="square" rtlCol="0" anchor="ctr" anchorCtr="0">
              <a:spAutoFit/>
            </a:bodyPr>
            <a:lstStyle/>
            <a:p>
              <a:pPr algn="ctr">
                <a:lnSpc>
                  <a:spcPts val="1720"/>
                </a:lnSpc>
              </a:pPr>
              <a:r>
                <a:rPr lang="en-US" b="1" dirty="0">
                  <a:solidFill>
                    <a:srgbClr val="37426F"/>
                  </a:solidFill>
                </a:rPr>
                <a:t>Erin Reinders, </a:t>
              </a:r>
              <a:r>
                <a:rPr lang="en-US" dirty="0">
                  <a:solidFill>
                    <a:srgbClr val="37426F"/>
                  </a:solidFill>
                </a:rPr>
                <a:t>AML’s Director of Infrastructure Development</a:t>
              </a:r>
            </a:p>
          </p:txBody>
        </p:sp>
      </p:grpSp>
    </p:spTree>
    <p:extLst>
      <p:ext uri="{BB962C8B-B14F-4D97-AF65-F5344CB8AC3E}">
        <p14:creationId xmlns:p14="http://schemas.microsoft.com/office/powerpoint/2010/main" val="126988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Rectangle 1031">
            <a:extLst>
              <a:ext uri="{FF2B5EF4-FFF2-40B4-BE49-F238E27FC236}">
                <a16:creationId xmlns:a16="http://schemas.microsoft.com/office/drawing/2014/main" id="{9BAF4E1D-CEC1-4FE2-0285-D3BF4349EFA8}"/>
              </a:ext>
            </a:extLst>
          </p:cNvPr>
          <p:cNvSpPr/>
          <p:nvPr/>
        </p:nvSpPr>
        <p:spPr>
          <a:xfrm>
            <a:off x="0" y="0"/>
            <a:ext cx="12192000" cy="1044041"/>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F9AC639-6A5C-31FA-6998-93142CE7F9EC}"/>
              </a:ext>
            </a:extLst>
          </p:cNvPr>
          <p:cNvSpPr txBox="1"/>
          <p:nvPr/>
        </p:nvSpPr>
        <p:spPr>
          <a:xfrm>
            <a:off x="8283009" y="325979"/>
            <a:ext cx="1780943" cy="523220"/>
          </a:xfrm>
          <a:prstGeom prst="rect">
            <a:avLst/>
          </a:prstGeom>
          <a:solidFill>
            <a:srgbClr val="5DB6E6"/>
          </a:solidFill>
        </p:spPr>
        <p:txBody>
          <a:bodyPr wrap="square" rtlCol="0">
            <a:spAutoFit/>
          </a:bodyPr>
          <a:lstStyle/>
          <a:p>
            <a:pPr algn="ctr"/>
            <a:r>
              <a:rPr lang="en-US" sz="2800" b="1" spc="200" dirty="0">
                <a:solidFill>
                  <a:schemeClr val="bg1"/>
                </a:solidFill>
              </a:rPr>
              <a:t>ENERGY</a:t>
            </a:r>
          </a:p>
        </p:txBody>
      </p:sp>
      <p:sp>
        <p:nvSpPr>
          <p:cNvPr id="26" name="TextBox 25">
            <a:extLst>
              <a:ext uri="{FF2B5EF4-FFF2-40B4-BE49-F238E27FC236}">
                <a16:creationId xmlns:a16="http://schemas.microsoft.com/office/drawing/2014/main" id="{7DA416AF-E453-46EC-ACCB-A847EE7F475F}"/>
              </a:ext>
            </a:extLst>
          </p:cNvPr>
          <p:cNvSpPr txBox="1"/>
          <p:nvPr/>
        </p:nvSpPr>
        <p:spPr>
          <a:xfrm>
            <a:off x="2388508" y="227695"/>
            <a:ext cx="5825445" cy="692248"/>
          </a:xfrm>
          <a:prstGeom prst="rect">
            <a:avLst/>
          </a:prstGeom>
          <a:noFill/>
        </p:spPr>
        <p:txBody>
          <a:bodyPr wrap="square" lIns="0" tIns="0" rIns="0" bIns="0" rtlCol="0" anchor="ctr" anchorCtr="0">
            <a:noAutofit/>
          </a:bodyPr>
          <a:lstStyle/>
          <a:p>
            <a:r>
              <a:rPr lang="en-US" sz="3200" b="1" spc="200" dirty="0">
                <a:solidFill>
                  <a:schemeClr val="bg1"/>
                </a:solidFill>
              </a:rPr>
              <a:t>INFRASTRUCTURE PROGRAMS</a:t>
            </a:r>
          </a:p>
        </p:txBody>
      </p:sp>
      <p:grpSp>
        <p:nvGrpSpPr>
          <p:cNvPr id="2" name="Group 1">
            <a:extLst>
              <a:ext uri="{FF2B5EF4-FFF2-40B4-BE49-F238E27FC236}">
                <a16:creationId xmlns:a16="http://schemas.microsoft.com/office/drawing/2014/main" id="{A877E4B7-C047-698D-8FE4-0988F9616AC6}"/>
              </a:ext>
            </a:extLst>
          </p:cNvPr>
          <p:cNvGrpSpPr/>
          <p:nvPr/>
        </p:nvGrpSpPr>
        <p:grpSpPr>
          <a:xfrm>
            <a:off x="233814" y="5400470"/>
            <a:ext cx="8549647" cy="1292051"/>
            <a:chOff x="233814" y="5400470"/>
            <a:chExt cx="8549647" cy="1292051"/>
          </a:xfrm>
        </p:grpSpPr>
        <p:sp>
          <p:nvSpPr>
            <p:cNvPr id="37" name="TextBox 36">
              <a:extLst>
                <a:ext uri="{FF2B5EF4-FFF2-40B4-BE49-F238E27FC236}">
                  <a16:creationId xmlns:a16="http://schemas.microsoft.com/office/drawing/2014/main" id="{B378130D-E0C4-CB22-2A21-EEA5D07CB967}"/>
                </a:ext>
              </a:extLst>
            </p:cNvPr>
            <p:cNvSpPr txBox="1"/>
            <p:nvPr/>
          </p:nvSpPr>
          <p:spPr>
            <a:xfrm>
              <a:off x="240701" y="5400470"/>
              <a:ext cx="8542760" cy="438912"/>
            </a:xfrm>
            <a:prstGeom prst="rect">
              <a:avLst/>
            </a:prstGeom>
            <a:solidFill>
              <a:srgbClr val="5DB6E6"/>
            </a:solidFill>
          </p:spPr>
          <p:txBody>
            <a:bodyPr wrap="square" rtlCol="0" anchor="ctr" anchorCtr="0">
              <a:noAutofit/>
            </a:bodyPr>
            <a:lstStyle/>
            <a:p>
              <a:pPr algn="ctr">
                <a:lnSpc>
                  <a:spcPts val="2800"/>
                </a:lnSpc>
              </a:pPr>
              <a:r>
                <a:rPr lang="en-US" sz="2800" b="1" dirty="0">
                  <a:solidFill>
                    <a:schemeClr val="bg1"/>
                  </a:solidFill>
                </a:rPr>
                <a:t>Energyshed Tech Stack</a:t>
              </a:r>
            </a:p>
          </p:txBody>
        </p:sp>
        <p:sp>
          <p:nvSpPr>
            <p:cNvPr id="38" name="TextBox 37">
              <a:extLst>
                <a:ext uri="{FF2B5EF4-FFF2-40B4-BE49-F238E27FC236}">
                  <a16:creationId xmlns:a16="http://schemas.microsoft.com/office/drawing/2014/main" id="{007D52FD-EE75-293C-7C6A-73872C12C263}"/>
                </a:ext>
              </a:extLst>
            </p:cNvPr>
            <p:cNvSpPr txBox="1"/>
            <p:nvPr/>
          </p:nvSpPr>
          <p:spPr>
            <a:xfrm>
              <a:off x="233814" y="5809196"/>
              <a:ext cx="8549647" cy="883325"/>
            </a:xfrm>
            <a:prstGeom prst="rect">
              <a:avLst/>
            </a:prstGeom>
            <a:solidFill>
              <a:srgbClr val="5DB6E6">
                <a:alpha val="30000"/>
              </a:srgbClr>
            </a:solidFill>
          </p:spPr>
          <p:txBody>
            <a:bodyPr wrap="square" lIns="91440" tIns="91440" rIns="91440" bIns="91440" rtlCol="0" anchor="ctr" anchorCtr="0">
              <a:noAutofit/>
            </a:bodyPr>
            <a:lstStyle/>
            <a:p>
              <a:pPr algn="ctr"/>
              <a:r>
                <a:rPr lang="en-US" sz="2000" u="none" strike="noStrike" dirty="0">
                  <a:effectLst/>
                </a:rPr>
                <a:t>Development of at least 3 energy projects in NW and SE Alaska </a:t>
              </a:r>
              <a:br>
                <a:rPr lang="en-US" sz="2000" u="none" strike="noStrike" dirty="0">
                  <a:effectLst/>
                </a:rPr>
              </a:br>
              <a:r>
                <a:rPr lang="en-US" sz="2000" u="none" strike="noStrike" dirty="0">
                  <a:effectLst/>
                </a:rPr>
                <a:t>valued at $10 million for private investment.</a:t>
              </a:r>
              <a:endParaRPr lang="en-US" sz="2000" b="0" i="0" u="none" strike="noStrike" dirty="0">
                <a:solidFill>
                  <a:srgbClr val="000000"/>
                </a:solidFill>
                <a:effectLst/>
                <a:latin typeface="Calibri" panose="020F0502020204030204" pitchFamily="34" charset="0"/>
              </a:endParaRPr>
            </a:p>
          </p:txBody>
        </p:sp>
      </p:grpSp>
      <p:grpSp>
        <p:nvGrpSpPr>
          <p:cNvPr id="6" name="Group 5">
            <a:extLst>
              <a:ext uri="{FF2B5EF4-FFF2-40B4-BE49-F238E27FC236}">
                <a16:creationId xmlns:a16="http://schemas.microsoft.com/office/drawing/2014/main" id="{8D8A4CE4-A924-8493-A49F-47CADB1646CA}"/>
              </a:ext>
            </a:extLst>
          </p:cNvPr>
          <p:cNvGrpSpPr/>
          <p:nvPr/>
        </p:nvGrpSpPr>
        <p:grpSpPr>
          <a:xfrm>
            <a:off x="246514" y="3968763"/>
            <a:ext cx="3867912" cy="1289301"/>
            <a:chOff x="246514" y="3968763"/>
            <a:chExt cx="3867912" cy="1289301"/>
          </a:xfrm>
        </p:grpSpPr>
        <p:sp>
          <p:nvSpPr>
            <p:cNvPr id="42" name="TextBox 41">
              <a:extLst>
                <a:ext uri="{FF2B5EF4-FFF2-40B4-BE49-F238E27FC236}">
                  <a16:creationId xmlns:a16="http://schemas.microsoft.com/office/drawing/2014/main" id="{7659B5F1-49F8-9A4C-430F-EB1A2518EF3D}"/>
                </a:ext>
              </a:extLst>
            </p:cNvPr>
            <p:cNvSpPr txBox="1"/>
            <p:nvPr/>
          </p:nvSpPr>
          <p:spPr>
            <a:xfrm>
              <a:off x="246514" y="3968763"/>
              <a:ext cx="3867912" cy="438912"/>
            </a:xfrm>
            <a:prstGeom prst="rect">
              <a:avLst/>
            </a:prstGeom>
            <a:solidFill>
              <a:srgbClr val="5DB6E6"/>
            </a:solidFill>
          </p:spPr>
          <p:txBody>
            <a:bodyPr wrap="square" lIns="0" tIns="0" rIns="0" bIns="0" rtlCol="0" anchor="ctr" anchorCtr="0">
              <a:noAutofit/>
            </a:bodyPr>
            <a:lstStyle/>
            <a:p>
              <a:pPr algn="ctr">
                <a:lnSpc>
                  <a:spcPts val="2800"/>
                </a:lnSpc>
              </a:pPr>
              <a:r>
                <a:rPr lang="en-US" sz="2800" b="1" dirty="0">
                  <a:solidFill>
                    <a:schemeClr val="bg1"/>
                  </a:solidFill>
                </a:rPr>
                <a:t>AK Energy Hub</a:t>
              </a:r>
            </a:p>
          </p:txBody>
        </p:sp>
        <p:sp>
          <p:nvSpPr>
            <p:cNvPr id="43" name="TextBox 42">
              <a:extLst>
                <a:ext uri="{FF2B5EF4-FFF2-40B4-BE49-F238E27FC236}">
                  <a16:creationId xmlns:a16="http://schemas.microsoft.com/office/drawing/2014/main" id="{7A994FBD-5B58-C7DB-93C0-3D9D71831530}"/>
                </a:ext>
              </a:extLst>
            </p:cNvPr>
            <p:cNvSpPr txBox="1"/>
            <p:nvPr/>
          </p:nvSpPr>
          <p:spPr>
            <a:xfrm>
              <a:off x="246514" y="4407672"/>
              <a:ext cx="3867912" cy="850392"/>
            </a:xfrm>
            <a:prstGeom prst="rect">
              <a:avLst/>
            </a:prstGeom>
            <a:solidFill>
              <a:srgbClr val="5DB6E6">
                <a:alpha val="30000"/>
              </a:srgbClr>
            </a:solidFill>
          </p:spPr>
          <p:txBody>
            <a:bodyPr wrap="square" lIns="91440" tIns="91440" rIns="91440" bIns="91440" rtlCol="0" anchor="ctr" anchorCtr="0">
              <a:noAutofit/>
            </a:bodyPr>
            <a:lstStyle/>
            <a:p>
              <a:pPr algn="ctr"/>
              <a:r>
                <a:rPr lang="en-US" sz="2000" u="none" strike="noStrike" dirty="0">
                  <a:effectLst/>
                </a:rPr>
                <a:t>Energy intake </a:t>
              </a:r>
              <a:br>
                <a:rPr lang="en-US" sz="2000" u="none" strike="noStrike" dirty="0">
                  <a:effectLst/>
                </a:rPr>
              </a:br>
              <a:r>
                <a:rPr lang="en-US" sz="2000" u="none" strike="noStrike" dirty="0">
                  <a:effectLst/>
                </a:rPr>
                <a:t>form and website development.</a:t>
              </a:r>
              <a:endParaRPr lang="en-US" sz="2000" b="0" i="0" u="none" strike="noStrike" dirty="0">
                <a:solidFill>
                  <a:srgbClr val="000000"/>
                </a:solidFill>
                <a:effectLst/>
                <a:latin typeface="Calibri" panose="020F0502020204030204" pitchFamily="34" charset="0"/>
              </a:endParaRPr>
            </a:p>
          </p:txBody>
        </p:sp>
      </p:grpSp>
      <p:grpSp>
        <p:nvGrpSpPr>
          <p:cNvPr id="18" name="Group 17">
            <a:extLst>
              <a:ext uri="{FF2B5EF4-FFF2-40B4-BE49-F238E27FC236}">
                <a16:creationId xmlns:a16="http://schemas.microsoft.com/office/drawing/2014/main" id="{EB3C794A-932C-988A-F76E-60EAE5D978A2}"/>
              </a:ext>
            </a:extLst>
          </p:cNvPr>
          <p:cNvGrpSpPr/>
          <p:nvPr/>
        </p:nvGrpSpPr>
        <p:grpSpPr>
          <a:xfrm>
            <a:off x="4307417" y="2543760"/>
            <a:ext cx="4476044" cy="1284485"/>
            <a:chOff x="4307417" y="2543760"/>
            <a:chExt cx="4476044" cy="1284485"/>
          </a:xfrm>
        </p:grpSpPr>
        <p:sp>
          <p:nvSpPr>
            <p:cNvPr id="45" name="TextBox 44">
              <a:extLst>
                <a:ext uri="{FF2B5EF4-FFF2-40B4-BE49-F238E27FC236}">
                  <a16:creationId xmlns:a16="http://schemas.microsoft.com/office/drawing/2014/main" id="{AB3C7C3B-C560-DA1C-81E6-65942151E39D}"/>
                </a:ext>
              </a:extLst>
            </p:cNvPr>
            <p:cNvSpPr txBox="1"/>
            <p:nvPr/>
          </p:nvSpPr>
          <p:spPr>
            <a:xfrm>
              <a:off x="4314304" y="2543760"/>
              <a:ext cx="4469157" cy="438912"/>
            </a:xfrm>
            <a:prstGeom prst="rect">
              <a:avLst/>
            </a:prstGeom>
            <a:solidFill>
              <a:srgbClr val="5DB6E6"/>
            </a:solidFill>
          </p:spPr>
          <p:txBody>
            <a:bodyPr wrap="square" lIns="0" tIns="0" rIns="0" bIns="0" rtlCol="0" anchor="ctr" anchorCtr="0">
              <a:noAutofit/>
            </a:bodyPr>
            <a:lstStyle/>
            <a:p>
              <a:pPr algn="ctr">
                <a:lnSpc>
                  <a:spcPts val="2800"/>
                </a:lnSpc>
              </a:pPr>
              <a:r>
                <a:rPr lang="en-US" sz="2800" b="1" dirty="0">
                  <a:solidFill>
                    <a:schemeClr val="bg1"/>
                  </a:solidFill>
                </a:rPr>
                <a:t>EECBG</a:t>
              </a:r>
            </a:p>
          </p:txBody>
        </p:sp>
        <p:sp>
          <p:nvSpPr>
            <p:cNvPr id="46" name="TextBox 45">
              <a:extLst>
                <a:ext uri="{FF2B5EF4-FFF2-40B4-BE49-F238E27FC236}">
                  <a16:creationId xmlns:a16="http://schemas.microsoft.com/office/drawing/2014/main" id="{B9CC3357-1CC6-24A0-AADC-AEE7F2F5BCA6}"/>
                </a:ext>
              </a:extLst>
            </p:cNvPr>
            <p:cNvSpPr txBox="1"/>
            <p:nvPr/>
          </p:nvSpPr>
          <p:spPr>
            <a:xfrm>
              <a:off x="4307417" y="2975373"/>
              <a:ext cx="4476044" cy="852872"/>
            </a:xfrm>
            <a:prstGeom prst="rect">
              <a:avLst/>
            </a:prstGeom>
            <a:solidFill>
              <a:srgbClr val="5DB6E6">
                <a:alpha val="30000"/>
              </a:srgbClr>
            </a:solidFill>
          </p:spPr>
          <p:txBody>
            <a:bodyPr wrap="square" lIns="91440" tIns="91440" rIns="91440" bIns="91440" rtlCol="0" anchor="ctr" anchorCtr="0">
              <a:noAutofit/>
            </a:bodyPr>
            <a:lstStyle/>
            <a:p>
              <a:pPr algn="ctr" fontAlgn="ctr"/>
              <a:r>
                <a:rPr lang="en-US" sz="2000" u="none" strike="noStrike" dirty="0">
                  <a:effectLst/>
                </a:rPr>
                <a:t>Energy audits and planning </a:t>
              </a:r>
              <a:br>
                <a:rPr lang="en-US" sz="2000" u="none" strike="noStrike" dirty="0">
                  <a:effectLst/>
                </a:rPr>
              </a:br>
              <a:r>
                <a:rPr lang="en-US" sz="2000" u="none" strike="noStrike" dirty="0">
                  <a:effectLst/>
                </a:rPr>
                <a:t>in 8 communities.</a:t>
              </a:r>
              <a:endParaRPr lang="en-US" sz="2000" b="0" i="0" u="none" strike="noStrike" dirty="0">
                <a:solidFill>
                  <a:srgbClr val="000000"/>
                </a:solidFill>
                <a:effectLst/>
                <a:latin typeface="Calibri" panose="020F0502020204030204" pitchFamily="34" charset="0"/>
              </a:endParaRPr>
            </a:p>
          </p:txBody>
        </p:sp>
      </p:grpSp>
      <p:grpSp>
        <p:nvGrpSpPr>
          <p:cNvPr id="20" name="Group 19">
            <a:extLst>
              <a:ext uri="{FF2B5EF4-FFF2-40B4-BE49-F238E27FC236}">
                <a16:creationId xmlns:a16="http://schemas.microsoft.com/office/drawing/2014/main" id="{6F27EE32-9CE1-426B-8F9B-F4CF3295C294}"/>
              </a:ext>
            </a:extLst>
          </p:cNvPr>
          <p:cNvGrpSpPr/>
          <p:nvPr/>
        </p:nvGrpSpPr>
        <p:grpSpPr>
          <a:xfrm>
            <a:off x="9006030" y="5400470"/>
            <a:ext cx="2957369" cy="1292051"/>
            <a:chOff x="9006030" y="5400470"/>
            <a:chExt cx="2957369" cy="1292051"/>
          </a:xfrm>
        </p:grpSpPr>
        <p:sp>
          <p:nvSpPr>
            <p:cNvPr id="57" name="TextBox 56">
              <a:extLst>
                <a:ext uri="{FF2B5EF4-FFF2-40B4-BE49-F238E27FC236}">
                  <a16:creationId xmlns:a16="http://schemas.microsoft.com/office/drawing/2014/main" id="{33CC07F4-6E6A-84FF-BA43-3BCC753875D8}"/>
                </a:ext>
              </a:extLst>
            </p:cNvPr>
            <p:cNvSpPr txBox="1"/>
            <p:nvPr/>
          </p:nvSpPr>
          <p:spPr>
            <a:xfrm>
              <a:off x="9006030" y="5400470"/>
              <a:ext cx="2953512" cy="438912"/>
            </a:xfrm>
            <a:prstGeom prst="rect">
              <a:avLst/>
            </a:prstGeom>
            <a:solidFill>
              <a:srgbClr val="5DB6E6"/>
            </a:solidFill>
          </p:spPr>
          <p:txBody>
            <a:bodyPr wrap="square" rtlCol="0" anchor="ctr" anchorCtr="0">
              <a:noAutofit/>
            </a:bodyPr>
            <a:lstStyle/>
            <a:p>
              <a:pPr algn="ctr">
                <a:lnSpc>
                  <a:spcPts val="2800"/>
                </a:lnSpc>
              </a:pPr>
              <a:r>
                <a:rPr lang="en-US" sz="2800" b="1" dirty="0">
                  <a:solidFill>
                    <a:schemeClr val="bg1"/>
                  </a:solidFill>
                </a:rPr>
                <a:t>Building Codes</a:t>
              </a:r>
            </a:p>
          </p:txBody>
        </p:sp>
        <p:sp>
          <p:nvSpPr>
            <p:cNvPr id="58" name="TextBox 57">
              <a:extLst>
                <a:ext uri="{FF2B5EF4-FFF2-40B4-BE49-F238E27FC236}">
                  <a16:creationId xmlns:a16="http://schemas.microsoft.com/office/drawing/2014/main" id="{6A5AF4D9-B7FD-2880-8DA1-C1B84EC9C156}"/>
                </a:ext>
              </a:extLst>
            </p:cNvPr>
            <p:cNvSpPr txBox="1"/>
            <p:nvPr/>
          </p:nvSpPr>
          <p:spPr>
            <a:xfrm>
              <a:off x="9013305" y="5809196"/>
              <a:ext cx="2950094" cy="883325"/>
            </a:xfrm>
            <a:prstGeom prst="rect">
              <a:avLst/>
            </a:prstGeom>
            <a:solidFill>
              <a:srgbClr val="5DB6E6">
                <a:alpha val="30000"/>
              </a:srgbClr>
            </a:solidFill>
          </p:spPr>
          <p:txBody>
            <a:bodyPr wrap="square" lIns="91440" tIns="91440" rIns="91440" bIns="91440" rtlCol="0" anchor="ctr" anchorCtr="0">
              <a:noAutofit/>
            </a:bodyPr>
            <a:lstStyle/>
            <a:p>
              <a:pPr marL="0" algn="ctr" rtl="0" eaLnBrk="1" fontAlgn="ctr" latinLnBrk="0" hangingPunct="1">
                <a:spcBef>
                  <a:spcPts val="0"/>
                </a:spcBef>
                <a:spcAft>
                  <a:spcPts val="0"/>
                </a:spcAft>
              </a:pPr>
              <a:r>
                <a:rPr lang="en-US" sz="2000" b="0" i="0" u="none" strike="noStrike" kern="1200" dirty="0">
                  <a:solidFill>
                    <a:srgbClr val="000000"/>
                  </a:solidFill>
                  <a:effectLst/>
                  <a:latin typeface="Calibri" panose="020F0502020204030204" pitchFamily="34" charset="0"/>
                </a:rPr>
                <a:t>Facilitate local code development with AHFC.</a:t>
              </a:r>
              <a:endParaRPr lang="en-US" sz="2000" b="0" i="0" u="none" strike="noStrike" dirty="0">
                <a:effectLst/>
                <a:latin typeface="Arial" panose="020B0604020202020204" pitchFamily="34" charset="0"/>
              </a:endParaRPr>
            </a:p>
          </p:txBody>
        </p:sp>
      </p:grpSp>
      <p:grpSp>
        <p:nvGrpSpPr>
          <p:cNvPr id="9" name="Group 8">
            <a:extLst>
              <a:ext uri="{FF2B5EF4-FFF2-40B4-BE49-F238E27FC236}">
                <a16:creationId xmlns:a16="http://schemas.microsoft.com/office/drawing/2014/main" id="{A2E20422-DBC0-182D-84B5-C4483A831841}"/>
              </a:ext>
            </a:extLst>
          </p:cNvPr>
          <p:cNvGrpSpPr/>
          <p:nvPr/>
        </p:nvGrpSpPr>
        <p:grpSpPr>
          <a:xfrm>
            <a:off x="246514" y="2543760"/>
            <a:ext cx="3868286" cy="1284485"/>
            <a:chOff x="246514" y="2543760"/>
            <a:chExt cx="3868286" cy="1284485"/>
          </a:xfrm>
        </p:grpSpPr>
        <p:sp>
          <p:nvSpPr>
            <p:cNvPr id="60" name="TextBox 59">
              <a:extLst>
                <a:ext uri="{FF2B5EF4-FFF2-40B4-BE49-F238E27FC236}">
                  <a16:creationId xmlns:a16="http://schemas.microsoft.com/office/drawing/2014/main" id="{AA2C62D6-E255-01CA-6F52-C8ED1DC8B349}"/>
                </a:ext>
              </a:extLst>
            </p:cNvPr>
            <p:cNvSpPr txBox="1"/>
            <p:nvPr/>
          </p:nvSpPr>
          <p:spPr>
            <a:xfrm>
              <a:off x="246515" y="2543760"/>
              <a:ext cx="3867912" cy="438912"/>
            </a:xfrm>
            <a:prstGeom prst="rect">
              <a:avLst/>
            </a:prstGeom>
            <a:solidFill>
              <a:srgbClr val="5DB6E6"/>
            </a:solidFill>
          </p:spPr>
          <p:txBody>
            <a:bodyPr wrap="square" lIns="0" tIns="0" rIns="0" bIns="0" rtlCol="0" anchor="ctr" anchorCtr="0">
              <a:noAutofit/>
            </a:bodyPr>
            <a:lstStyle/>
            <a:p>
              <a:pPr algn="ctr">
                <a:lnSpc>
                  <a:spcPts val="2800"/>
                </a:lnSpc>
              </a:pPr>
              <a:r>
                <a:rPr lang="en-US" sz="2800" b="1" dirty="0">
                  <a:solidFill>
                    <a:schemeClr val="bg1"/>
                  </a:solidFill>
                </a:rPr>
                <a:t>Tribal Grid Resilience</a:t>
              </a:r>
            </a:p>
          </p:txBody>
        </p:sp>
        <p:sp>
          <p:nvSpPr>
            <p:cNvPr id="61" name="TextBox 60">
              <a:extLst>
                <a:ext uri="{FF2B5EF4-FFF2-40B4-BE49-F238E27FC236}">
                  <a16:creationId xmlns:a16="http://schemas.microsoft.com/office/drawing/2014/main" id="{BA38131B-FAC7-43F1-5C21-4DADA498F180}"/>
                </a:ext>
              </a:extLst>
            </p:cNvPr>
            <p:cNvSpPr txBox="1"/>
            <p:nvPr/>
          </p:nvSpPr>
          <p:spPr>
            <a:xfrm>
              <a:off x="246514" y="2975373"/>
              <a:ext cx="3868286" cy="852872"/>
            </a:xfrm>
            <a:prstGeom prst="rect">
              <a:avLst/>
            </a:prstGeom>
            <a:solidFill>
              <a:srgbClr val="5DB6E6">
                <a:alpha val="30000"/>
              </a:srgbClr>
            </a:solidFill>
          </p:spPr>
          <p:txBody>
            <a:bodyPr wrap="square" lIns="91440" tIns="91440" rIns="91440" bIns="91440" rtlCol="0" anchor="ctr" anchorCtr="0">
              <a:noAutofit/>
            </a:bodyPr>
            <a:lstStyle/>
            <a:p>
              <a:pPr algn="ctr"/>
              <a:r>
                <a:rPr lang="en-US" sz="2000" dirty="0"/>
                <a:t>Formula funding support for Tribes to fund utility improvements.  </a:t>
              </a:r>
              <a:endParaRPr lang="en-US" sz="2000" b="0" i="0" u="none" strike="noStrike" dirty="0">
                <a:solidFill>
                  <a:srgbClr val="000000"/>
                </a:solidFill>
                <a:effectLst/>
                <a:latin typeface="Calibri" panose="020F0502020204030204" pitchFamily="34" charset="0"/>
              </a:endParaRPr>
            </a:p>
          </p:txBody>
        </p:sp>
      </p:grpSp>
      <p:grpSp>
        <p:nvGrpSpPr>
          <p:cNvPr id="19" name="Group 18">
            <a:extLst>
              <a:ext uri="{FF2B5EF4-FFF2-40B4-BE49-F238E27FC236}">
                <a16:creationId xmlns:a16="http://schemas.microsoft.com/office/drawing/2014/main" id="{B720B1D3-9255-0792-8D6E-8979B87665BE}"/>
              </a:ext>
            </a:extLst>
          </p:cNvPr>
          <p:cNvGrpSpPr/>
          <p:nvPr/>
        </p:nvGrpSpPr>
        <p:grpSpPr>
          <a:xfrm>
            <a:off x="2656428" y="1203754"/>
            <a:ext cx="6137532" cy="1176135"/>
            <a:chOff x="2656428" y="1203754"/>
            <a:chExt cx="6137532" cy="1176135"/>
          </a:xfrm>
        </p:grpSpPr>
        <p:sp>
          <p:nvSpPr>
            <p:cNvPr id="63" name="TextBox 62">
              <a:extLst>
                <a:ext uri="{FF2B5EF4-FFF2-40B4-BE49-F238E27FC236}">
                  <a16:creationId xmlns:a16="http://schemas.microsoft.com/office/drawing/2014/main" id="{C093E7EE-9387-CBF1-25E3-3A07184CC088}"/>
                </a:ext>
              </a:extLst>
            </p:cNvPr>
            <p:cNvSpPr txBox="1"/>
            <p:nvPr/>
          </p:nvSpPr>
          <p:spPr>
            <a:xfrm>
              <a:off x="2656428" y="1630109"/>
              <a:ext cx="6137532" cy="749780"/>
            </a:xfrm>
            <a:prstGeom prst="rect">
              <a:avLst/>
            </a:prstGeom>
            <a:solidFill>
              <a:srgbClr val="5DB6E6">
                <a:alpha val="30000"/>
              </a:srgbClr>
            </a:solidFill>
          </p:spPr>
          <p:txBody>
            <a:bodyPr wrap="square" lIns="91440" tIns="91440" rIns="91440" bIns="91440" rtlCol="0" anchor="ctr" anchorCtr="0">
              <a:noAutofit/>
            </a:bodyPr>
            <a:lstStyle/>
            <a:p>
              <a:pPr algn="ctr" fontAlgn="ctr"/>
              <a:r>
                <a:rPr lang="en-US" sz="2000" dirty="0"/>
                <a:t>Support 12 Ambassadors across Alaska regions to </a:t>
              </a:r>
              <a:br>
                <a:rPr lang="en-US" sz="2000" dirty="0"/>
              </a:br>
              <a:r>
                <a:rPr lang="en-US" sz="2000" dirty="0"/>
                <a:t>facilitate project development and technical assistance.</a:t>
              </a:r>
            </a:p>
          </p:txBody>
        </p:sp>
        <p:sp>
          <p:nvSpPr>
            <p:cNvPr id="1025" name="TextBox 1024">
              <a:extLst>
                <a:ext uri="{FF2B5EF4-FFF2-40B4-BE49-F238E27FC236}">
                  <a16:creationId xmlns:a16="http://schemas.microsoft.com/office/drawing/2014/main" id="{2CC2A2B2-A753-2128-06A6-4FE4A74F478C}"/>
                </a:ext>
              </a:extLst>
            </p:cNvPr>
            <p:cNvSpPr txBox="1"/>
            <p:nvPr/>
          </p:nvSpPr>
          <p:spPr>
            <a:xfrm>
              <a:off x="2656428" y="1203754"/>
              <a:ext cx="6137532" cy="438912"/>
            </a:xfrm>
            <a:prstGeom prst="rect">
              <a:avLst/>
            </a:prstGeom>
            <a:solidFill>
              <a:srgbClr val="5DB6E6"/>
            </a:solidFill>
          </p:spPr>
          <p:txBody>
            <a:bodyPr wrap="square" lIns="0" tIns="0" rIns="0" bIns="0" rtlCol="0" anchor="ctr" anchorCtr="0">
              <a:noAutofit/>
            </a:bodyPr>
            <a:lstStyle/>
            <a:p>
              <a:pPr algn="ctr">
                <a:lnSpc>
                  <a:spcPts val="2800"/>
                </a:lnSpc>
              </a:pPr>
              <a:r>
                <a:rPr lang="en-US" sz="2800" b="1" dirty="0">
                  <a:solidFill>
                    <a:schemeClr val="bg1"/>
                  </a:solidFill>
                </a:rPr>
                <a:t>Arctic Energy Ambassadors</a:t>
              </a:r>
            </a:p>
          </p:txBody>
        </p:sp>
      </p:grpSp>
      <p:pic>
        <p:nvPicPr>
          <p:cNvPr id="1031" name="Picture 1030" descr="A logo with white dots and white text&#10;&#10;Description automatically generated">
            <a:extLst>
              <a:ext uri="{FF2B5EF4-FFF2-40B4-BE49-F238E27FC236}">
                <a16:creationId xmlns:a16="http://schemas.microsoft.com/office/drawing/2014/main" id="{A9312BFF-AC26-3BF2-D8A7-08DC7297718A}"/>
              </a:ext>
            </a:extLst>
          </p:cNvPr>
          <p:cNvPicPr>
            <a:picLocks noChangeAspect="1"/>
          </p:cNvPicPr>
          <p:nvPr/>
        </p:nvPicPr>
        <p:blipFill>
          <a:blip r:embed="rId3"/>
          <a:stretch>
            <a:fillRect/>
          </a:stretch>
        </p:blipFill>
        <p:spPr>
          <a:xfrm>
            <a:off x="386214" y="153336"/>
            <a:ext cx="1793538" cy="722397"/>
          </a:xfrm>
          <a:prstGeom prst="rect">
            <a:avLst/>
          </a:prstGeom>
        </p:spPr>
      </p:pic>
      <p:grpSp>
        <p:nvGrpSpPr>
          <p:cNvPr id="22" name="Group 21">
            <a:extLst>
              <a:ext uri="{FF2B5EF4-FFF2-40B4-BE49-F238E27FC236}">
                <a16:creationId xmlns:a16="http://schemas.microsoft.com/office/drawing/2014/main" id="{01C274B6-2D8B-03E0-B28D-B45DEEF2B1E6}"/>
              </a:ext>
            </a:extLst>
          </p:cNvPr>
          <p:cNvGrpSpPr/>
          <p:nvPr/>
        </p:nvGrpSpPr>
        <p:grpSpPr>
          <a:xfrm>
            <a:off x="9013306" y="2543760"/>
            <a:ext cx="2950094" cy="1284485"/>
            <a:chOff x="9013306" y="2543760"/>
            <a:chExt cx="2950094" cy="1284485"/>
          </a:xfrm>
        </p:grpSpPr>
        <p:sp>
          <p:nvSpPr>
            <p:cNvPr id="7" name="TextBox 6">
              <a:extLst>
                <a:ext uri="{FF2B5EF4-FFF2-40B4-BE49-F238E27FC236}">
                  <a16:creationId xmlns:a16="http://schemas.microsoft.com/office/drawing/2014/main" id="{FC5B35E7-70B7-810E-1EAF-07F3564B6E4C}"/>
                </a:ext>
              </a:extLst>
            </p:cNvPr>
            <p:cNvSpPr txBox="1"/>
            <p:nvPr/>
          </p:nvSpPr>
          <p:spPr>
            <a:xfrm>
              <a:off x="9013306" y="3342102"/>
              <a:ext cx="2942819" cy="486143"/>
            </a:xfrm>
            <a:prstGeom prst="rect">
              <a:avLst/>
            </a:prstGeom>
            <a:solidFill>
              <a:srgbClr val="5DB6E6">
                <a:alpha val="30000"/>
              </a:srgbClr>
            </a:solidFill>
            <a:ln w="57150">
              <a:noFill/>
            </a:ln>
          </p:spPr>
          <p:txBody>
            <a:bodyPr wrap="square" lIns="0" tIns="0" rIns="0" bIns="0" rtlCol="0" anchor="ctr" anchorCtr="0">
              <a:noAutofit/>
            </a:bodyPr>
            <a:lstStyle/>
            <a:p>
              <a:pPr algn="ctr" fontAlgn="ctr"/>
              <a:r>
                <a:rPr lang="en-US" sz="2000" dirty="0"/>
                <a:t>2024</a:t>
              </a:r>
            </a:p>
          </p:txBody>
        </p:sp>
        <p:sp>
          <p:nvSpPr>
            <p:cNvPr id="8" name="TextBox 7">
              <a:extLst>
                <a:ext uri="{FF2B5EF4-FFF2-40B4-BE49-F238E27FC236}">
                  <a16:creationId xmlns:a16="http://schemas.microsoft.com/office/drawing/2014/main" id="{421EE31E-ED78-AE9B-44EC-79B3F02BF602}"/>
                </a:ext>
              </a:extLst>
            </p:cNvPr>
            <p:cNvSpPr txBox="1"/>
            <p:nvPr/>
          </p:nvSpPr>
          <p:spPr>
            <a:xfrm>
              <a:off x="9020581" y="2543760"/>
              <a:ext cx="2942819" cy="798343"/>
            </a:xfrm>
            <a:prstGeom prst="rect">
              <a:avLst/>
            </a:prstGeom>
            <a:solidFill>
              <a:srgbClr val="5DB6E6"/>
            </a:solidFill>
            <a:ln w="57150">
              <a:noFill/>
            </a:ln>
          </p:spPr>
          <p:txBody>
            <a:bodyPr wrap="square" lIns="0" tIns="0" rIns="0" bIns="0" rtlCol="0" anchor="ctr" anchorCtr="0">
              <a:noAutofit/>
            </a:bodyPr>
            <a:lstStyle/>
            <a:p>
              <a:pPr algn="ctr">
                <a:lnSpc>
                  <a:spcPts val="2800"/>
                </a:lnSpc>
              </a:pPr>
              <a:r>
                <a:rPr lang="en-US" sz="2800" b="1" dirty="0">
                  <a:solidFill>
                    <a:schemeClr val="bg1"/>
                  </a:solidFill>
                </a:rPr>
                <a:t>Rural Energy Conference</a:t>
              </a:r>
            </a:p>
          </p:txBody>
        </p:sp>
      </p:grpSp>
      <p:grpSp>
        <p:nvGrpSpPr>
          <p:cNvPr id="16" name="Group 15">
            <a:extLst>
              <a:ext uri="{FF2B5EF4-FFF2-40B4-BE49-F238E27FC236}">
                <a16:creationId xmlns:a16="http://schemas.microsoft.com/office/drawing/2014/main" id="{7C09CA36-7062-4853-1F63-47989933B35F}"/>
              </a:ext>
            </a:extLst>
          </p:cNvPr>
          <p:cNvGrpSpPr/>
          <p:nvPr/>
        </p:nvGrpSpPr>
        <p:grpSpPr>
          <a:xfrm>
            <a:off x="240701" y="1203755"/>
            <a:ext cx="2236285" cy="1186032"/>
            <a:chOff x="240701" y="1203755"/>
            <a:chExt cx="2236285" cy="1186032"/>
          </a:xfrm>
        </p:grpSpPr>
        <p:sp>
          <p:nvSpPr>
            <p:cNvPr id="13" name="TextBox 12">
              <a:extLst>
                <a:ext uri="{FF2B5EF4-FFF2-40B4-BE49-F238E27FC236}">
                  <a16:creationId xmlns:a16="http://schemas.microsoft.com/office/drawing/2014/main" id="{D505C9E3-AB66-0EAA-8E37-4F8E333852F6}"/>
                </a:ext>
              </a:extLst>
            </p:cNvPr>
            <p:cNvSpPr txBox="1"/>
            <p:nvPr/>
          </p:nvSpPr>
          <p:spPr>
            <a:xfrm>
              <a:off x="249403" y="1203755"/>
              <a:ext cx="2227583" cy="1176133"/>
            </a:xfrm>
            <a:prstGeom prst="rect">
              <a:avLst/>
            </a:prstGeom>
            <a:solidFill>
              <a:srgbClr val="5DB6E6"/>
            </a:solidFill>
            <a:ln w="57150">
              <a:noFill/>
            </a:ln>
          </p:spPr>
          <p:txBody>
            <a:bodyPr wrap="square" rtlCol="0" anchor="ctr" anchorCtr="0">
              <a:noAutofit/>
            </a:bodyPr>
            <a:lstStyle/>
            <a:p>
              <a:pPr algn="ctr">
                <a:lnSpc>
                  <a:spcPts val="2800"/>
                </a:lnSpc>
              </a:pPr>
              <a:r>
                <a:rPr lang="en-US" sz="2800" b="1" dirty="0">
                  <a:solidFill>
                    <a:schemeClr val="bg1"/>
                  </a:solidFill>
                </a:rPr>
                <a:t>Repurposing</a:t>
              </a:r>
            </a:p>
            <a:p>
              <a:pPr algn="ctr">
                <a:lnSpc>
                  <a:spcPts val="2800"/>
                </a:lnSpc>
              </a:pPr>
              <a:r>
                <a:rPr lang="en-US" sz="2800" b="1" dirty="0">
                  <a:solidFill>
                    <a:schemeClr val="bg1"/>
                  </a:solidFill>
                </a:rPr>
                <a:t>Energy Assets</a:t>
              </a:r>
            </a:p>
          </p:txBody>
        </p:sp>
        <p:sp>
          <p:nvSpPr>
            <p:cNvPr id="12" name="TextBox 11">
              <a:extLst>
                <a:ext uri="{FF2B5EF4-FFF2-40B4-BE49-F238E27FC236}">
                  <a16:creationId xmlns:a16="http://schemas.microsoft.com/office/drawing/2014/main" id="{F1844D2A-3DF9-0E73-499A-0294AB105843}"/>
                </a:ext>
              </a:extLst>
            </p:cNvPr>
            <p:cNvSpPr txBox="1"/>
            <p:nvPr/>
          </p:nvSpPr>
          <p:spPr>
            <a:xfrm>
              <a:off x="240701" y="1213654"/>
              <a:ext cx="2227583" cy="1176133"/>
            </a:xfrm>
            <a:prstGeom prst="rect">
              <a:avLst/>
            </a:prstGeom>
            <a:solidFill>
              <a:schemeClr val="accent1">
                <a:lumMod val="50000"/>
                <a:alpha val="37000"/>
              </a:schemeClr>
            </a:solidFill>
            <a:ln w="57150">
              <a:noFill/>
            </a:ln>
          </p:spPr>
          <p:txBody>
            <a:bodyPr wrap="square" rtlCol="0" anchor="ctr" anchorCtr="0">
              <a:noAutofit/>
            </a:bodyPr>
            <a:lstStyle/>
            <a:p>
              <a:pPr algn="ctr">
                <a:lnSpc>
                  <a:spcPts val="2800"/>
                </a:lnSpc>
              </a:pPr>
              <a:endParaRPr lang="en-US" sz="2800" b="1" dirty="0">
                <a:solidFill>
                  <a:schemeClr val="bg1"/>
                </a:solidFill>
              </a:endParaRPr>
            </a:p>
          </p:txBody>
        </p:sp>
      </p:grpSp>
      <p:grpSp>
        <p:nvGrpSpPr>
          <p:cNvPr id="23" name="Group 22">
            <a:extLst>
              <a:ext uri="{FF2B5EF4-FFF2-40B4-BE49-F238E27FC236}">
                <a16:creationId xmlns:a16="http://schemas.microsoft.com/office/drawing/2014/main" id="{9FA66279-4708-1724-D5DA-C680D2024D9B}"/>
              </a:ext>
            </a:extLst>
          </p:cNvPr>
          <p:cNvGrpSpPr/>
          <p:nvPr/>
        </p:nvGrpSpPr>
        <p:grpSpPr>
          <a:xfrm>
            <a:off x="8980030" y="1196874"/>
            <a:ext cx="3000667" cy="1192311"/>
            <a:chOff x="8980030" y="1196874"/>
            <a:chExt cx="3000667" cy="1192311"/>
          </a:xfrm>
        </p:grpSpPr>
        <p:sp>
          <p:nvSpPr>
            <p:cNvPr id="10" name="TextBox 9">
              <a:extLst>
                <a:ext uri="{FF2B5EF4-FFF2-40B4-BE49-F238E27FC236}">
                  <a16:creationId xmlns:a16="http://schemas.microsoft.com/office/drawing/2014/main" id="{09C4271B-F453-2838-3EBD-298DD9A72575}"/>
                </a:ext>
              </a:extLst>
            </p:cNvPr>
            <p:cNvSpPr txBox="1"/>
            <p:nvPr/>
          </p:nvSpPr>
          <p:spPr>
            <a:xfrm>
              <a:off x="8988732" y="1207232"/>
              <a:ext cx="2991965" cy="422877"/>
            </a:xfrm>
            <a:prstGeom prst="rect">
              <a:avLst/>
            </a:prstGeom>
            <a:solidFill>
              <a:srgbClr val="5DB6E6"/>
            </a:solidFill>
            <a:ln w="57150">
              <a:noFill/>
            </a:ln>
          </p:spPr>
          <p:txBody>
            <a:bodyPr wrap="square" lIns="0" tIns="0" rIns="0" bIns="0" rtlCol="0" anchor="ctr" anchorCtr="0">
              <a:noAutofit/>
            </a:bodyPr>
            <a:lstStyle/>
            <a:p>
              <a:pPr algn="ctr">
                <a:lnSpc>
                  <a:spcPts val="2800"/>
                </a:lnSpc>
              </a:pPr>
              <a:r>
                <a:rPr lang="en-US" sz="2800" b="1" dirty="0">
                  <a:solidFill>
                    <a:schemeClr val="bg1"/>
                  </a:solidFill>
                </a:rPr>
                <a:t>Energy Futures</a:t>
              </a:r>
            </a:p>
          </p:txBody>
        </p:sp>
        <p:sp>
          <p:nvSpPr>
            <p:cNvPr id="11" name="TextBox 10">
              <a:extLst>
                <a:ext uri="{FF2B5EF4-FFF2-40B4-BE49-F238E27FC236}">
                  <a16:creationId xmlns:a16="http://schemas.microsoft.com/office/drawing/2014/main" id="{A33A0A85-623B-3FC4-BC27-D5C542517355}"/>
                </a:ext>
              </a:extLst>
            </p:cNvPr>
            <p:cNvSpPr txBox="1"/>
            <p:nvPr/>
          </p:nvSpPr>
          <p:spPr>
            <a:xfrm>
              <a:off x="8988732" y="1590842"/>
              <a:ext cx="2991965" cy="798343"/>
            </a:xfrm>
            <a:prstGeom prst="rect">
              <a:avLst/>
            </a:prstGeom>
            <a:solidFill>
              <a:srgbClr val="5DB6E6">
                <a:alpha val="30000"/>
              </a:srgbClr>
            </a:solidFill>
            <a:ln w="57150">
              <a:noFill/>
            </a:ln>
          </p:spPr>
          <p:txBody>
            <a:bodyPr wrap="square" lIns="91440" tIns="91440" rIns="91440" bIns="91440" rtlCol="0" anchor="ctr" anchorCtr="0">
              <a:noAutofit/>
            </a:bodyPr>
            <a:lstStyle/>
            <a:p>
              <a:pPr algn="ctr"/>
              <a:r>
                <a:rPr lang="en-US" sz="2000" u="none" strike="noStrike" dirty="0">
                  <a:effectLst/>
                </a:rPr>
                <a:t>Municipal code and financials.</a:t>
              </a:r>
              <a:endParaRPr lang="en-US" sz="2000" b="0" i="0" u="none" strike="noStrike" dirty="0">
                <a:solidFill>
                  <a:srgbClr val="000000"/>
                </a:solidFill>
                <a:effectLst/>
                <a:latin typeface="Calibri" panose="020F0502020204030204" pitchFamily="34" charset="0"/>
              </a:endParaRPr>
            </a:p>
          </p:txBody>
        </p:sp>
        <p:sp>
          <p:nvSpPr>
            <p:cNvPr id="14" name="TextBox 13">
              <a:extLst>
                <a:ext uri="{FF2B5EF4-FFF2-40B4-BE49-F238E27FC236}">
                  <a16:creationId xmlns:a16="http://schemas.microsoft.com/office/drawing/2014/main" id="{9816E156-2564-FFB2-510E-EF7CA882A3C8}"/>
                </a:ext>
              </a:extLst>
            </p:cNvPr>
            <p:cNvSpPr txBox="1"/>
            <p:nvPr/>
          </p:nvSpPr>
          <p:spPr>
            <a:xfrm>
              <a:off x="8980030" y="1196874"/>
              <a:ext cx="2990088" cy="1192311"/>
            </a:xfrm>
            <a:prstGeom prst="rect">
              <a:avLst/>
            </a:prstGeom>
            <a:solidFill>
              <a:schemeClr val="accent1">
                <a:lumMod val="50000"/>
                <a:alpha val="37000"/>
              </a:schemeClr>
            </a:solidFill>
            <a:ln w="57150">
              <a:noFill/>
            </a:ln>
          </p:spPr>
          <p:txBody>
            <a:bodyPr wrap="square" rtlCol="0" anchor="ctr" anchorCtr="0">
              <a:noAutofit/>
            </a:bodyPr>
            <a:lstStyle/>
            <a:p>
              <a:pPr algn="ctr">
                <a:lnSpc>
                  <a:spcPts val="2800"/>
                </a:lnSpc>
              </a:pPr>
              <a:endParaRPr lang="en-US" sz="2800" b="1" dirty="0">
                <a:solidFill>
                  <a:schemeClr val="bg1"/>
                </a:solidFill>
              </a:endParaRPr>
            </a:p>
          </p:txBody>
        </p:sp>
      </p:grpSp>
      <p:grpSp>
        <p:nvGrpSpPr>
          <p:cNvPr id="17" name="Group 16">
            <a:extLst>
              <a:ext uri="{FF2B5EF4-FFF2-40B4-BE49-F238E27FC236}">
                <a16:creationId xmlns:a16="http://schemas.microsoft.com/office/drawing/2014/main" id="{FAFC79A4-8D07-CAAD-22E3-9D48CCC56F5E}"/>
              </a:ext>
            </a:extLst>
          </p:cNvPr>
          <p:cNvGrpSpPr/>
          <p:nvPr/>
        </p:nvGrpSpPr>
        <p:grpSpPr>
          <a:xfrm>
            <a:off x="4322207" y="3968763"/>
            <a:ext cx="4461254" cy="1289304"/>
            <a:chOff x="4322207" y="3968763"/>
            <a:chExt cx="4461254" cy="1289304"/>
          </a:xfrm>
        </p:grpSpPr>
        <p:sp>
          <p:nvSpPr>
            <p:cNvPr id="3" name="TextBox 2">
              <a:extLst>
                <a:ext uri="{FF2B5EF4-FFF2-40B4-BE49-F238E27FC236}">
                  <a16:creationId xmlns:a16="http://schemas.microsoft.com/office/drawing/2014/main" id="{D1CD11AC-3C75-8436-EC7D-96D128809C26}"/>
                </a:ext>
              </a:extLst>
            </p:cNvPr>
            <p:cNvSpPr txBox="1"/>
            <p:nvPr/>
          </p:nvSpPr>
          <p:spPr>
            <a:xfrm>
              <a:off x="4326270" y="3976757"/>
              <a:ext cx="4457191" cy="438912"/>
            </a:xfrm>
            <a:prstGeom prst="rect">
              <a:avLst/>
            </a:prstGeom>
            <a:solidFill>
              <a:srgbClr val="5DB6E6"/>
            </a:solidFill>
            <a:ln w="57150">
              <a:noFill/>
            </a:ln>
          </p:spPr>
          <p:txBody>
            <a:bodyPr wrap="square" lIns="0" tIns="0" rIns="0" bIns="0" rtlCol="0" anchor="ctr" anchorCtr="0">
              <a:noAutofit/>
            </a:bodyPr>
            <a:lstStyle/>
            <a:p>
              <a:pPr algn="ctr">
                <a:lnSpc>
                  <a:spcPts val="2800"/>
                </a:lnSpc>
              </a:pPr>
              <a:r>
                <a:rPr lang="en-US" sz="2800" b="1" dirty="0">
                  <a:solidFill>
                    <a:schemeClr val="bg1"/>
                  </a:solidFill>
                </a:rPr>
                <a:t>AK Energy Hub</a:t>
              </a:r>
            </a:p>
          </p:txBody>
        </p:sp>
        <p:sp>
          <p:nvSpPr>
            <p:cNvPr id="5" name="TextBox 4">
              <a:extLst>
                <a:ext uri="{FF2B5EF4-FFF2-40B4-BE49-F238E27FC236}">
                  <a16:creationId xmlns:a16="http://schemas.microsoft.com/office/drawing/2014/main" id="{DA49D7C2-906B-9C58-E76E-2DE2D5F57C7A}"/>
                </a:ext>
              </a:extLst>
            </p:cNvPr>
            <p:cNvSpPr txBox="1"/>
            <p:nvPr/>
          </p:nvSpPr>
          <p:spPr>
            <a:xfrm>
              <a:off x="4330333" y="4407675"/>
              <a:ext cx="4453128" cy="850392"/>
            </a:xfrm>
            <a:prstGeom prst="rect">
              <a:avLst/>
            </a:prstGeom>
            <a:solidFill>
              <a:srgbClr val="5DB6E6">
                <a:alpha val="30000"/>
              </a:srgbClr>
            </a:solidFill>
            <a:ln w="57150">
              <a:noFill/>
            </a:ln>
          </p:spPr>
          <p:txBody>
            <a:bodyPr wrap="square" lIns="91440" tIns="91440" rIns="91440" bIns="91440" rtlCol="0" anchor="ctr" anchorCtr="0">
              <a:noAutofit/>
            </a:bodyPr>
            <a:lstStyle/>
            <a:p>
              <a:pPr algn="ctr"/>
              <a:r>
                <a:rPr lang="en-US" sz="2000" u="none" strike="noStrike" dirty="0">
                  <a:effectLst/>
                </a:rPr>
                <a:t>Phase II – Technical assistance and project application support. </a:t>
              </a:r>
              <a:endParaRPr lang="en-US" sz="2000" b="0" i="0" u="none" strike="noStrike" dirty="0">
                <a:solidFill>
                  <a:srgbClr val="000000"/>
                </a:solidFill>
                <a:effectLst/>
                <a:latin typeface="Calibri" panose="020F0502020204030204" pitchFamily="34" charset="0"/>
              </a:endParaRPr>
            </a:p>
          </p:txBody>
        </p:sp>
        <p:sp>
          <p:nvSpPr>
            <p:cNvPr id="15" name="TextBox 14">
              <a:extLst>
                <a:ext uri="{FF2B5EF4-FFF2-40B4-BE49-F238E27FC236}">
                  <a16:creationId xmlns:a16="http://schemas.microsoft.com/office/drawing/2014/main" id="{20A30ECE-1F1C-B1D6-B842-E39EA95E0FE4}"/>
                </a:ext>
              </a:extLst>
            </p:cNvPr>
            <p:cNvSpPr txBox="1"/>
            <p:nvPr/>
          </p:nvSpPr>
          <p:spPr>
            <a:xfrm>
              <a:off x="4322207" y="3968763"/>
              <a:ext cx="4461254" cy="1289301"/>
            </a:xfrm>
            <a:prstGeom prst="rect">
              <a:avLst/>
            </a:prstGeom>
            <a:solidFill>
              <a:schemeClr val="accent1">
                <a:lumMod val="50000"/>
                <a:alpha val="37000"/>
              </a:schemeClr>
            </a:solidFill>
            <a:ln w="57150">
              <a:noFill/>
            </a:ln>
          </p:spPr>
          <p:txBody>
            <a:bodyPr wrap="square" rtlCol="0" anchor="ctr" anchorCtr="0">
              <a:noAutofit/>
            </a:bodyPr>
            <a:lstStyle/>
            <a:p>
              <a:pPr algn="ctr">
                <a:lnSpc>
                  <a:spcPts val="2800"/>
                </a:lnSpc>
              </a:pPr>
              <a:endParaRPr lang="en-US" sz="2800" b="1" dirty="0">
                <a:solidFill>
                  <a:schemeClr val="bg1"/>
                </a:solidFill>
              </a:endParaRPr>
            </a:p>
          </p:txBody>
        </p:sp>
      </p:grpSp>
      <p:grpSp>
        <p:nvGrpSpPr>
          <p:cNvPr id="25" name="Group 24">
            <a:extLst>
              <a:ext uri="{FF2B5EF4-FFF2-40B4-BE49-F238E27FC236}">
                <a16:creationId xmlns:a16="http://schemas.microsoft.com/office/drawing/2014/main" id="{5D022BBA-69B8-4A56-4307-FC4C82812C5E}"/>
              </a:ext>
            </a:extLst>
          </p:cNvPr>
          <p:cNvGrpSpPr/>
          <p:nvPr/>
        </p:nvGrpSpPr>
        <p:grpSpPr>
          <a:xfrm>
            <a:off x="8997434" y="3956806"/>
            <a:ext cx="2998684" cy="1295018"/>
            <a:chOff x="8988732" y="3968763"/>
            <a:chExt cx="2998684" cy="1295018"/>
          </a:xfrm>
        </p:grpSpPr>
        <p:grpSp>
          <p:nvGrpSpPr>
            <p:cNvPr id="21" name="Group 20">
              <a:extLst>
                <a:ext uri="{FF2B5EF4-FFF2-40B4-BE49-F238E27FC236}">
                  <a16:creationId xmlns:a16="http://schemas.microsoft.com/office/drawing/2014/main" id="{16D48829-3B41-C02B-AD9B-488CFED63632}"/>
                </a:ext>
              </a:extLst>
            </p:cNvPr>
            <p:cNvGrpSpPr/>
            <p:nvPr/>
          </p:nvGrpSpPr>
          <p:grpSpPr>
            <a:xfrm>
              <a:off x="8988732" y="3968763"/>
              <a:ext cx="2971800" cy="1289301"/>
              <a:chOff x="8988732" y="3968763"/>
              <a:chExt cx="2971800" cy="1289301"/>
            </a:xfrm>
          </p:grpSpPr>
          <p:sp>
            <p:nvSpPr>
              <p:cNvPr id="1024" name="TextBox 1023">
                <a:extLst>
                  <a:ext uri="{FF2B5EF4-FFF2-40B4-BE49-F238E27FC236}">
                    <a16:creationId xmlns:a16="http://schemas.microsoft.com/office/drawing/2014/main" id="{0EC2E34C-2D39-CE40-996A-64B6F0DDAA59}"/>
                  </a:ext>
                </a:extLst>
              </p:cNvPr>
              <p:cNvSpPr txBox="1"/>
              <p:nvPr/>
            </p:nvSpPr>
            <p:spPr>
              <a:xfrm>
                <a:off x="8988732" y="4407672"/>
                <a:ext cx="2967392" cy="850392"/>
              </a:xfrm>
              <a:prstGeom prst="rect">
                <a:avLst/>
              </a:prstGeom>
              <a:solidFill>
                <a:srgbClr val="5DB6E6">
                  <a:alpha val="30000"/>
                </a:srgbClr>
              </a:solidFill>
            </p:spPr>
            <p:txBody>
              <a:bodyPr wrap="square" lIns="91440" tIns="91440" rIns="91440" bIns="91440" rtlCol="0" anchor="ctr" anchorCtr="0">
                <a:noAutofit/>
              </a:bodyPr>
              <a:lstStyle/>
              <a:p>
                <a:pPr algn="ctr" fontAlgn="ctr"/>
                <a:r>
                  <a:rPr lang="en-US" sz="2000" dirty="0"/>
                  <a:t>Community and residential solar deployment.</a:t>
                </a:r>
              </a:p>
            </p:txBody>
          </p:sp>
          <p:sp>
            <p:nvSpPr>
              <p:cNvPr id="1028" name="TextBox 1027">
                <a:extLst>
                  <a:ext uri="{FF2B5EF4-FFF2-40B4-BE49-F238E27FC236}">
                    <a16:creationId xmlns:a16="http://schemas.microsoft.com/office/drawing/2014/main" id="{AB6289D9-72E9-A410-A35E-6BFB27849ADD}"/>
                  </a:ext>
                </a:extLst>
              </p:cNvPr>
              <p:cNvSpPr txBox="1"/>
              <p:nvPr/>
            </p:nvSpPr>
            <p:spPr>
              <a:xfrm>
                <a:off x="8988732" y="3968763"/>
                <a:ext cx="2971800" cy="438912"/>
              </a:xfrm>
              <a:prstGeom prst="rect">
                <a:avLst/>
              </a:prstGeom>
              <a:solidFill>
                <a:srgbClr val="5DB6E6"/>
              </a:solidFill>
            </p:spPr>
            <p:txBody>
              <a:bodyPr wrap="square" rtlCol="0" anchor="ctr" anchorCtr="0">
                <a:noAutofit/>
              </a:bodyPr>
              <a:lstStyle/>
              <a:p>
                <a:pPr algn="ctr"/>
                <a:r>
                  <a:rPr lang="en-US" sz="2800" b="1" dirty="0">
                    <a:solidFill>
                      <a:schemeClr val="bg1"/>
                    </a:solidFill>
                  </a:rPr>
                  <a:t>Solar for All</a:t>
                </a:r>
              </a:p>
            </p:txBody>
          </p:sp>
        </p:grpSp>
        <p:sp>
          <p:nvSpPr>
            <p:cNvPr id="24" name="TextBox 23">
              <a:extLst>
                <a:ext uri="{FF2B5EF4-FFF2-40B4-BE49-F238E27FC236}">
                  <a16:creationId xmlns:a16="http://schemas.microsoft.com/office/drawing/2014/main" id="{FB7A6170-47D8-E3CB-2775-3190F58E2C15}"/>
                </a:ext>
              </a:extLst>
            </p:cNvPr>
            <p:cNvSpPr txBox="1"/>
            <p:nvPr/>
          </p:nvSpPr>
          <p:spPr>
            <a:xfrm>
              <a:off x="8997328" y="3974480"/>
              <a:ext cx="2990088" cy="1289301"/>
            </a:xfrm>
            <a:prstGeom prst="rect">
              <a:avLst/>
            </a:prstGeom>
            <a:solidFill>
              <a:schemeClr val="accent1">
                <a:lumMod val="50000"/>
                <a:alpha val="37000"/>
              </a:schemeClr>
            </a:solidFill>
            <a:ln w="57150">
              <a:noFill/>
            </a:ln>
          </p:spPr>
          <p:txBody>
            <a:bodyPr wrap="square" rtlCol="0" anchor="ctr" anchorCtr="0">
              <a:noAutofit/>
            </a:bodyPr>
            <a:lstStyle/>
            <a:p>
              <a:pPr algn="ctr">
                <a:lnSpc>
                  <a:spcPts val="2800"/>
                </a:lnSpc>
              </a:pPr>
              <a:endParaRPr lang="en-US" sz="2800" b="1" dirty="0">
                <a:solidFill>
                  <a:schemeClr val="bg1"/>
                </a:solidFill>
              </a:endParaRPr>
            </a:p>
          </p:txBody>
        </p:sp>
      </p:grpSp>
    </p:spTree>
    <p:extLst>
      <p:ext uri="{BB962C8B-B14F-4D97-AF65-F5344CB8AC3E}">
        <p14:creationId xmlns:p14="http://schemas.microsoft.com/office/powerpoint/2010/main" val="1110293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49E3CB-5646-4D52-27CA-4DC69E8B111F}"/>
              </a:ext>
            </a:extLst>
          </p:cNvPr>
          <p:cNvSpPr/>
          <p:nvPr/>
        </p:nvSpPr>
        <p:spPr>
          <a:xfrm rot="5400000">
            <a:off x="-2773361" y="2702465"/>
            <a:ext cx="6857998" cy="145306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255B193-FE7C-606F-80F4-330747EFF128}"/>
              </a:ext>
            </a:extLst>
          </p:cNvPr>
          <p:cNvSpPr txBox="1"/>
          <p:nvPr/>
        </p:nvSpPr>
        <p:spPr>
          <a:xfrm rot="5400000">
            <a:off x="-1559418" y="4296821"/>
            <a:ext cx="4430110" cy="692248"/>
          </a:xfrm>
          <a:prstGeom prst="rect">
            <a:avLst/>
          </a:prstGeom>
          <a:noFill/>
        </p:spPr>
        <p:txBody>
          <a:bodyPr wrap="square" lIns="0" tIns="0" rIns="0" bIns="0" rtlCol="0" anchor="ctr" anchorCtr="0">
            <a:noAutofit/>
          </a:bodyPr>
          <a:lstStyle/>
          <a:p>
            <a:r>
              <a:rPr lang="en-US" sz="2400" b="1" spc="200" dirty="0">
                <a:solidFill>
                  <a:schemeClr val="bg1"/>
                </a:solidFill>
              </a:rPr>
              <a:t>Alaska Energy Hub</a:t>
            </a:r>
          </a:p>
        </p:txBody>
      </p:sp>
      <p:pic>
        <p:nvPicPr>
          <p:cNvPr id="4" name="Picture 3" descr="A logo with white dots and lines&#10;&#10;Description automatically generated">
            <a:extLst>
              <a:ext uri="{FF2B5EF4-FFF2-40B4-BE49-F238E27FC236}">
                <a16:creationId xmlns:a16="http://schemas.microsoft.com/office/drawing/2014/main" id="{A972803D-3F67-49FB-DDB3-0FF321AA1A9F}"/>
              </a:ext>
            </a:extLst>
          </p:cNvPr>
          <p:cNvPicPr>
            <a:picLocks noChangeAspect="1"/>
          </p:cNvPicPr>
          <p:nvPr/>
        </p:nvPicPr>
        <p:blipFill>
          <a:blip r:embed="rId3"/>
          <a:stretch>
            <a:fillRect/>
          </a:stretch>
        </p:blipFill>
        <p:spPr>
          <a:xfrm>
            <a:off x="125983" y="242865"/>
            <a:ext cx="1190563" cy="1364161"/>
          </a:xfrm>
          <a:prstGeom prst="rect">
            <a:avLst/>
          </a:prstGeom>
        </p:spPr>
      </p:pic>
      <p:pic>
        <p:nvPicPr>
          <p:cNvPr id="7" name="Picture 6">
            <a:extLst>
              <a:ext uri="{FF2B5EF4-FFF2-40B4-BE49-F238E27FC236}">
                <a16:creationId xmlns:a16="http://schemas.microsoft.com/office/drawing/2014/main" id="{A071C2BC-A1B0-248C-D216-C56B30A29C0D}"/>
              </a:ext>
            </a:extLst>
          </p:cNvPr>
          <p:cNvPicPr>
            <a:picLocks noChangeAspect="1"/>
          </p:cNvPicPr>
          <p:nvPr/>
        </p:nvPicPr>
        <p:blipFill rotWithShape="1">
          <a:blip r:embed="rId4"/>
          <a:srcRect l="13650" t="3541" r="14234" b="62463"/>
          <a:stretch/>
        </p:blipFill>
        <p:spPr>
          <a:xfrm>
            <a:off x="1468596" y="406122"/>
            <a:ext cx="10597421" cy="5229828"/>
          </a:xfrm>
          <a:prstGeom prst="rect">
            <a:avLst/>
          </a:prstGeom>
        </p:spPr>
      </p:pic>
      <p:sp>
        <p:nvSpPr>
          <p:cNvPr id="6" name="TextBox 5">
            <a:extLst>
              <a:ext uri="{FF2B5EF4-FFF2-40B4-BE49-F238E27FC236}">
                <a16:creationId xmlns:a16="http://schemas.microsoft.com/office/drawing/2014/main" id="{63425DD8-CFD2-4E7A-CCA7-4701C5496A8D}"/>
              </a:ext>
            </a:extLst>
          </p:cNvPr>
          <p:cNvSpPr txBox="1"/>
          <p:nvPr/>
        </p:nvSpPr>
        <p:spPr>
          <a:xfrm>
            <a:off x="7559625" y="6264102"/>
            <a:ext cx="6129996" cy="375552"/>
          </a:xfrm>
          <a:prstGeom prst="rect">
            <a:avLst/>
          </a:prstGeom>
          <a:noFill/>
        </p:spPr>
        <p:txBody>
          <a:bodyPr wrap="square">
            <a:spAutoFit/>
          </a:bodyPr>
          <a:lstStyle/>
          <a:p>
            <a:pPr marL="0" marR="0">
              <a:lnSpc>
                <a:spcPct val="107000"/>
              </a:lnSpc>
              <a:spcBef>
                <a:spcPts val="0"/>
              </a:spcBef>
              <a:spcAft>
                <a:spcPts val="800"/>
              </a:spcAft>
            </a:pPr>
            <a:r>
              <a:rPr lang="en-US" sz="1800" b="1" kern="100" dirty="0">
                <a:effectLst/>
                <a:latin typeface="+mn-lt"/>
                <a:ea typeface="Calibri" panose="020F0502020204030204" pitchFamily="34" charset="0"/>
                <a:cs typeface="Times New Roman" panose="02020603050405020304" pitchFamily="18" charset="0"/>
              </a:rPr>
              <a:t>akml.org/</a:t>
            </a:r>
            <a:r>
              <a:rPr lang="en-US" sz="1800" b="1" kern="100" dirty="0" err="1">
                <a:effectLst/>
                <a:latin typeface="+mn-lt"/>
                <a:ea typeface="Calibri" panose="020F0502020204030204" pitchFamily="34" charset="0"/>
                <a:cs typeface="Times New Roman" panose="02020603050405020304" pitchFamily="18" charset="0"/>
              </a:rPr>
              <a:t>energyhub</a:t>
            </a:r>
            <a:r>
              <a:rPr lang="en-US" sz="1800" b="1" kern="100" dirty="0">
                <a:effectLst/>
                <a:latin typeface="+mn-lt"/>
                <a:ea typeface="Calibri" panose="020F0502020204030204" pitchFamily="34" charset="0"/>
                <a:cs typeface="Times New Roman" panose="02020603050405020304" pitchFamily="18" charset="0"/>
              </a:rPr>
              <a:t> </a:t>
            </a:r>
            <a:endParaRPr lang="en-US" sz="1800" kern="1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740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87555-A754-BC5D-36FA-340CD83328E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41E6A84-4069-155F-29D8-703ADC702CC0}"/>
              </a:ext>
            </a:extLst>
          </p:cNvPr>
          <p:cNvPicPr>
            <a:picLocks noChangeAspect="1"/>
          </p:cNvPicPr>
          <p:nvPr/>
        </p:nvPicPr>
        <p:blipFill>
          <a:blip r:embed="rId3"/>
          <a:stretch>
            <a:fillRect/>
          </a:stretch>
        </p:blipFill>
        <p:spPr>
          <a:xfrm>
            <a:off x="1382169" y="-1"/>
            <a:ext cx="10809831" cy="4196557"/>
          </a:xfrm>
          <a:prstGeom prst="rect">
            <a:avLst/>
          </a:prstGeom>
        </p:spPr>
      </p:pic>
      <p:sp>
        <p:nvSpPr>
          <p:cNvPr id="2" name="Rectangle 1">
            <a:extLst>
              <a:ext uri="{FF2B5EF4-FFF2-40B4-BE49-F238E27FC236}">
                <a16:creationId xmlns:a16="http://schemas.microsoft.com/office/drawing/2014/main" id="{23D4892B-1005-B4D6-EF36-B0D5756E473D}"/>
              </a:ext>
            </a:extLst>
          </p:cNvPr>
          <p:cNvSpPr/>
          <p:nvPr/>
        </p:nvSpPr>
        <p:spPr>
          <a:xfrm rot="5400000">
            <a:off x="-2773361" y="2702465"/>
            <a:ext cx="6857998" cy="145306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7A60F87-6A8E-910F-3B01-ADD2CF001F50}"/>
              </a:ext>
            </a:extLst>
          </p:cNvPr>
          <p:cNvSpPr txBox="1"/>
          <p:nvPr/>
        </p:nvSpPr>
        <p:spPr>
          <a:xfrm rot="5400000">
            <a:off x="-1783748" y="4072491"/>
            <a:ext cx="4878769" cy="692248"/>
          </a:xfrm>
          <a:prstGeom prst="rect">
            <a:avLst/>
          </a:prstGeom>
          <a:noFill/>
        </p:spPr>
        <p:txBody>
          <a:bodyPr wrap="square" lIns="0" tIns="0" rIns="0" bIns="0" rtlCol="0" anchor="ctr" anchorCtr="0">
            <a:noAutofit/>
          </a:bodyPr>
          <a:lstStyle/>
          <a:p>
            <a:r>
              <a:rPr lang="en-US" sz="2400" b="1" spc="200" dirty="0">
                <a:solidFill>
                  <a:schemeClr val="bg1"/>
                </a:solidFill>
              </a:rPr>
              <a:t>Arctic Energy Ambassadors</a:t>
            </a:r>
          </a:p>
        </p:txBody>
      </p:sp>
      <p:pic>
        <p:nvPicPr>
          <p:cNvPr id="4" name="Picture 3" descr="A logo with white dots and lines&#10;&#10;Description automatically generated">
            <a:extLst>
              <a:ext uri="{FF2B5EF4-FFF2-40B4-BE49-F238E27FC236}">
                <a16:creationId xmlns:a16="http://schemas.microsoft.com/office/drawing/2014/main" id="{3C483E1D-E1D0-1812-B8D5-A3597B08B04F}"/>
              </a:ext>
            </a:extLst>
          </p:cNvPr>
          <p:cNvPicPr>
            <a:picLocks noChangeAspect="1"/>
          </p:cNvPicPr>
          <p:nvPr/>
        </p:nvPicPr>
        <p:blipFill>
          <a:blip r:embed="rId4"/>
          <a:stretch>
            <a:fillRect/>
          </a:stretch>
        </p:blipFill>
        <p:spPr>
          <a:xfrm>
            <a:off x="125983" y="242865"/>
            <a:ext cx="1190563" cy="1364161"/>
          </a:xfrm>
          <a:prstGeom prst="rect">
            <a:avLst/>
          </a:prstGeom>
        </p:spPr>
      </p:pic>
      <p:sp>
        <p:nvSpPr>
          <p:cNvPr id="10" name="TextBox 9">
            <a:extLst>
              <a:ext uri="{FF2B5EF4-FFF2-40B4-BE49-F238E27FC236}">
                <a16:creationId xmlns:a16="http://schemas.microsoft.com/office/drawing/2014/main" id="{03FBD23E-8B9D-1F60-AED0-816844D30681}"/>
              </a:ext>
            </a:extLst>
          </p:cNvPr>
          <p:cNvSpPr txBox="1"/>
          <p:nvPr/>
        </p:nvSpPr>
        <p:spPr>
          <a:xfrm>
            <a:off x="1513425" y="4172688"/>
            <a:ext cx="10517118" cy="2585323"/>
          </a:xfrm>
          <a:prstGeom prst="rect">
            <a:avLst/>
          </a:prstGeom>
          <a:noFill/>
        </p:spPr>
        <p:txBody>
          <a:bodyPr wrap="square">
            <a:spAutoFit/>
          </a:bodyPr>
          <a:lstStyle/>
          <a:p>
            <a:r>
              <a:rPr lang="en-US" dirty="0">
                <a:solidFill>
                  <a:srgbClr val="000000"/>
                </a:solidFill>
                <a:effectLst/>
                <a:ea typeface="Times New Roman" panose="02020603050405020304" pitchFamily="18" charset="0"/>
              </a:rPr>
              <a:t>Goal 1: 	Articulate community and regional </a:t>
            </a:r>
            <a:r>
              <a:rPr lang="en-US" b="1" dirty="0">
                <a:solidFill>
                  <a:srgbClr val="000000"/>
                </a:solidFill>
                <a:effectLst/>
                <a:ea typeface="Times New Roman" panose="02020603050405020304" pitchFamily="18" charset="0"/>
              </a:rPr>
              <a:t>energy needs</a:t>
            </a:r>
            <a:r>
              <a:rPr lang="en-US" dirty="0">
                <a:solidFill>
                  <a:srgbClr val="000000"/>
                </a:solidFill>
                <a:effectLst/>
                <a:ea typeface="Times New Roman" panose="02020603050405020304" pitchFamily="18" charset="0"/>
              </a:rPr>
              <a:t> through a cohort of local champions.   </a:t>
            </a:r>
            <a:endParaRPr lang="en-US" dirty="0">
              <a:effectLst/>
              <a:ea typeface="Times New Roman" panose="02020603050405020304" pitchFamily="18" charset="0"/>
            </a:endParaRPr>
          </a:p>
          <a:p>
            <a:r>
              <a:rPr lang="en-US" dirty="0">
                <a:solidFill>
                  <a:srgbClr val="000000"/>
                </a:solidFill>
                <a:effectLst/>
                <a:ea typeface="Times New Roman" panose="02020603050405020304" pitchFamily="18" charset="0"/>
              </a:rPr>
              <a:t>Goal 2: 	</a:t>
            </a:r>
            <a:r>
              <a:rPr lang="en-US" b="1" dirty="0">
                <a:solidFill>
                  <a:srgbClr val="000000"/>
                </a:solidFill>
                <a:effectLst/>
                <a:ea typeface="Times New Roman" panose="02020603050405020304" pitchFamily="18" charset="0"/>
              </a:rPr>
              <a:t>Connect</a:t>
            </a:r>
            <a:r>
              <a:rPr lang="en-US" dirty="0">
                <a:solidFill>
                  <a:srgbClr val="000000"/>
                </a:solidFill>
                <a:effectLst/>
                <a:ea typeface="Times New Roman" panose="02020603050405020304" pitchFamily="18" charset="0"/>
              </a:rPr>
              <a:t> stakeholders and promote professional and regional capacity development through ongoing 	DOE training and engagement. </a:t>
            </a:r>
            <a:endParaRPr lang="en-US" dirty="0">
              <a:effectLst/>
              <a:ea typeface="Times New Roman" panose="02020603050405020304" pitchFamily="18" charset="0"/>
            </a:endParaRPr>
          </a:p>
          <a:p>
            <a:r>
              <a:rPr lang="en-US" dirty="0">
                <a:solidFill>
                  <a:srgbClr val="000000"/>
                </a:solidFill>
                <a:effectLst/>
                <a:ea typeface="Times New Roman" panose="02020603050405020304" pitchFamily="18" charset="0"/>
              </a:rPr>
              <a:t>Goal 3: 	Provide regional </a:t>
            </a:r>
            <a:r>
              <a:rPr lang="en-US" b="1" dirty="0">
                <a:solidFill>
                  <a:srgbClr val="000000"/>
                </a:solidFill>
                <a:effectLst/>
                <a:ea typeface="Times New Roman" panose="02020603050405020304" pitchFamily="18" charset="0"/>
              </a:rPr>
              <a:t>technical assistance </a:t>
            </a:r>
            <a:r>
              <a:rPr lang="en-US" dirty="0">
                <a:solidFill>
                  <a:srgbClr val="000000"/>
                </a:solidFill>
                <a:effectLst/>
                <a:ea typeface="Times New Roman" panose="02020603050405020304" pitchFamily="18" charset="0"/>
              </a:rPr>
              <a:t>to advance project development. </a:t>
            </a:r>
            <a:endParaRPr lang="en-US" dirty="0">
              <a:effectLst/>
              <a:ea typeface="Times New Roman" panose="02020603050405020304" pitchFamily="18" charset="0"/>
            </a:endParaRPr>
          </a:p>
          <a:p>
            <a:r>
              <a:rPr lang="en-US" dirty="0">
                <a:solidFill>
                  <a:srgbClr val="000000"/>
                </a:solidFill>
                <a:effectLst/>
                <a:ea typeface="Times New Roman" panose="02020603050405020304" pitchFamily="18" charset="0"/>
              </a:rPr>
              <a:t>Goal 4: 	</a:t>
            </a:r>
            <a:r>
              <a:rPr lang="en-US" b="1" dirty="0">
                <a:solidFill>
                  <a:srgbClr val="000000"/>
                </a:solidFill>
                <a:effectLst/>
                <a:ea typeface="Times New Roman" panose="02020603050405020304" pitchFamily="18" charset="0"/>
              </a:rPr>
              <a:t>Develop</a:t>
            </a:r>
            <a:r>
              <a:rPr lang="en-US" dirty="0">
                <a:solidFill>
                  <a:srgbClr val="000000"/>
                </a:solidFill>
                <a:effectLst/>
                <a:ea typeface="Times New Roman" panose="02020603050405020304" pitchFamily="18" charset="0"/>
              </a:rPr>
              <a:t> regional or statewide projects, with solutions to energy issues that could be </a:t>
            </a:r>
            <a:r>
              <a:rPr lang="en-US" b="1" dirty="0">
                <a:solidFill>
                  <a:srgbClr val="000000"/>
                </a:solidFill>
                <a:effectLst/>
                <a:ea typeface="Times New Roman" panose="02020603050405020304" pitchFamily="18" charset="0"/>
              </a:rPr>
              <a:t>replicated</a:t>
            </a:r>
            <a:r>
              <a:rPr lang="en-US" dirty="0">
                <a:solidFill>
                  <a:srgbClr val="000000"/>
                </a:solidFill>
                <a:effectLst/>
                <a:ea typeface="Times New Roman" panose="02020603050405020304" pitchFamily="18" charset="0"/>
              </a:rPr>
              <a:t> 	throughout the Arctic. </a:t>
            </a:r>
            <a:endParaRPr lang="en-US" dirty="0">
              <a:effectLst/>
              <a:ea typeface="Times New Roman" panose="02020603050405020304" pitchFamily="18" charset="0"/>
            </a:endParaRPr>
          </a:p>
          <a:p>
            <a:pPr>
              <a:spcAft>
                <a:spcPts val="1200"/>
              </a:spcAft>
            </a:pPr>
            <a:r>
              <a:rPr lang="en-US" dirty="0">
                <a:solidFill>
                  <a:srgbClr val="000000"/>
                </a:solidFill>
                <a:effectLst/>
                <a:ea typeface="Times New Roman" panose="02020603050405020304" pitchFamily="18" charset="0"/>
              </a:rPr>
              <a:t>Goal 5: 	</a:t>
            </a:r>
            <a:r>
              <a:rPr lang="en-US" b="1" dirty="0">
                <a:solidFill>
                  <a:srgbClr val="292929"/>
                </a:solidFill>
                <a:effectLst/>
                <a:ea typeface="Times New Roman" panose="02020603050405020304" pitchFamily="18" charset="0"/>
              </a:rPr>
              <a:t>Encourage regional projects </a:t>
            </a:r>
            <a:r>
              <a:rPr lang="en-US" dirty="0">
                <a:solidFill>
                  <a:srgbClr val="292929"/>
                </a:solidFill>
                <a:effectLst/>
                <a:ea typeface="Times New Roman" panose="02020603050405020304" pitchFamily="18" charset="0"/>
              </a:rPr>
              <a:t>championed by Ambassadors to be vetted through an online energy 	</a:t>
            </a:r>
            <a:r>
              <a:rPr lang="en-US" b="1" dirty="0">
                <a:solidFill>
                  <a:srgbClr val="292929"/>
                </a:solidFill>
                <a:effectLst/>
                <a:ea typeface="Times New Roman" panose="02020603050405020304" pitchFamily="18" charset="0"/>
              </a:rPr>
              <a:t>project portal </a:t>
            </a:r>
            <a:r>
              <a:rPr lang="en-US" dirty="0">
                <a:solidFill>
                  <a:srgbClr val="292929"/>
                </a:solidFill>
                <a:effectLst/>
                <a:ea typeface="Times New Roman" panose="02020603050405020304" pitchFamily="18" charset="0"/>
              </a:rPr>
              <a:t>created to better connect stakeholders to funding opportunities (including key 	application deadlines) and technical resources. </a:t>
            </a:r>
            <a:endParaRPr lang="en-US" dirty="0">
              <a:effectLst/>
              <a:ea typeface="Times New Roman" panose="02020603050405020304" pitchFamily="18" charset="0"/>
            </a:endParaRPr>
          </a:p>
        </p:txBody>
      </p:sp>
      <p:pic>
        <p:nvPicPr>
          <p:cNvPr id="11" name="Picture 10">
            <a:extLst>
              <a:ext uri="{FF2B5EF4-FFF2-40B4-BE49-F238E27FC236}">
                <a16:creationId xmlns:a16="http://schemas.microsoft.com/office/drawing/2014/main" id="{9AF13487-2D63-3AFD-3E40-32262D8FDE53}"/>
              </a:ext>
            </a:extLst>
          </p:cNvPr>
          <p:cNvPicPr>
            <a:picLocks noChangeAspect="1"/>
          </p:cNvPicPr>
          <p:nvPr/>
        </p:nvPicPr>
        <p:blipFill>
          <a:blip r:embed="rId5"/>
          <a:stretch>
            <a:fillRect/>
          </a:stretch>
        </p:blipFill>
        <p:spPr>
          <a:xfrm>
            <a:off x="10119778" y="190898"/>
            <a:ext cx="1762710" cy="1520680"/>
          </a:xfrm>
          <a:prstGeom prst="rect">
            <a:avLst/>
          </a:prstGeom>
        </p:spPr>
      </p:pic>
    </p:spTree>
    <p:extLst>
      <p:ext uri="{BB962C8B-B14F-4D97-AF65-F5344CB8AC3E}">
        <p14:creationId xmlns:p14="http://schemas.microsoft.com/office/powerpoint/2010/main" val="2590425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3AD12-0C30-EEA4-76CB-C058F3937AD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C2F85DB-9DB6-0801-EA04-C8E4C660DBDD}"/>
              </a:ext>
            </a:extLst>
          </p:cNvPr>
          <p:cNvSpPr/>
          <p:nvPr/>
        </p:nvSpPr>
        <p:spPr>
          <a:xfrm rot="5400000">
            <a:off x="-2773361" y="2702465"/>
            <a:ext cx="6857998" cy="145306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5E22044-49B8-D446-50BC-AB68087CA681}"/>
              </a:ext>
            </a:extLst>
          </p:cNvPr>
          <p:cNvSpPr txBox="1"/>
          <p:nvPr/>
        </p:nvSpPr>
        <p:spPr>
          <a:xfrm rot="5400000">
            <a:off x="-1783748" y="4072491"/>
            <a:ext cx="4878769" cy="692248"/>
          </a:xfrm>
          <a:prstGeom prst="rect">
            <a:avLst/>
          </a:prstGeom>
          <a:noFill/>
        </p:spPr>
        <p:txBody>
          <a:bodyPr wrap="square" lIns="0" tIns="0" rIns="0" bIns="0" rtlCol="0" anchor="ctr" anchorCtr="0">
            <a:noAutofit/>
          </a:bodyPr>
          <a:lstStyle/>
          <a:p>
            <a:r>
              <a:rPr lang="en-US" sz="2400" b="1" spc="200" dirty="0">
                <a:solidFill>
                  <a:schemeClr val="bg1"/>
                </a:solidFill>
              </a:rPr>
              <a:t>Arctic Energy Ambassadors</a:t>
            </a:r>
          </a:p>
        </p:txBody>
      </p:sp>
      <p:pic>
        <p:nvPicPr>
          <p:cNvPr id="4" name="Picture 3" descr="A logo with white dots and lines&#10;&#10;Description automatically generated">
            <a:extLst>
              <a:ext uri="{FF2B5EF4-FFF2-40B4-BE49-F238E27FC236}">
                <a16:creationId xmlns:a16="http://schemas.microsoft.com/office/drawing/2014/main" id="{CD8159B1-2CD9-6F78-BD8A-84F502D9129E}"/>
              </a:ext>
            </a:extLst>
          </p:cNvPr>
          <p:cNvPicPr>
            <a:picLocks noChangeAspect="1"/>
          </p:cNvPicPr>
          <p:nvPr/>
        </p:nvPicPr>
        <p:blipFill>
          <a:blip r:embed="rId3"/>
          <a:stretch>
            <a:fillRect/>
          </a:stretch>
        </p:blipFill>
        <p:spPr>
          <a:xfrm>
            <a:off x="125983" y="242865"/>
            <a:ext cx="1190563" cy="1364161"/>
          </a:xfrm>
          <a:prstGeom prst="rect">
            <a:avLst/>
          </a:prstGeom>
        </p:spPr>
      </p:pic>
      <p:sp>
        <p:nvSpPr>
          <p:cNvPr id="10" name="TextBox 9">
            <a:extLst>
              <a:ext uri="{FF2B5EF4-FFF2-40B4-BE49-F238E27FC236}">
                <a16:creationId xmlns:a16="http://schemas.microsoft.com/office/drawing/2014/main" id="{ADAD282E-35DE-89A2-C36B-E2EC1218CFF7}"/>
              </a:ext>
            </a:extLst>
          </p:cNvPr>
          <p:cNvSpPr txBox="1"/>
          <p:nvPr/>
        </p:nvSpPr>
        <p:spPr>
          <a:xfrm>
            <a:off x="1513425" y="4172688"/>
            <a:ext cx="10517118" cy="2585323"/>
          </a:xfrm>
          <a:prstGeom prst="rect">
            <a:avLst/>
          </a:prstGeom>
          <a:noFill/>
        </p:spPr>
        <p:txBody>
          <a:bodyPr wrap="square">
            <a:spAutoFit/>
          </a:bodyPr>
          <a:lstStyle/>
          <a:p>
            <a:r>
              <a:rPr lang="en-US" dirty="0">
                <a:solidFill>
                  <a:srgbClr val="000000"/>
                </a:solidFill>
                <a:effectLst/>
                <a:ea typeface="Times New Roman" panose="02020603050405020304" pitchFamily="18" charset="0"/>
              </a:rPr>
              <a:t>Goal 1: 	Articulate community and regional </a:t>
            </a:r>
            <a:r>
              <a:rPr lang="en-US" b="1" dirty="0">
                <a:solidFill>
                  <a:srgbClr val="000000"/>
                </a:solidFill>
                <a:effectLst/>
                <a:ea typeface="Times New Roman" panose="02020603050405020304" pitchFamily="18" charset="0"/>
              </a:rPr>
              <a:t>energy needs</a:t>
            </a:r>
            <a:r>
              <a:rPr lang="en-US" dirty="0">
                <a:solidFill>
                  <a:srgbClr val="000000"/>
                </a:solidFill>
                <a:effectLst/>
                <a:ea typeface="Times New Roman" panose="02020603050405020304" pitchFamily="18" charset="0"/>
              </a:rPr>
              <a:t> through a cohort of local champions.   </a:t>
            </a:r>
            <a:endParaRPr lang="en-US" dirty="0">
              <a:effectLst/>
              <a:ea typeface="Times New Roman" panose="02020603050405020304" pitchFamily="18" charset="0"/>
            </a:endParaRPr>
          </a:p>
          <a:p>
            <a:r>
              <a:rPr lang="en-US" dirty="0">
                <a:solidFill>
                  <a:srgbClr val="000000"/>
                </a:solidFill>
                <a:effectLst/>
                <a:ea typeface="Times New Roman" panose="02020603050405020304" pitchFamily="18" charset="0"/>
              </a:rPr>
              <a:t>Goal 2: 	</a:t>
            </a:r>
            <a:r>
              <a:rPr lang="en-US" b="1" dirty="0">
                <a:solidFill>
                  <a:srgbClr val="000000"/>
                </a:solidFill>
                <a:effectLst/>
                <a:ea typeface="Times New Roman" panose="02020603050405020304" pitchFamily="18" charset="0"/>
              </a:rPr>
              <a:t>Connect</a:t>
            </a:r>
            <a:r>
              <a:rPr lang="en-US" dirty="0">
                <a:solidFill>
                  <a:srgbClr val="000000"/>
                </a:solidFill>
                <a:effectLst/>
                <a:ea typeface="Times New Roman" panose="02020603050405020304" pitchFamily="18" charset="0"/>
              </a:rPr>
              <a:t> stakeholders and promote professional and regional capacity development through ongoing 	DOE training and engagement. </a:t>
            </a:r>
            <a:endParaRPr lang="en-US" dirty="0">
              <a:effectLst/>
              <a:ea typeface="Times New Roman" panose="02020603050405020304" pitchFamily="18" charset="0"/>
            </a:endParaRPr>
          </a:p>
          <a:p>
            <a:r>
              <a:rPr lang="en-US" dirty="0">
                <a:solidFill>
                  <a:srgbClr val="000000"/>
                </a:solidFill>
                <a:effectLst/>
                <a:ea typeface="Times New Roman" panose="02020603050405020304" pitchFamily="18" charset="0"/>
              </a:rPr>
              <a:t>Goal 3: 	Provide regional </a:t>
            </a:r>
            <a:r>
              <a:rPr lang="en-US" b="1" dirty="0">
                <a:solidFill>
                  <a:srgbClr val="000000"/>
                </a:solidFill>
                <a:effectLst/>
                <a:ea typeface="Times New Roman" panose="02020603050405020304" pitchFamily="18" charset="0"/>
              </a:rPr>
              <a:t>technical assistance </a:t>
            </a:r>
            <a:r>
              <a:rPr lang="en-US" dirty="0">
                <a:solidFill>
                  <a:srgbClr val="000000"/>
                </a:solidFill>
                <a:effectLst/>
                <a:ea typeface="Times New Roman" panose="02020603050405020304" pitchFamily="18" charset="0"/>
              </a:rPr>
              <a:t>to advance project development. </a:t>
            </a:r>
            <a:endParaRPr lang="en-US" dirty="0">
              <a:effectLst/>
              <a:ea typeface="Times New Roman" panose="02020603050405020304" pitchFamily="18" charset="0"/>
            </a:endParaRPr>
          </a:p>
          <a:p>
            <a:r>
              <a:rPr lang="en-US" dirty="0">
                <a:solidFill>
                  <a:srgbClr val="000000"/>
                </a:solidFill>
                <a:effectLst/>
                <a:ea typeface="Times New Roman" panose="02020603050405020304" pitchFamily="18" charset="0"/>
              </a:rPr>
              <a:t>Goal 4: 	</a:t>
            </a:r>
            <a:r>
              <a:rPr lang="en-US" b="1" dirty="0">
                <a:solidFill>
                  <a:srgbClr val="000000"/>
                </a:solidFill>
                <a:effectLst/>
                <a:ea typeface="Times New Roman" panose="02020603050405020304" pitchFamily="18" charset="0"/>
              </a:rPr>
              <a:t>Develop</a:t>
            </a:r>
            <a:r>
              <a:rPr lang="en-US" dirty="0">
                <a:solidFill>
                  <a:srgbClr val="000000"/>
                </a:solidFill>
                <a:effectLst/>
                <a:ea typeface="Times New Roman" panose="02020603050405020304" pitchFamily="18" charset="0"/>
              </a:rPr>
              <a:t> regional or statewide projects, with solutions to energy issues that could be </a:t>
            </a:r>
            <a:r>
              <a:rPr lang="en-US" b="1" dirty="0">
                <a:solidFill>
                  <a:srgbClr val="000000"/>
                </a:solidFill>
                <a:effectLst/>
                <a:ea typeface="Times New Roman" panose="02020603050405020304" pitchFamily="18" charset="0"/>
              </a:rPr>
              <a:t>replicated</a:t>
            </a:r>
            <a:r>
              <a:rPr lang="en-US" dirty="0">
                <a:solidFill>
                  <a:srgbClr val="000000"/>
                </a:solidFill>
                <a:effectLst/>
                <a:ea typeface="Times New Roman" panose="02020603050405020304" pitchFamily="18" charset="0"/>
              </a:rPr>
              <a:t> 	throughout the Arctic. </a:t>
            </a:r>
            <a:endParaRPr lang="en-US" dirty="0">
              <a:effectLst/>
              <a:ea typeface="Times New Roman" panose="02020603050405020304" pitchFamily="18" charset="0"/>
            </a:endParaRPr>
          </a:p>
          <a:p>
            <a:pPr>
              <a:spcAft>
                <a:spcPts val="1200"/>
              </a:spcAft>
            </a:pPr>
            <a:r>
              <a:rPr lang="en-US" dirty="0">
                <a:solidFill>
                  <a:srgbClr val="000000"/>
                </a:solidFill>
                <a:effectLst/>
                <a:ea typeface="Times New Roman" panose="02020603050405020304" pitchFamily="18" charset="0"/>
              </a:rPr>
              <a:t>Goal 5: 	</a:t>
            </a:r>
            <a:r>
              <a:rPr lang="en-US" b="1" dirty="0">
                <a:solidFill>
                  <a:srgbClr val="292929"/>
                </a:solidFill>
                <a:effectLst/>
                <a:ea typeface="Times New Roman" panose="02020603050405020304" pitchFamily="18" charset="0"/>
              </a:rPr>
              <a:t>Encourage regional projects </a:t>
            </a:r>
            <a:r>
              <a:rPr lang="en-US" dirty="0">
                <a:solidFill>
                  <a:srgbClr val="292929"/>
                </a:solidFill>
                <a:effectLst/>
                <a:ea typeface="Times New Roman" panose="02020603050405020304" pitchFamily="18" charset="0"/>
              </a:rPr>
              <a:t>championed by Ambassadors to be vetted through an online energy 	</a:t>
            </a:r>
            <a:r>
              <a:rPr lang="en-US" b="1" dirty="0">
                <a:solidFill>
                  <a:srgbClr val="292929"/>
                </a:solidFill>
                <a:effectLst/>
                <a:ea typeface="Times New Roman" panose="02020603050405020304" pitchFamily="18" charset="0"/>
              </a:rPr>
              <a:t>project portal </a:t>
            </a:r>
            <a:r>
              <a:rPr lang="en-US" dirty="0">
                <a:solidFill>
                  <a:srgbClr val="292929"/>
                </a:solidFill>
                <a:effectLst/>
                <a:ea typeface="Times New Roman" panose="02020603050405020304" pitchFamily="18" charset="0"/>
              </a:rPr>
              <a:t>created to better connect stakeholders to funding opportunities (including key 	application deadlines) and technical resources. </a:t>
            </a:r>
            <a:endParaRPr lang="en-US" dirty="0">
              <a:effectLst/>
              <a:ea typeface="Times New Roman" panose="02020603050405020304" pitchFamily="18" charset="0"/>
            </a:endParaRPr>
          </a:p>
        </p:txBody>
      </p:sp>
      <p:pic>
        <p:nvPicPr>
          <p:cNvPr id="7" name="Picture 6">
            <a:extLst>
              <a:ext uri="{FF2B5EF4-FFF2-40B4-BE49-F238E27FC236}">
                <a16:creationId xmlns:a16="http://schemas.microsoft.com/office/drawing/2014/main" id="{2375728A-F1FE-36DE-09CA-D9BB715FB663}"/>
              </a:ext>
            </a:extLst>
          </p:cNvPr>
          <p:cNvPicPr>
            <a:picLocks noChangeAspect="1"/>
          </p:cNvPicPr>
          <p:nvPr/>
        </p:nvPicPr>
        <p:blipFill>
          <a:blip r:embed="rId4"/>
          <a:stretch>
            <a:fillRect/>
          </a:stretch>
        </p:blipFill>
        <p:spPr>
          <a:xfrm>
            <a:off x="1382168" y="-3"/>
            <a:ext cx="10809831" cy="4272729"/>
          </a:xfrm>
          <a:prstGeom prst="rect">
            <a:avLst/>
          </a:prstGeom>
        </p:spPr>
      </p:pic>
      <p:pic>
        <p:nvPicPr>
          <p:cNvPr id="11" name="Picture 10">
            <a:extLst>
              <a:ext uri="{FF2B5EF4-FFF2-40B4-BE49-F238E27FC236}">
                <a16:creationId xmlns:a16="http://schemas.microsoft.com/office/drawing/2014/main" id="{3E114A12-D873-72D7-6662-FD65D24B69DC}"/>
              </a:ext>
            </a:extLst>
          </p:cNvPr>
          <p:cNvPicPr>
            <a:picLocks noChangeAspect="1"/>
          </p:cNvPicPr>
          <p:nvPr/>
        </p:nvPicPr>
        <p:blipFill>
          <a:blip r:embed="rId5"/>
          <a:stretch>
            <a:fillRect/>
          </a:stretch>
        </p:blipFill>
        <p:spPr>
          <a:xfrm>
            <a:off x="10119778" y="190898"/>
            <a:ext cx="1762710" cy="1520680"/>
          </a:xfrm>
          <a:prstGeom prst="rect">
            <a:avLst/>
          </a:prstGeom>
        </p:spPr>
      </p:pic>
    </p:spTree>
    <p:extLst>
      <p:ext uri="{BB962C8B-B14F-4D97-AF65-F5344CB8AC3E}">
        <p14:creationId xmlns:p14="http://schemas.microsoft.com/office/powerpoint/2010/main" val="3461107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10D1F-FEBD-4EAA-232E-3E99DE86384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30A0534-C1A2-F971-5B14-39716B5F6D87}"/>
              </a:ext>
            </a:extLst>
          </p:cNvPr>
          <p:cNvSpPr/>
          <p:nvPr/>
        </p:nvSpPr>
        <p:spPr>
          <a:xfrm rot="5400000">
            <a:off x="-2773361" y="2702465"/>
            <a:ext cx="6857998" cy="145306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B17F246-32F5-7417-4117-66DAF26A9C29}"/>
              </a:ext>
            </a:extLst>
          </p:cNvPr>
          <p:cNvSpPr txBox="1"/>
          <p:nvPr/>
        </p:nvSpPr>
        <p:spPr>
          <a:xfrm rot="5400000">
            <a:off x="-1783748" y="4072491"/>
            <a:ext cx="4878769" cy="692248"/>
          </a:xfrm>
          <a:prstGeom prst="rect">
            <a:avLst/>
          </a:prstGeom>
          <a:noFill/>
        </p:spPr>
        <p:txBody>
          <a:bodyPr wrap="square" lIns="0" tIns="0" rIns="0" bIns="0" rtlCol="0" anchor="ctr" anchorCtr="0">
            <a:noAutofit/>
          </a:bodyPr>
          <a:lstStyle/>
          <a:p>
            <a:r>
              <a:rPr lang="en-US" sz="2400" b="1" spc="200" dirty="0">
                <a:solidFill>
                  <a:schemeClr val="bg1"/>
                </a:solidFill>
              </a:rPr>
              <a:t>Arctic Energy Ambassadors</a:t>
            </a:r>
          </a:p>
        </p:txBody>
      </p:sp>
      <p:pic>
        <p:nvPicPr>
          <p:cNvPr id="4" name="Picture 3" descr="A logo with white dots and lines&#10;&#10;Description automatically generated">
            <a:extLst>
              <a:ext uri="{FF2B5EF4-FFF2-40B4-BE49-F238E27FC236}">
                <a16:creationId xmlns:a16="http://schemas.microsoft.com/office/drawing/2014/main" id="{AAD6354A-A292-D59E-DF08-F9621723FAC4}"/>
              </a:ext>
            </a:extLst>
          </p:cNvPr>
          <p:cNvPicPr>
            <a:picLocks noChangeAspect="1"/>
          </p:cNvPicPr>
          <p:nvPr/>
        </p:nvPicPr>
        <p:blipFill>
          <a:blip r:embed="rId3"/>
          <a:stretch>
            <a:fillRect/>
          </a:stretch>
        </p:blipFill>
        <p:spPr>
          <a:xfrm>
            <a:off x="125983" y="242865"/>
            <a:ext cx="1190563" cy="1364161"/>
          </a:xfrm>
          <a:prstGeom prst="rect">
            <a:avLst/>
          </a:prstGeom>
        </p:spPr>
      </p:pic>
      <p:sp>
        <p:nvSpPr>
          <p:cNvPr id="10" name="TextBox 9">
            <a:extLst>
              <a:ext uri="{FF2B5EF4-FFF2-40B4-BE49-F238E27FC236}">
                <a16:creationId xmlns:a16="http://schemas.microsoft.com/office/drawing/2014/main" id="{AE958007-F603-64A1-37A3-6433EE2E1DD1}"/>
              </a:ext>
            </a:extLst>
          </p:cNvPr>
          <p:cNvSpPr txBox="1"/>
          <p:nvPr/>
        </p:nvSpPr>
        <p:spPr>
          <a:xfrm>
            <a:off x="1513425" y="4172688"/>
            <a:ext cx="10517118" cy="2585323"/>
          </a:xfrm>
          <a:prstGeom prst="rect">
            <a:avLst/>
          </a:prstGeom>
          <a:noFill/>
        </p:spPr>
        <p:txBody>
          <a:bodyPr wrap="square">
            <a:spAutoFit/>
          </a:bodyPr>
          <a:lstStyle/>
          <a:p>
            <a:r>
              <a:rPr lang="en-US" dirty="0">
                <a:solidFill>
                  <a:srgbClr val="000000"/>
                </a:solidFill>
                <a:effectLst/>
                <a:ea typeface="Times New Roman" panose="02020603050405020304" pitchFamily="18" charset="0"/>
              </a:rPr>
              <a:t>Goal 1: 	Articulate community and regional </a:t>
            </a:r>
            <a:r>
              <a:rPr lang="en-US" b="1" dirty="0">
                <a:solidFill>
                  <a:srgbClr val="000000"/>
                </a:solidFill>
                <a:effectLst/>
                <a:ea typeface="Times New Roman" panose="02020603050405020304" pitchFamily="18" charset="0"/>
              </a:rPr>
              <a:t>energy needs</a:t>
            </a:r>
            <a:r>
              <a:rPr lang="en-US" dirty="0">
                <a:solidFill>
                  <a:srgbClr val="000000"/>
                </a:solidFill>
                <a:effectLst/>
                <a:ea typeface="Times New Roman" panose="02020603050405020304" pitchFamily="18" charset="0"/>
              </a:rPr>
              <a:t> through a cohort of local champions.   </a:t>
            </a:r>
            <a:endParaRPr lang="en-US" dirty="0">
              <a:effectLst/>
              <a:ea typeface="Times New Roman" panose="02020603050405020304" pitchFamily="18" charset="0"/>
            </a:endParaRPr>
          </a:p>
          <a:p>
            <a:r>
              <a:rPr lang="en-US" dirty="0">
                <a:solidFill>
                  <a:srgbClr val="000000"/>
                </a:solidFill>
                <a:effectLst/>
                <a:ea typeface="Times New Roman" panose="02020603050405020304" pitchFamily="18" charset="0"/>
              </a:rPr>
              <a:t>Goal 2: 	</a:t>
            </a:r>
            <a:r>
              <a:rPr lang="en-US" b="1" dirty="0">
                <a:solidFill>
                  <a:srgbClr val="000000"/>
                </a:solidFill>
                <a:effectLst/>
                <a:ea typeface="Times New Roman" panose="02020603050405020304" pitchFamily="18" charset="0"/>
              </a:rPr>
              <a:t>Connect</a:t>
            </a:r>
            <a:r>
              <a:rPr lang="en-US" dirty="0">
                <a:solidFill>
                  <a:srgbClr val="000000"/>
                </a:solidFill>
                <a:effectLst/>
                <a:ea typeface="Times New Roman" panose="02020603050405020304" pitchFamily="18" charset="0"/>
              </a:rPr>
              <a:t> stakeholders and promote professional and regional capacity development through ongoing 	DOE training and engagement. </a:t>
            </a:r>
            <a:endParaRPr lang="en-US" dirty="0">
              <a:effectLst/>
              <a:ea typeface="Times New Roman" panose="02020603050405020304" pitchFamily="18" charset="0"/>
            </a:endParaRPr>
          </a:p>
          <a:p>
            <a:r>
              <a:rPr lang="en-US" dirty="0">
                <a:solidFill>
                  <a:srgbClr val="000000"/>
                </a:solidFill>
                <a:effectLst/>
                <a:ea typeface="Times New Roman" panose="02020603050405020304" pitchFamily="18" charset="0"/>
              </a:rPr>
              <a:t>Goal 3: 	Provide regional </a:t>
            </a:r>
            <a:r>
              <a:rPr lang="en-US" b="1" dirty="0">
                <a:solidFill>
                  <a:srgbClr val="000000"/>
                </a:solidFill>
                <a:effectLst/>
                <a:ea typeface="Times New Roman" panose="02020603050405020304" pitchFamily="18" charset="0"/>
              </a:rPr>
              <a:t>technical assistance </a:t>
            </a:r>
            <a:r>
              <a:rPr lang="en-US" dirty="0">
                <a:solidFill>
                  <a:srgbClr val="000000"/>
                </a:solidFill>
                <a:effectLst/>
                <a:ea typeface="Times New Roman" panose="02020603050405020304" pitchFamily="18" charset="0"/>
              </a:rPr>
              <a:t>to advance project development. </a:t>
            </a:r>
            <a:endParaRPr lang="en-US" dirty="0">
              <a:effectLst/>
              <a:ea typeface="Times New Roman" panose="02020603050405020304" pitchFamily="18" charset="0"/>
            </a:endParaRPr>
          </a:p>
          <a:p>
            <a:r>
              <a:rPr lang="en-US" dirty="0">
                <a:solidFill>
                  <a:srgbClr val="000000"/>
                </a:solidFill>
                <a:effectLst/>
                <a:ea typeface="Times New Roman" panose="02020603050405020304" pitchFamily="18" charset="0"/>
              </a:rPr>
              <a:t>Goal 4: 	</a:t>
            </a:r>
            <a:r>
              <a:rPr lang="en-US" b="1" dirty="0">
                <a:solidFill>
                  <a:srgbClr val="000000"/>
                </a:solidFill>
                <a:effectLst/>
                <a:ea typeface="Times New Roman" panose="02020603050405020304" pitchFamily="18" charset="0"/>
              </a:rPr>
              <a:t>Develop</a:t>
            </a:r>
            <a:r>
              <a:rPr lang="en-US" dirty="0">
                <a:solidFill>
                  <a:srgbClr val="000000"/>
                </a:solidFill>
                <a:effectLst/>
                <a:ea typeface="Times New Roman" panose="02020603050405020304" pitchFamily="18" charset="0"/>
              </a:rPr>
              <a:t> regional or statewide projects, with solutions to energy issues that could be </a:t>
            </a:r>
            <a:r>
              <a:rPr lang="en-US" b="1" dirty="0">
                <a:solidFill>
                  <a:srgbClr val="000000"/>
                </a:solidFill>
                <a:effectLst/>
                <a:ea typeface="Times New Roman" panose="02020603050405020304" pitchFamily="18" charset="0"/>
              </a:rPr>
              <a:t>replicated</a:t>
            </a:r>
            <a:r>
              <a:rPr lang="en-US" dirty="0">
                <a:solidFill>
                  <a:srgbClr val="000000"/>
                </a:solidFill>
                <a:effectLst/>
                <a:ea typeface="Times New Roman" panose="02020603050405020304" pitchFamily="18" charset="0"/>
              </a:rPr>
              <a:t> 	throughout the Arctic. </a:t>
            </a:r>
            <a:endParaRPr lang="en-US" dirty="0">
              <a:effectLst/>
              <a:ea typeface="Times New Roman" panose="02020603050405020304" pitchFamily="18" charset="0"/>
            </a:endParaRPr>
          </a:p>
          <a:p>
            <a:pPr>
              <a:spcAft>
                <a:spcPts val="1200"/>
              </a:spcAft>
            </a:pPr>
            <a:r>
              <a:rPr lang="en-US" dirty="0">
                <a:solidFill>
                  <a:srgbClr val="000000"/>
                </a:solidFill>
                <a:effectLst/>
                <a:ea typeface="Times New Roman" panose="02020603050405020304" pitchFamily="18" charset="0"/>
              </a:rPr>
              <a:t>Goal 5: 	</a:t>
            </a:r>
            <a:r>
              <a:rPr lang="en-US" b="1" dirty="0">
                <a:solidFill>
                  <a:srgbClr val="292929"/>
                </a:solidFill>
                <a:effectLst/>
                <a:ea typeface="Times New Roman" panose="02020603050405020304" pitchFamily="18" charset="0"/>
              </a:rPr>
              <a:t>Encourage regional projects </a:t>
            </a:r>
            <a:r>
              <a:rPr lang="en-US" dirty="0">
                <a:solidFill>
                  <a:srgbClr val="292929"/>
                </a:solidFill>
                <a:effectLst/>
                <a:ea typeface="Times New Roman" panose="02020603050405020304" pitchFamily="18" charset="0"/>
              </a:rPr>
              <a:t>championed by Ambassadors to be vetted through an online energy 	</a:t>
            </a:r>
            <a:r>
              <a:rPr lang="en-US" b="1" dirty="0">
                <a:solidFill>
                  <a:srgbClr val="292929"/>
                </a:solidFill>
                <a:effectLst/>
                <a:ea typeface="Times New Roman" panose="02020603050405020304" pitchFamily="18" charset="0"/>
              </a:rPr>
              <a:t>project portal </a:t>
            </a:r>
            <a:r>
              <a:rPr lang="en-US" dirty="0">
                <a:solidFill>
                  <a:srgbClr val="292929"/>
                </a:solidFill>
                <a:effectLst/>
                <a:ea typeface="Times New Roman" panose="02020603050405020304" pitchFamily="18" charset="0"/>
              </a:rPr>
              <a:t>created to better connect stakeholders to funding opportunities (including key 	application deadlines) and technical resources. </a:t>
            </a:r>
            <a:endParaRPr lang="en-US" dirty="0">
              <a:effectLst/>
              <a:ea typeface="Times New Roman" panose="02020603050405020304" pitchFamily="18" charset="0"/>
            </a:endParaRPr>
          </a:p>
        </p:txBody>
      </p:sp>
      <p:pic>
        <p:nvPicPr>
          <p:cNvPr id="6" name="Picture 5">
            <a:extLst>
              <a:ext uri="{FF2B5EF4-FFF2-40B4-BE49-F238E27FC236}">
                <a16:creationId xmlns:a16="http://schemas.microsoft.com/office/drawing/2014/main" id="{D9D2F16E-A466-6091-EC13-BB9E4E4191A4}"/>
              </a:ext>
            </a:extLst>
          </p:cNvPr>
          <p:cNvPicPr>
            <a:picLocks noChangeAspect="1"/>
          </p:cNvPicPr>
          <p:nvPr/>
        </p:nvPicPr>
        <p:blipFill>
          <a:blip r:embed="rId4"/>
          <a:stretch>
            <a:fillRect/>
          </a:stretch>
        </p:blipFill>
        <p:spPr>
          <a:xfrm>
            <a:off x="1382168" y="99989"/>
            <a:ext cx="10809831" cy="4131834"/>
          </a:xfrm>
          <a:prstGeom prst="rect">
            <a:avLst/>
          </a:prstGeom>
        </p:spPr>
      </p:pic>
      <p:pic>
        <p:nvPicPr>
          <p:cNvPr id="11" name="Picture 10">
            <a:extLst>
              <a:ext uri="{FF2B5EF4-FFF2-40B4-BE49-F238E27FC236}">
                <a16:creationId xmlns:a16="http://schemas.microsoft.com/office/drawing/2014/main" id="{606A9094-05CE-DDFD-2715-DD341CC38111}"/>
              </a:ext>
            </a:extLst>
          </p:cNvPr>
          <p:cNvPicPr>
            <a:picLocks noChangeAspect="1"/>
          </p:cNvPicPr>
          <p:nvPr/>
        </p:nvPicPr>
        <p:blipFill>
          <a:blip r:embed="rId5"/>
          <a:stretch>
            <a:fillRect/>
          </a:stretch>
        </p:blipFill>
        <p:spPr>
          <a:xfrm>
            <a:off x="10267833" y="-12837"/>
            <a:ext cx="1762710" cy="1520680"/>
          </a:xfrm>
          <a:prstGeom prst="rect">
            <a:avLst/>
          </a:prstGeom>
        </p:spPr>
      </p:pic>
    </p:spTree>
    <p:extLst>
      <p:ext uri="{BB962C8B-B14F-4D97-AF65-F5344CB8AC3E}">
        <p14:creationId xmlns:p14="http://schemas.microsoft.com/office/powerpoint/2010/main" val="2520556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4C2D8F9-3A50-343B-07F0-4C31C1659455}"/>
              </a:ext>
            </a:extLst>
          </p:cNvPr>
          <p:cNvPicPr>
            <a:picLocks noChangeAspect="1"/>
          </p:cNvPicPr>
          <p:nvPr/>
        </p:nvPicPr>
        <p:blipFill>
          <a:blip r:embed="rId3"/>
          <a:stretch>
            <a:fillRect/>
          </a:stretch>
        </p:blipFill>
        <p:spPr>
          <a:xfrm>
            <a:off x="4502459" y="-2"/>
            <a:ext cx="7689541" cy="6741723"/>
          </a:xfrm>
          <a:prstGeom prst="rect">
            <a:avLst/>
          </a:prstGeom>
        </p:spPr>
      </p:pic>
      <p:sp>
        <p:nvSpPr>
          <p:cNvPr id="2" name="Rectangle 1">
            <a:extLst>
              <a:ext uri="{FF2B5EF4-FFF2-40B4-BE49-F238E27FC236}">
                <a16:creationId xmlns:a16="http://schemas.microsoft.com/office/drawing/2014/main" id="{5049E3CB-5646-4D52-27CA-4DC69E8B111F}"/>
              </a:ext>
            </a:extLst>
          </p:cNvPr>
          <p:cNvSpPr/>
          <p:nvPr/>
        </p:nvSpPr>
        <p:spPr>
          <a:xfrm rot="5400000">
            <a:off x="-2702465" y="2702465"/>
            <a:ext cx="6857998" cy="145306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255B193-FE7C-606F-80F4-330747EFF128}"/>
              </a:ext>
            </a:extLst>
          </p:cNvPr>
          <p:cNvSpPr txBox="1"/>
          <p:nvPr/>
        </p:nvSpPr>
        <p:spPr>
          <a:xfrm rot="5400000">
            <a:off x="-1796612" y="3628565"/>
            <a:ext cx="5035754" cy="1190563"/>
          </a:xfrm>
          <a:prstGeom prst="rect">
            <a:avLst/>
          </a:prstGeom>
          <a:noFill/>
        </p:spPr>
        <p:txBody>
          <a:bodyPr wrap="square" lIns="0" tIns="0" rIns="0" bIns="0" rtlCol="0" anchor="ctr" anchorCtr="0">
            <a:noAutofit/>
          </a:bodyPr>
          <a:lstStyle/>
          <a:p>
            <a:pPr algn="ctr">
              <a:lnSpc>
                <a:spcPts val="2800"/>
              </a:lnSpc>
            </a:pPr>
            <a:r>
              <a:rPr lang="en-US" sz="2000" b="1" dirty="0">
                <a:solidFill>
                  <a:schemeClr val="bg1"/>
                </a:solidFill>
              </a:rPr>
              <a:t>Energy Efficiency and Conservation Block Grant</a:t>
            </a:r>
          </a:p>
        </p:txBody>
      </p:sp>
      <p:pic>
        <p:nvPicPr>
          <p:cNvPr id="4" name="Picture 3" descr="A logo with white dots and lines&#10;&#10;Description automatically generated">
            <a:extLst>
              <a:ext uri="{FF2B5EF4-FFF2-40B4-BE49-F238E27FC236}">
                <a16:creationId xmlns:a16="http://schemas.microsoft.com/office/drawing/2014/main" id="{A972803D-3F67-49FB-DDB3-0FF321AA1A9F}"/>
              </a:ext>
            </a:extLst>
          </p:cNvPr>
          <p:cNvPicPr>
            <a:picLocks noChangeAspect="1"/>
          </p:cNvPicPr>
          <p:nvPr/>
        </p:nvPicPr>
        <p:blipFill>
          <a:blip r:embed="rId4"/>
          <a:stretch>
            <a:fillRect/>
          </a:stretch>
        </p:blipFill>
        <p:spPr>
          <a:xfrm>
            <a:off x="125983" y="242865"/>
            <a:ext cx="1190563" cy="1364161"/>
          </a:xfrm>
          <a:prstGeom prst="rect">
            <a:avLst/>
          </a:prstGeom>
        </p:spPr>
      </p:pic>
      <p:grpSp>
        <p:nvGrpSpPr>
          <p:cNvPr id="19" name="Group 18">
            <a:extLst>
              <a:ext uri="{FF2B5EF4-FFF2-40B4-BE49-F238E27FC236}">
                <a16:creationId xmlns:a16="http://schemas.microsoft.com/office/drawing/2014/main" id="{122AE8E0-0743-480F-2721-6EE3B9E273A8}"/>
              </a:ext>
            </a:extLst>
          </p:cNvPr>
          <p:cNvGrpSpPr/>
          <p:nvPr/>
        </p:nvGrpSpPr>
        <p:grpSpPr>
          <a:xfrm>
            <a:off x="1453069" y="-2"/>
            <a:ext cx="3049390" cy="6858002"/>
            <a:chOff x="246513" y="4061690"/>
            <a:chExt cx="7739920" cy="1226036"/>
          </a:xfrm>
        </p:grpSpPr>
        <p:sp>
          <p:nvSpPr>
            <p:cNvPr id="20" name="TextBox 19">
              <a:extLst>
                <a:ext uri="{FF2B5EF4-FFF2-40B4-BE49-F238E27FC236}">
                  <a16:creationId xmlns:a16="http://schemas.microsoft.com/office/drawing/2014/main" id="{98A2D3E3-AA3D-4D1E-A02E-D2551DA8D5D7}"/>
                </a:ext>
              </a:extLst>
            </p:cNvPr>
            <p:cNvSpPr txBox="1"/>
            <p:nvPr/>
          </p:nvSpPr>
          <p:spPr>
            <a:xfrm>
              <a:off x="246513" y="4308301"/>
              <a:ext cx="7739917" cy="979425"/>
            </a:xfrm>
            <a:prstGeom prst="rect">
              <a:avLst/>
            </a:prstGeom>
            <a:solidFill>
              <a:srgbClr val="235AA7">
                <a:alpha val="30000"/>
              </a:srgbClr>
            </a:solidFill>
          </p:spPr>
          <p:txBody>
            <a:bodyPr wrap="square" lIns="91440" tIns="91440" rIns="91440" bIns="91440" rtlCol="0" anchor="ctr" anchorCtr="0">
              <a:noAutofit/>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1" name="TextBox 20">
              <a:extLst>
                <a:ext uri="{FF2B5EF4-FFF2-40B4-BE49-F238E27FC236}">
                  <a16:creationId xmlns:a16="http://schemas.microsoft.com/office/drawing/2014/main" id="{080D4B0B-92F8-FC2C-AC6B-8494FE3E020C}"/>
                </a:ext>
              </a:extLst>
            </p:cNvPr>
            <p:cNvSpPr txBox="1"/>
            <p:nvPr/>
          </p:nvSpPr>
          <p:spPr>
            <a:xfrm>
              <a:off x="246516" y="4061690"/>
              <a:ext cx="7739917" cy="246611"/>
            </a:xfrm>
            <a:prstGeom prst="rect">
              <a:avLst/>
            </a:prstGeom>
            <a:solidFill>
              <a:srgbClr val="235AA7"/>
            </a:solidFill>
          </p:spPr>
          <p:txBody>
            <a:bodyPr wrap="square" lIns="0" tIns="54864" rIns="0" bIns="0" rtlCol="0" anchor="ctr" anchorCtr="0">
              <a:noAutofit/>
            </a:bodyPr>
            <a:lstStyle/>
            <a:p>
              <a:pPr algn="ctr">
                <a:lnSpc>
                  <a:spcPts val="2800"/>
                </a:lnSpc>
              </a:pPr>
              <a:r>
                <a:rPr lang="en-US" sz="2800" b="1" dirty="0">
                  <a:solidFill>
                    <a:schemeClr val="bg1"/>
                  </a:solidFill>
                </a:rPr>
                <a:t>EECBG</a:t>
              </a:r>
            </a:p>
          </p:txBody>
        </p:sp>
      </p:grpSp>
      <p:sp>
        <p:nvSpPr>
          <p:cNvPr id="23" name="TextBox 22">
            <a:extLst>
              <a:ext uri="{FF2B5EF4-FFF2-40B4-BE49-F238E27FC236}">
                <a16:creationId xmlns:a16="http://schemas.microsoft.com/office/drawing/2014/main" id="{25A77861-7C04-E643-3073-22B30F27B424}"/>
              </a:ext>
            </a:extLst>
          </p:cNvPr>
          <p:cNvSpPr txBox="1"/>
          <p:nvPr/>
        </p:nvSpPr>
        <p:spPr>
          <a:xfrm>
            <a:off x="1574026" y="1607026"/>
            <a:ext cx="2791909" cy="4613186"/>
          </a:xfrm>
          <a:prstGeom prst="rect">
            <a:avLst/>
          </a:prstGeom>
          <a:noFill/>
        </p:spPr>
        <p:txBody>
          <a:bodyPr wrap="square">
            <a:spAutoFit/>
          </a:bodyPr>
          <a:lstStyle/>
          <a:p>
            <a:pPr marL="0" lvl="1">
              <a:lnSpc>
                <a:spcPts val="1850"/>
              </a:lnSpc>
              <a:spcAft>
                <a:spcPts val="1200"/>
              </a:spcAft>
            </a:pPr>
            <a:r>
              <a:rPr lang="en-US" sz="2000" dirty="0">
                <a:solidFill>
                  <a:prstClr val="black"/>
                </a:solidFill>
                <a:cs typeface="Calibri"/>
              </a:rPr>
              <a:t>One of </a:t>
            </a:r>
            <a:r>
              <a:rPr kumimoji="0" lang="en-US" sz="2000" b="0" i="0" u="none" strike="noStrike" kern="1200" cap="none" spc="0" normalizeH="0" baseline="0" noProof="0" dirty="0">
                <a:ln>
                  <a:noFill/>
                </a:ln>
                <a:solidFill>
                  <a:prstClr val="black"/>
                </a:solidFill>
                <a:effectLst/>
                <a:uLnTx/>
                <a:uFillTx/>
                <a:cs typeface="Calibri"/>
              </a:rPr>
              <a:t> 12 other awardees in the nation to support the implementation of energy improvements.</a:t>
            </a:r>
          </a:p>
          <a:p>
            <a:pPr marL="0" marR="0" lvl="1" indent="0" defTabSz="914400">
              <a:lnSpc>
                <a:spcPts val="1850"/>
              </a:lnSpc>
              <a:spcBef>
                <a:spcPts val="0"/>
              </a:spcBef>
              <a:spcAft>
                <a:spcPts val="1200"/>
              </a:spcAft>
              <a:buNone/>
            </a:pPr>
            <a:r>
              <a:rPr lang="en-US" sz="2000" dirty="0"/>
              <a:t>$900,000 going to Nenana as lead applicant. </a:t>
            </a:r>
          </a:p>
          <a:p>
            <a:pPr marL="0" marR="0" lvl="1" indent="0" defTabSz="914400">
              <a:lnSpc>
                <a:spcPts val="1850"/>
              </a:lnSpc>
              <a:spcBef>
                <a:spcPts val="0"/>
              </a:spcBef>
              <a:spcAft>
                <a:spcPts val="1200"/>
              </a:spcAft>
              <a:buNone/>
            </a:pPr>
            <a:r>
              <a:rPr lang="en-US" sz="2000" dirty="0"/>
              <a:t>Will help 8</a:t>
            </a:r>
            <a:r>
              <a:rPr lang="en-US" sz="2000" dirty="0">
                <a:cs typeface="+mn-cs"/>
              </a:rPr>
              <a:t> communities!</a:t>
            </a:r>
          </a:p>
          <a:p>
            <a:pPr marL="0" marR="0" lvl="1" indent="0" defTabSz="914400">
              <a:lnSpc>
                <a:spcPts val="1850"/>
              </a:lnSpc>
              <a:spcBef>
                <a:spcPts val="0"/>
              </a:spcBef>
              <a:spcAft>
                <a:spcPts val="1200"/>
              </a:spcAft>
              <a:buNone/>
            </a:pPr>
            <a:r>
              <a:rPr lang="en-US" sz="2000" dirty="0"/>
              <a:t>AML </a:t>
            </a:r>
            <a:r>
              <a:rPr lang="en-US" sz="2000" dirty="0">
                <a:cs typeface="+mn-cs"/>
              </a:rPr>
              <a:t>will manage the project and facilitate technical expertise from additional partners.</a:t>
            </a:r>
          </a:p>
          <a:p>
            <a:pPr marL="0" lvl="1">
              <a:lnSpc>
                <a:spcPts val="1850"/>
              </a:lnSpc>
              <a:spcAft>
                <a:spcPts val="1200"/>
              </a:spcAft>
            </a:pPr>
            <a:r>
              <a:rPr lang="en-US" sz="2000" b="1" dirty="0"/>
              <a:t>Energy  Audits  for public buildings and support </a:t>
            </a:r>
            <a:r>
              <a:rPr lang="en-US" sz="2000" b="1" dirty="0">
                <a:latin typeface="Calibri" panose="020F0502020204030204" pitchFamily="34" charset="0"/>
              </a:rPr>
              <a:t>improvements. </a:t>
            </a:r>
            <a:endParaRPr lang="en-US" sz="2000" b="1" dirty="0">
              <a:latin typeface="Calibri" panose="020F0502020204030204" pitchFamily="34" charset="0"/>
              <a:cs typeface="+mn-cs"/>
            </a:endParaRPr>
          </a:p>
        </p:txBody>
      </p:sp>
    </p:spTree>
    <p:extLst>
      <p:ext uri="{BB962C8B-B14F-4D97-AF65-F5344CB8AC3E}">
        <p14:creationId xmlns:p14="http://schemas.microsoft.com/office/powerpoint/2010/main" val="3451546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Rectangle 1031">
            <a:extLst>
              <a:ext uri="{FF2B5EF4-FFF2-40B4-BE49-F238E27FC236}">
                <a16:creationId xmlns:a16="http://schemas.microsoft.com/office/drawing/2014/main" id="{9BAF4E1D-CEC1-4FE2-0285-D3BF4349EFA8}"/>
              </a:ext>
            </a:extLst>
          </p:cNvPr>
          <p:cNvSpPr/>
          <p:nvPr/>
        </p:nvSpPr>
        <p:spPr>
          <a:xfrm>
            <a:off x="0" y="0"/>
            <a:ext cx="12192000" cy="1044041"/>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F9AC639-6A5C-31FA-6998-93142CE7F9EC}"/>
              </a:ext>
            </a:extLst>
          </p:cNvPr>
          <p:cNvSpPr txBox="1"/>
          <p:nvPr/>
        </p:nvSpPr>
        <p:spPr>
          <a:xfrm>
            <a:off x="8283009" y="325979"/>
            <a:ext cx="1844839" cy="523220"/>
          </a:xfrm>
          <a:prstGeom prst="rect">
            <a:avLst/>
          </a:prstGeom>
          <a:solidFill>
            <a:srgbClr val="6ECBD2"/>
          </a:solidFill>
        </p:spPr>
        <p:txBody>
          <a:bodyPr wrap="square" rtlCol="0">
            <a:spAutoFit/>
          </a:bodyPr>
          <a:lstStyle/>
          <a:p>
            <a:pPr algn="ctr"/>
            <a:r>
              <a:rPr lang="en-US" sz="2800" b="1" dirty="0">
                <a:solidFill>
                  <a:schemeClr val="bg1"/>
                </a:solidFill>
              </a:rPr>
              <a:t>Resilience</a:t>
            </a:r>
          </a:p>
        </p:txBody>
      </p:sp>
      <p:sp>
        <p:nvSpPr>
          <p:cNvPr id="26" name="TextBox 25">
            <a:extLst>
              <a:ext uri="{FF2B5EF4-FFF2-40B4-BE49-F238E27FC236}">
                <a16:creationId xmlns:a16="http://schemas.microsoft.com/office/drawing/2014/main" id="{7DA416AF-E453-46EC-ACCB-A847EE7F475F}"/>
              </a:ext>
            </a:extLst>
          </p:cNvPr>
          <p:cNvSpPr txBox="1"/>
          <p:nvPr/>
        </p:nvSpPr>
        <p:spPr>
          <a:xfrm>
            <a:off x="2388508" y="227695"/>
            <a:ext cx="5825445" cy="692248"/>
          </a:xfrm>
          <a:prstGeom prst="rect">
            <a:avLst/>
          </a:prstGeom>
          <a:noFill/>
        </p:spPr>
        <p:txBody>
          <a:bodyPr wrap="square" lIns="0" tIns="0" rIns="0" bIns="0" rtlCol="0" anchor="ctr" anchorCtr="0">
            <a:noAutofit/>
          </a:bodyPr>
          <a:lstStyle/>
          <a:p>
            <a:r>
              <a:rPr lang="en-US" sz="3200" b="1" spc="200" dirty="0">
                <a:solidFill>
                  <a:schemeClr val="bg1"/>
                </a:solidFill>
              </a:rPr>
              <a:t>INFRASTRUCTURE PROGRAMS</a:t>
            </a:r>
          </a:p>
        </p:txBody>
      </p:sp>
      <p:pic>
        <p:nvPicPr>
          <p:cNvPr id="1031" name="Picture 1030" descr="A logo with white dots and white text&#10;&#10;Description automatically generated">
            <a:extLst>
              <a:ext uri="{FF2B5EF4-FFF2-40B4-BE49-F238E27FC236}">
                <a16:creationId xmlns:a16="http://schemas.microsoft.com/office/drawing/2014/main" id="{A9312BFF-AC26-3BF2-D8A7-08DC7297718A}"/>
              </a:ext>
            </a:extLst>
          </p:cNvPr>
          <p:cNvPicPr>
            <a:picLocks noChangeAspect="1"/>
          </p:cNvPicPr>
          <p:nvPr/>
        </p:nvPicPr>
        <p:blipFill>
          <a:blip r:embed="rId3"/>
          <a:stretch>
            <a:fillRect/>
          </a:stretch>
        </p:blipFill>
        <p:spPr>
          <a:xfrm>
            <a:off x="386214" y="153336"/>
            <a:ext cx="1793538" cy="722397"/>
          </a:xfrm>
          <a:prstGeom prst="rect">
            <a:avLst/>
          </a:prstGeom>
        </p:spPr>
      </p:pic>
      <p:sp>
        <p:nvSpPr>
          <p:cNvPr id="13" name="TextBox 12">
            <a:extLst>
              <a:ext uri="{FF2B5EF4-FFF2-40B4-BE49-F238E27FC236}">
                <a16:creationId xmlns:a16="http://schemas.microsoft.com/office/drawing/2014/main" id="{D505C9E3-AB66-0EAA-8E37-4F8E333852F6}"/>
              </a:ext>
            </a:extLst>
          </p:cNvPr>
          <p:cNvSpPr txBox="1"/>
          <p:nvPr/>
        </p:nvSpPr>
        <p:spPr>
          <a:xfrm>
            <a:off x="12578214" y="4659"/>
            <a:ext cx="2227583" cy="1176133"/>
          </a:xfrm>
          <a:prstGeom prst="rect">
            <a:avLst/>
          </a:prstGeom>
          <a:solidFill>
            <a:srgbClr val="6ECBD2"/>
          </a:solidFill>
          <a:ln w="57150">
            <a:noFill/>
          </a:ln>
        </p:spPr>
        <p:txBody>
          <a:bodyPr wrap="square" rtlCol="0" anchor="ctr" anchorCtr="0">
            <a:noAutofit/>
          </a:bodyPr>
          <a:lstStyle/>
          <a:p>
            <a:pPr algn="ctr">
              <a:lnSpc>
                <a:spcPts val="2800"/>
              </a:lnSpc>
            </a:pPr>
            <a:r>
              <a:rPr lang="en-US" sz="2800" b="1" dirty="0">
                <a:solidFill>
                  <a:schemeClr val="bg1"/>
                </a:solidFill>
              </a:rPr>
              <a:t>Title</a:t>
            </a:r>
          </a:p>
          <a:p>
            <a:pPr algn="ctr">
              <a:lnSpc>
                <a:spcPts val="2800"/>
              </a:lnSpc>
            </a:pPr>
            <a:r>
              <a:rPr lang="en-US" sz="2800" b="1" dirty="0">
                <a:solidFill>
                  <a:schemeClr val="bg1"/>
                </a:solidFill>
              </a:rPr>
              <a:t>Here</a:t>
            </a:r>
          </a:p>
        </p:txBody>
      </p:sp>
      <p:sp>
        <p:nvSpPr>
          <p:cNvPr id="12" name="TextBox 11">
            <a:extLst>
              <a:ext uri="{FF2B5EF4-FFF2-40B4-BE49-F238E27FC236}">
                <a16:creationId xmlns:a16="http://schemas.microsoft.com/office/drawing/2014/main" id="{F1844D2A-3DF9-0E73-499A-0294AB105843}"/>
              </a:ext>
            </a:extLst>
          </p:cNvPr>
          <p:cNvSpPr txBox="1"/>
          <p:nvPr/>
        </p:nvSpPr>
        <p:spPr>
          <a:xfrm>
            <a:off x="13466716" y="357288"/>
            <a:ext cx="2227583" cy="1176133"/>
          </a:xfrm>
          <a:prstGeom prst="rect">
            <a:avLst/>
          </a:prstGeom>
          <a:solidFill>
            <a:srgbClr val="4D8E94">
              <a:alpha val="46624"/>
            </a:srgbClr>
          </a:solidFill>
          <a:ln w="57150">
            <a:noFill/>
          </a:ln>
        </p:spPr>
        <p:txBody>
          <a:bodyPr wrap="square" rtlCol="0" anchor="ctr" anchorCtr="0">
            <a:noAutofit/>
          </a:bodyPr>
          <a:lstStyle/>
          <a:p>
            <a:pPr algn="ctr">
              <a:lnSpc>
                <a:spcPts val="2800"/>
              </a:lnSpc>
            </a:pPr>
            <a:endParaRPr lang="en-US" sz="2800" b="1" dirty="0">
              <a:solidFill>
                <a:schemeClr val="bg1"/>
              </a:solidFill>
            </a:endParaRPr>
          </a:p>
        </p:txBody>
      </p:sp>
      <p:sp>
        <p:nvSpPr>
          <p:cNvPr id="36" name="TextBox 35">
            <a:extLst>
              <a:ext uri="{FF2B5EF4-FFF2-40B4-BE49-F238E27FC236}">
                <a16:creationId xmlns:a16="http://schemas.microsoft.com/office/drawing/2014/main" id="{A0602A11-71A1-3FC8-3ED0-0A1498941F4B}"/>
              </a:ext>
            </a:extLst>
          </p:cNvPr>
          <p:cNvSpPr txBox="1"/>
          <p:nvPr/>
        </p:nvSpPr>
        <p:spPr>
          <a:xfrm>
            <a:off x="12578214" y="2482685"/>
            <a:ext cx="3767328" cy="807490"/>
          </a:xfrm>
          <a:prstGeom prst="rect">
            <a:avLst/>
          </a:prstGeom>
          <a:solidFill>
            <a:srgbClr val="6ECBD2">
              <a:alpha val="30000"/>
            </a:srgbClr>
          </a:solidFill>
        </p:spPr>
        <p:txBody>
          <a:bodyPr wrap="square" lIns="91440" tIns="91440" rIns="91440" bIns="91440" rtlCol="0" anchor="ctr" anchorCtr="0">
            <a:noAutofit/>
          </a:bodyPr>
          <a:lstStyle/>
          <a:p>
            <a:pPr algn="ctr"/>
            <a:r>
              <a:rPr lang="en-US" sz="2000" u="none" strike="noStrike" dirty="0">
                <a:effectLst/>
              </a:rPr>
              <a:t>Description goes here.</a:t>
            </a:r>
            <a:endParaRPr lang="en-US" sz="2000" b="0" i="0" u="none" strike="noStrike" dirty="0">
              <a:solidFill>
                <a:srgbClr val="000000"/>
              </a:solidFill>
              <a:effectLst/>
              <a:latin typeface="Calibri" panose="020F0502020204030204" pitchFamily="34" charset="0"/>
            </a:endParaRPr>
          </a:p>
        </p:txBody>
      </p:sp>
      <p:sp>
        <p:nvSpPr>
          <p:cNvPr id="39" name="TextBox 38">
            <a:extLst>
              <a:ext uri="{FF2B5EF4-FFF2-40B4-BE49-F238E27FC236}">
                <a16:creationId xmlns:a16="http://schemas.microsoft.com/office/drawing/2014/main" id="{3CA5093F-C6A3-5287-E427-34FD4BAE0629}"/>
              </a:ext>
            </a:extLst>
          </p:cNvPr>
          <p:cNvSpPr txBox="1"/>
          <p:nvPr/>
        </p:nvSpPr>
        <p:spPr>
          <a:xfrm>
            <a:off x="12581103" y="2043773"/>
            <a:ext cx="3764439" cy="438912"/>
          </a:xfrm>
          <a:prstGeom prst="rect">
            <a:avLst/>
          </a:prstGeom>
          <a:solidFill>
            <a:srgbClr val="6ECBD2"/>
          </a:solidFill>
        </p:spPr>
        <p:txBody>
          <a:bodyPr wrap="square" lIns="0" tIns="54864" rIns="0" bIns="0" rtlCol="0" anchor="ctr" anchorCtr="0">
            <a:noAutofit/>
          </a:bodyPr>
          <a:lstStyle/>
          <a:p>
            <a:pPr algn="ctr">
              <a:lnSpc>
                <a:spcPts val="2800"/>
              </a:lnSpc>
            </a:pPr>
            <a:r>
              <a:rPr lang="en-US" sz="2800" b="1" dirty="0">
                <a:solidFill>
                  <a:schemeClr val="bg1"/>
                </a:solidFill>
              </a:rPr>
              <a:t>Title</a:t>
            </a:r>
          </a:p>
        </p:txBody>
      </p:sp>
      <p:sp>
        <p:nvSpPr>
          <p:cNvPr id="40" name="TextBox 39">
            <a:extLst>
              <a:ext uri="{FF2B5EF4-FFF2-40B4-BE49-F238E27FC236}">
                <a16:creationId xmlns:a16="http://schemas.microsoft.com/office/drawing/2014/main" id="{85A687DD-35BF-AFBA-92F9-FC6924717488}"/>
              </a:ext>
            </a:extLst>
          </p:cNvPr>
          <p:cNvSpPr txBox="1"/>
          <p:nvPr/>
        </p:nvSpPr>
        <p:spPr>
          <a:xfrm>
            <a:off x="13286647" y="2296038"/>
            <a:ext cx="3764439" cy="1236300"/>
          </a:xfrm>
          <a:prstGeom prst="rect">
            <a:avLst/>
          </a:prstGeom>
          <a:solidFill>
            <a:srgbClr val="4D8E94">
              <a:alpha val="37000"/>
            </a:srgbClr>
          </a:solidFill>
          <a:ln w="57150">
            <a:noFill/>
          </a:ln>
        </p:spPr>
        <p:txBody>
          <a:bodyPr wrap="square" rtlCol="0" anchor="ctr" anchorCtr="0">
            <a:noAutofit/>
          </a:bodyPr>
          <a:lstStyle/>
          <a:p>
            <a:pPr algn="ctr">
              <a:lnSpc>
                <a:spcPts val="2800"/>
              </a:lnSpc>
            </a:pPr>
            <a:endParaRPr lang="en-US" sz="2800" b="1" dirty="0">
              <a:solidFill>
                <a:schemeClr val="bg1"/>
              </a:solidFill>
            </a:endParaRPr>
          </a:p>
        </p:txBody>
      </p:sp>
      <p:grpSp>
        <p:nvGrpSpPr>
          <p:cNvPr id="6" name="Group 5">
            <a:extLst>
              <a:ext uri="{FF2B5EF4-FFF2-40B4-BE49-F238E27FC236}">
                <a16:creationId xmlns:a16="http://schemas.microsoft.com/office/drawing/2014/main" id="{4F15DD63-B908-5050-0C4C-A822389E6D31}"/>
              </a:ext>
            </a:extLst>
          </p:cNvPr>
          <p:cNvGrpSpPr/>
          <p:nvPr/>
        </p:nvGrpSpPr>
        <p:grpSpPr>
          <a:xfrm>
            <a:off x="4199791" y="5255910"/>
            <a:ext cx="7763611" cy="1357917"/>
            <a:chOff x="4199791" y="5255910"/>
            <a:chExt cx="7763611" cy="1357917"/>
          </a:xfrm>
        </p:grpSpPr>
        <p:grpSp>
          <p:nvGrpSpPr>
            <p:cNvPr id="5" name="Group 4">
              <a:extLst>
                <a:ext uri="{FF2B5EF4-FFF2-40B4-BE49-F238E27FC236}">
                  <a16:creationId xmlns:a16="http://schemas.microsoft.com/office/drawing/2014/main" id="{E99FA140-70E5-F565-C858-B9411EDA1A17}"/>
                </a:ext>
              </a:extLst>
            </p:cNvPr>
            <p:cNvGrpSpPr/>
            <p:nvPr/>
          </p:nvGrpSpPr>
          <p:grpSpPr>
            <a:xfrm>
              <a:off x="4202681" y="5255910"/>
              <a:ext cx="7760721" cy="1357917"/>
              <a:chOff x="4181878" y="5500188"/>
              <a:chExt cx="7760721" cy="1240548"/>
            </a:xfrm>
          </p:grpSpPr>
          <p:sp>
            <p:nvSpPr>
              <p:cNvPr id="41" name="TextBox 40">
                <a:extLst>
                  <a:ext uri="{FF2B5EF4-FFF2-40B4-BE49-F238E27FC236}">
                    <a16:creationId xmlns:a16="http://schemas.microsoft.com/office/drawing/2014/main" id="{CA6CDF5A-4BC8-1F08-74A9-7D21DC694BCC}"/>
                  </a:ext>
                </a:extLst>
              </p:cNvPr>
              <p:cNvSpPr txBox="1"/>
              <p:nvPr/>
            </p:nvSpPr>
            <p:spPr>
              <a:xfrm>
                <a:off x="4181878" y="5939099"/>
                <a:ext cx="7757831" cy="801637"/>
              </a:xfrm>
              <a:prstGeom prst="rect">
                <a:avLst/>
              </a:prstGeom>
              <a:solidFill>
                <a:srgbClr val="6ECBD2">
                  <a:alpha val="30000"/>
                </a:srgbClr>
              </a:solidFill>
            </p:spPr>
            <p:txBody>
              <a:bodyPr wrap="square" lIns="91440" tIns="91440" rIns="91440" bIns="91440" rtlCol="0" anchor="ctr" anchorCtr="0">
                <a:noAutofit/>
              </a:bodyPr>
              <a:lstStyle/>
              <a:p>
                <a:pPr algn="ctr"/>
                <a:r>
                  <a:rPr lang="en-US" sz="2000" u="none" strike="noStrike" dirty="0">
                    <a:effectLst/>
                  </a:rPr>
                  <a:t>Development of statewide coastal resilience network that focuses on municipal interests and responsibilities.</a:t>
                </a:r>
                <a:endParaRPr lang="en-US" sz="2000" b="0" i="0" u="none" strike="noStrike" dirty="0">
                  <a:solidFill>
                    <a:srgbClr val="000000"/>
                  </a:solidFill>
                  <a:effectLst/>
                  <a:latin typeface="Calibri" panose="020F0502020204030204" pitchFamily="34" charset="0"/>
                </a:endParaRPr>
              </a:p>
            </p:txBody>
          </p:sp>
          <p:sp>
            <p:nvSpPr>
              <p:cNvPr id="44" name="TextBox 43">
                <a:extLst>
                  <a:ext uri="{FF2B5EF4-FFF2-40B4-BE49-F238E27FC236}">
                    <a16:creationId xmlns:a16="http://schemas.microsoft.com/office/drawing/2014/main" id="{ADAD7730-D184-4934-4C6B-EB2889646254}"/>
                  </a:ext>
                </a:extLst>
              </p:cNvPr>
              <p:cNvSpPr txBox="1"/>
              <p:nvPr/>
            </p:nvSpPr>
            <p:spPr>
              <a:xfrm>
                <a:off x="4184768" y="5500188"/>
                <a:ext cx="7757831" cy="438912"/>
              </a:xfrm>
              <a:prstGeom prst="rect">
                <a:avLst/>
              </a:prstGeom>
              <a:solidFill>
                <a:srgbClr val="6ECBD2"/>
              </a:solidFill>
            </p:spPr>
            <p:txBody>
              <a:bodyPr wrap="square" lIns="0" tIns="54864" rIns="0" bIns="0" rtlCol="0" anchor="ctr" anchorCtr="0">
                <a:noAutofit/>
              </a:bodyPr>
              <a:lstStyle/>
              <a:p>
                <a:pPr algn="ctr">
                  <a:lnSpc>
                    <a:spcPts val="2800"/>
                  </a:lnSpc>
                </a:pPr>
                <a:r>
                  <a:rPr lang="en-US" sz="2800" b="1" dirty="0">
                    <a:solidFill>
                      <a:schemeClr val="bg1"/>
                    </a:solidFill>
                  </a:rPr>
                  <a:t>Coastal Resilience Consortium</a:t>
                </a:r>
              </a:p>
            </p:txBody>
          </p:sp>
        </p:grpSp>
        <p:sp>
          <p:nvSpPr>
            <p:cNvPr id="47" name="TextBox 46">
              <a:extLst>
                <a:ext uri="{FF2B5EF4-FFF2-40B4-BE49-F238E27FC236}">
                  <a16:creationId xmlns:a16="http://schemas.microsoft.com/office/drawing/2014/main" id="{8BF88A0A-492A-497F-9D5E-518DD9407907}"/>
                </a:ext>
              </a:extLst>
            </p:cNvPr>
            <p:cNvSpPr txBox="1"/>
            <p:nvPr/>
          </p:nvSpPr>
          <p:spPr>
            <a:xfrm>
              <a:off x="4199791" y="5736346"/>
              <a:ext cx="7750320" cy="877480"/>
            </a:xfrm>
            <a:prstGeom prst="rect">
              <a:avLst/>
            </a:prstGeom>
            <a:solidFill>
              <a:srgbClr val="4D8E94">
                <a:alpha val="37000"/>
              </a:srgbClr>
            </a:solidFill>
            <a:ln w="57150">
              <a:noFill/>
            </a:ln>
          </p:spPr>
          <p:txBody>
            <a:bodyPr wrap="square" rtlCol="0" anchor="ctr" anchorCtr="0">
              <a:noAutofit/>
            </a:bodyPr>
            <a:lstStyle/>
            <a:p>
              <a:pPr algn="ctr">
                <a:lnSpc>
                  <a:spcPts val="2800"/>
                </a:lnSpc>
              </a:pPr>
              <a:endParaRPr lang="en-US" sz="2800" b="1" dirty="0">
                <a:solidFill>
                  <a:schemeClr val="bg1"/>
                </a:solidFill>
              </a:endParaRPr>
            </a:p>
          </p:txBody>
        </p:sp>
      </p:grpSp>
      <p:grpSp>
        <p:nvGrpSpPr>
          <p:cNvPr id="21" name="Group 20">
            <a:extLst>
              <a:ext uri="{FF2B5EF4-FFF2-40B4-BE49-F238E27FC236}">
                <a16:creationId xmlns:a16="http://schemas.microsoft.com/office/drawing/2014/main" id="{981BA864-01E9-CCCE-92C8-7783D237C8A0}"/>
              </a:ext>
            </a:extLst>
          </p:cNvPr>
          <p:cNvGrpSpPr/>
          <p:nvPr/>
        </p:nvGrpSpPr>
        <p:grpSpPr>
          <a:xfrm>
            <a:off x="4202681" y="1230248"/>
            <a:ext cx="7739919" cy="1619069"/>
            <a:chOff x="246512" y="1230249"/>
            <a:chExt cx="7739919" cy="1240548"/>
          </a:xfrm>
        </p:grpSpPr>
        <p:sp>
          <p:nvSpPr>
            <p:cNvPr id="8" name="TextBox 7">
              <a:extLst>
                <a:ext uri="{FF2B5EF4-FFF2-40B4-BE49-F238E27FC236}">
                  <a16:creationId xmlns:a16="http://schemas.microsoft.com/office/drawing/2014/main" id="{90AFCAB5-A059-16A8-10B5-493F3B4DB1E9}"/>
                </a:ext>
              </a:extLst>
            </p:cNvPr>
            <p:cNvSpPr txBox="1"/>
            <p:nvPr/>
          </p:nvSpPr>
          <p:spPr>
            <a:xfrm>
              <a:off x="246512" y="1647474"/>
              <a:ext cx="7739918" cy="823323"/>
            </a:xfrm>
            <a:prstGeom prst="rect">
              <a:avLst/>
            </a:prstGeom>
            <a:solidFill>
              <a:srgbClr val="6ECBD2">
                <a:alpha val="30000"/>
              </a:srgbClr>
            </a:solidFill>
          </p:spPr>
          <p:txBody>
            <a:bodyPr wrap="square" lIns="91440" tIns="91440" rIns="91440" bIns="91440" rtlCol="0" anchor="ctr" anchorCtr="0">
              <a:noAutofit/>
            </a:bodyPr>
            <a:lstStyle/>
            <a:p>
              <a:pPr algn="ctr"/>
              <a:r>
                <a:rPr lang="en-US" sz="2000" u="none" strike="noStrike" dirty="0">
                  <a:effectLst/>
                </a:rPr>
                <a:t>Prepare State for Carbon Pollution Reduction Program.</a:t>
              </a:r>
              <a:endParaRPr lang="en-US" sz="2000" b="0" i="0" u="none" strike="noStrike" dirty="0">
                <a:solidFill>
                  <a:srgbClr val="000000"/>
                </a:solidFill>
                <a:effectLst/>
                <a:latin typeface="Calibri" panose="020F0502020204030204" pitchFamily="34" charset="0"/>
              </a:endParaRPr>
            </a:p>
          </p:txBody>
        </p:sp>
        <p:sp>
          <p:nvSpPr>
            <p:cNvPr id="9" name="TextBox 8">
              <a:extLst>
                <a:ext uri="{FF2B5EF4-FFF2-40B4-BE49-F238E27FC236}">
                  <a16:creationId xmlns:a16="http://schemas.microsoft.com/office/drawing/2014/main" id="{F3F1B453-B843-471D-3DE2-16A4F5D14C56}"/>
                </a:ext>
              </a:extLst>
            </p:cNvPr>
            <p:cNvSpPr txBox="1"/>
            <p:nvPr/>
          </p:nvSpPr>
          <p:spPr>
            <a:xfrm>
              <a:off x="246513" y="1230249"/>
              <a:ext cx="7739918" cy="438912"/>
            </a:xfrm>
            <a:prstGeom prst="rect">
              <a:avLst/>
            </a:prstGeom>
            <a:solidFill>
              <a:srgbClr val="6ECBD2"/>
            </a:solidFill>
          </p:spPr>
          <p:txBody>
            <a:bodyPr wrap="square" lIns="0" tIns="54864" rIns="0" bIns="0" rtlCol="0" anchor="ctr" anchorCtr="0">
              <a:noAutofit/>
            </a:bodyPr>
            <a:lstStyle/>
            <a:p>
              <a:pPr algn="ctr">
                <a:lnSpc>
                  <a:spcPts val="2800"/>
                </a:lnSpc>
              </a:pPr>
              <a:r>
                <a:rPr lang="en-US" sz="2800" b="1" dirty="0">
                  <a:solidFill>
                    <a:schemeClr val="bg1"/>
                  </a:solidFill>
                </a:rPr>
                <a:t>Preliminary CAP - CAA IRA 103</a:t>
              </a:r>
            </a:p>
          </p:txBody>
        </p:sp>
      </p:grpSp>
      <p:grpSp>
        <p:nvGrpSpPr>
          <p:cNvPr id="22" name="Group 21">
            <a:extLst>
              <a:ext uri="{FF2B5EF4-FFF2-40B4-BE49-F238E27FC236}">
                <a16:creationId xmlns:a16="http://schemas.microsoft.com/office/drawing/2014/main" id="{5C254909-39FD-9093-37DF-A078ECBB456A}"/>
              </a:ext>
            </a:extLst>
          </p:cNvPr>
          <p:cNvGrpSpPr/>
          <p:nvPr/>
        </p:nvGrpSpPr>
        <p:grpSpPr>
          <a:xfrm>
            <a:off x="246511" y="1230247"/>
            <a:ext cx="3767328" cy="5400057"/>
            <a:chOff x="8171773" y="1230248"/>
            <a:chExt cx="3767328" cy="2663374"/>
          </a:xfrm>
        </p:grpSpPr>
        <p:sp>
          <p:nvSpPr>
            <p:cNvPr id="18" name="TextBox 17">
              <a:extLst>
                <a:ext uri="{FF2B5EF4-FFF2-40B4-BE49-F238E27FC236}">
                  <a16:creationId xmlns:a16="http://schemas.microsoft.com/office/drawing/2014/main" id="{CFEA527B-D0B7-FA34-1635-E2C63898CA11}"/>
                </a:ext>
              </a:extLst>
            </p:cNvPr>
            <p:cNvSpPr txBox="1"/>
            <p:nvPr/>
          </p:nvSpPr>
          <p:spPr>
            <a:xfrm>
              <a:off x="8171773" y="2031885"/>
              <a:ext cx="3767328" cy="1861737"/>
            </a:xfrm>
            <a:prstGeom prst="rect">
              <a:avLst/>
            </a:prstGeom>
            <a:solidFill>
              <a:srgbClr val="6ECBD2">
                <a:alpha val="30000"/>
              </a:srgbClr>
            </a:solidFill>
          </p:spPr>
          <p:txBody>
            <a:bodyPr wrap="square" lIns="91440" tIns="91440" rIns="91440" bIns="91440" rtlCol="0" anchor="ctr" anchorCtr="0">
              <a:noAutofit/>
            </a:bodyPr>
            <a:lstStyle/>
            <a:p>
              <a:pPr algn="ctr"/>
              <a:r>
                <a:rPr lang="en-US" sz="2000" u="none" strike="noStrike" dirty="0">
                  <a:effectLst/>
                </a:rPr>
                <a:t>Manage DEC implementation of EPA’s Carbon Pollution Reduction Program, including to develop statewide greenhouse gas emissions inventory. Work with communities to identify potential projects as part of State plan, to become eligible for competitive funding to strengthen grids and lower costs.</a:t>
              </a:r>
              <a:endParaRPr lang="en-US" sz="2000" b="0" i="0" u="none" strike="noStrike" dirty="0">
                <a:solidFill>
                  <a:srgbClr val="000000"/>
                </a:solidFill>
                <a:effectLst/>
                <a:latin typeface="Calibri" panose="020F0502020204030204" pitchFamily="34" charset="0"/>
              </a:endParaRPr>
            </a:p>
          </p:txBody>
        </p:sp>
        <p:sp>
          <p:nvSpPr>
            <p:cNvPr id="19" name="TextBox 18">
              <a:extLst>
                <a:ext uri="{FF2B5EF4-FFF2-40B4-BE49-F238E27FC236}">
                  <a16:creationId xmlns:a16="http://schemas.microsoft.com/office/drawing/2014/main" id="{17A89421-CF66-8AEF-912D-9D9F545034F5}"/>
                </a:ext>
              </a:extLst>
            </p:cNvPr>
            <p:cNvSpPr txBox="1"/>
            <p:nvPr/>
          </p:nvSpPr>
          <p:spPr>
            <a:xfrm>
              <a:off x="8174662" y="1230248"/>
              <a:ext cx="3764439" cy="801637"/>
            </a:xfrm>
            <a:prstGeom prst="rect">
              <a:avLst/>
            </a:prstGeom>
            <a:solidFill>
              <a:srgbClr val="6ECBD2"/>
            </a:solidFill>
          </p:spPr>
          <p:txBody>
            <a:bodyPr wrap="square" lIns="0" tIns="54864" rIns="0" bIns="0" rtlCol="0" anchor="ctr" anchorCtr="0">
              <a:noAutofit/>
            </a:bodyPr>
            <a:lstStyle/>
            <a:p>
              <a:pPr algn="ctr">
                <a:lnSpc>
                  <a:spcPts val="2800"/>
                </a:lnSpc>
              </a:pPr>
              <a:r>
                <a:rPr lang="en-US" sz="2800" b="1" dirty="0">
                  <a:solidFill>
                    <a:schemeClr val="bg1"/>
                  </a:solidFill>
                </a:rPr>
                <a:t>CPRP – GHG</a:t>
              </a:r>
            </a:p>
            <a:p>
              <a:pPr algn="ctr">
                <a:lnSpc>
                  <a:spcPts val="2800"/>
                </a:lnSpc>
              </a:pPr>
              <a:r>
                <a:rPr lang="en-US" sz="2800" b="1" dirty="0">
                  <a:solidFill>
                    <a:schemeClr val="bg1"/>
                  </a:solidFill>
                </a:rPr>
                <a:t>and CAP</a:t>
              </a:r>
            </a:p>
          </p:txBody>
        </p:sp>
      </p:grpSp>
      <p:grpSp>
        <p:nvGrpSpPr>
          <p:cNvPr id="20" name="Group 19">
            <a:extLst>
              <a:ext uri="{FF2B5EF4-FFF2-40B4-BE49-F238E27FC236}">
                <a16:creationId xmlns:a16="http://schemas.microsoft.com/office/drawing/2014/main" id="{4775C66B-BC9F-0F86-D616-7E0B0FE43489}"/>
              </a:ext>
            </a:extLst>
          </p:cNvPr>
          <p:cNvGrpSpPr/>
          <p:nvPr/>
        </p:nvGrpSpPr>
        <p:grpSpPr>
          <a:xfrm>
            <a:off x="4202681" y="2963022"/>
            <a:ext cx="7739919" cy="2136363"/>
            <a:chOff x="252899" y="2636489"/>
            <a:chExt cx="7739919" cy="1240548"/>
          </a:xfrm>
        </p:grpSpPr>
        <p:sp>
          <p:nvSpPr>
            <p:cNvPr id="2" name="TextBox 1">
              <a:extLst>
                <a:ext uri="{FF2B5EF4-FFF2-40B4-BE49-F238E27FC236}">
                  <a16:creationId xmlns:a16="http://schemas.microsoft.com/office/drawing/2014/main" id="{65F5343B-51D3-518A-927D-A73DDD346B74}"/>
                </a:ext>
              </a:extLst>
            </p:cNvPr>
            <p:cNvSpPr txBox="1"/>
            <p:nvPr/>
          </p:nvSpPr>
          <p:spPr>
            <a:xfrm>
              <a:off x="252899" y="3053714"/>
              <a:ext cx="7739918" cy="823323"/>
            </a:xfrm>
            <a:prstGeom prst="rect">
              <a:avLst/>
            </a:prstGeom>
            <a:solidFill>
              <a:srgbClr val="6ECBD2">
                <a:alpha val="30000"/>
              </a:srgbClr>
            </a:solidFill>
          </p:spPr>
          <p:txBody>
            <a:bodyPr wrap="square" lIns="91440" tIns="91440" rIns="91440" bIns="91440" rtlCol="0" anchor="ctr" anchorCtr="0">
              <a:noAutofit/>
            </a:bodyPr>
            <a:lstStyle/>
            <a:p>
              <a:pPr algn="ctr"/>
              <a:r>
                <a:rPr lang="en-US" sz="2000" u="none" strike="noStrike" dirty="0">
                  <a:effectLst/>
                </a:rPr>
                <a:t>Complete health impact assessments and climate resilience plans in 25 communities, to strengthen competitiveness in applying for federal investments.</a:t>
              </a:r>
              <a:endParaRPr lang="en-US" sz="2000" b="0" i="0" u="none" strike="noStrike" dirty="0">
                <a:solidFill>
                  <a:srgbClr val="000000"/>
                </a:solidFill>
                <a:effectLst/>
                <a:latin typeface="Calibri" panose="020F0502020204030204" pitchFamily="34" charset="0"/>
              </a:endParaRPr>
            </a:p>
          </p:txBody>
        </p:sp>
        <p:sp>
          <p:nvSpPr>
            <p:cNvPr id="3" name="TextBox 2">
              <a:extLst>
                <a:ext uri="{FF2B5EF4-FFF2-40B4-BE49-F238E27FC236}">
                  <a16:creationId xmlns:a16="http://schemas.microsoft.com/office/drawing/2014/main" id="{888D101D-950B-5D7B-A872-56F287BC7F1D}"/>
                </a:ext>
              </a:extLst>
            </p:cNvPr>
            <p:cNvSpPr txBox="1"/>
            <p:nvPr/>
          </p:nvSpPr>
          <p:spPr>
            <a:xfrm>
              <a:off x="252900" y="2636489"/>
              <a:ext cx="7739918" cy="438912"/>
            </a:xfrm>
            <a:prstGeom prst="rect">
              <a:avLst/>
            </a:prstGeom>
            <a:solidFill>
              <a:srgbClr val="6ECBD2"/>
            </a:solidFill>
          </p:spPr>
          <p:txBody>
            <a:bodyPr wrap="square" lIns="0" tIns="54864" rIns="0" bIns="0" rtlCol="0" anchor="ctr" anchorCtr="0">
              <a:noAutofit/>
            </a:bodyPr>
            <a:lstStyle/>
            <a:p>
              <a:pPr algn="ctr">
                <a:lnSpc>
                  <a:spcPts val="2800"/>
                </a:lnSpc>
              </a:pPr>
              <a:r>
                <a:rPr lang="en-US" sz="2800" b="1" dirty="0">
                  <a:solidFill>
                    <a:schemeClr val="bg1"/>
                  </a:solidFill>
                </a:rPr>
                <a:t>EJCPS</a:t>
              </a:r>
            </a:p>
          </p:txBody>
        </p:sp>
      </p:grpSp>
    </p:spTree>
    <p:extLst>
      <p:ext uri="{BB962C8B-B14F-4D97-AF65-F5344CB8AC3E}">
        <p14:creationId xmlns:p14="http://schemas.microsoft.com/office/powerpoint/2010/main" val="2809125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38EEDF4-C317-7AD3-07A9-0EFF2BE5E9DC}"/>
              </a:ext>
            </a:extLst>
          </p:cNvPr>
          <p:cNvGrpSpPr/>
          <p:nvPr/>
        </p:nvGrpSpPr>
        <p:grpSpPr>
          <a:xfrm>
            <a:off x="246514" y="1277045"/>
            <a:ext cx="3767328" cy="5353260"/>
            <a:chOff x="246514" y="1213654"/>
            <a:chExt cx="3767328" cy="1240548"/>
          </a:xfrm>
        </p:grpSpPr>
        <p:sp>
          <p:nvSpPr>
            <p:cNvPr id="43" name="TextBox 42">
              <a:extLst>
                <a:ext uri="{FF2B5EF4-FFF2-40B4-BE49-F238E27FC236}">
                  <a16:creationId xmlns:a16="http://schemas.microsoft.com/office/drawing/2014/main" id="{7A994FBD-5B58-C7DB-93C0-3D9D71831530}"/>
                </a:ext>
              </a:extLst>
            </p:cNvPr>
            <p:cNvSpPr txBox="1"/>
            <p:nvPr/>
          </p:nvSpPr>
          <p:spPr>
            <a:xfrm>
              <a:off x="246514" y="1652565"/>
              <a:ext cx="3767328" cy="801637"/>
            </a:xfrm>
            <a:prstGeom prst="rect">
              <a:avLst/>
            </a:prstGeom>
            <a:solidFill>
              <a:srgbClr val="70AD47">
                <a:alpha val="30000"/>
              </a:srgbClr>
            </a:solidFill>
          </p:spPr>
          <p:txBody>
            <a:bodyPr wrap="square" lIns="91440" tIns="91440" rIns="91440" bIns="91440" rtlCol="0" anchor="ctr" anchorCtr="0">
              <a:noAutofit/>
            </a:bodyPr>
            <a:lstStyle/>
            <a:p>
              <a:pPr algn="ctr"/>
              <a:r>
                <a:rPr lang="en-US" sz="2000" u="none" strike="noStrike" dirty="0">
                  <a:effectLst/>
                </a:rPr>
                <a:t>USDA funded program to strengthen financial and governance in 10 communities, increase asset management, and share relevant resources. </a:t>
              </a:r>
              <a:endParaRPr lang="en-US" sz="2000" b="0" i="0" u="none" strike="noStrike" dirty="0">
                <a:solidFill>
                  <a:srgbClr val="000000"/>
                </a:solidFill>
                <a:effectLst/>
                <a:latin typeface="Calibri" panose="020F0502020204030204" pitchFamily="34" charset="0"/>
              </a:endParaRPr>
            </a:p>
          </p:txBody>
        </p:sp>
        <p:sp>
          <p:nvSpPr>
            <p:cNvPr id="45" name="TextBox 44">
              <a:extLst>
                <a:ext uri="{FF2B5EF4-FFF2-40B4-BE49-F238E27FC236}">
                  <a16:creationId xmlns:a16="http://schemas.microsoft.com/office/drawing/2014/main" id="{AB3C7C3B-C560-DA1C-81E6-65942151E39D}"/>
                </a:ext>
              </a:extLst>
            </p:cNvPr>
            <p:cNvSpPr txBox="1"/>
            <p:nvPr/>
          </p:nvSpPr>
          <p:spPr>
            <a:xfrm>
              <a:off x="249403" y="1213654"/>
              <a:ext cx="3764439" cy="438912"/>
            </a:xfrm>
            <a:prstGeom prst="rect">
              <a:avLst/>
            </a:prstGeom>
            <a:solidFill>
              <a:srgbClr val="70AD47"/>
            </a:solidFill>
          </p:spPr>
          <p:txBody>
            <a:bodyPr wrap="square" lIns="0" tIns="54864" rIns="0" bIns="0" rtlCol="0" anchor="ctr" anchorCtr="0">
              <a:noAutofit/>
            </a:bodyPr>
            <a:lstStyle/>
            <a:p>
              <a:pPr algn="ctr">
                <a:lnSpc>
                  <a:spcPts val="2800"/>
                </a:lnSpc>
              </a:pPr>
              <a:r>
                <a:rPr lang="en-US" sz="2800" b="1" dirty="0">
                  <a:solidFill>
                    <a:schemeClr val="bg1"/>
                  </a:solidFill>
                </a:rPr>
                <a:t>AWIFNC</a:t>
              </a:r>
            </a:p>
          </p:txBody>
        </p:sp>
      </p:grpSp>
      <p:grpSp>
        <p:nvGrpSpPr>
          <p:cNvPr id="5" name="Group 4">
            <a:extLst>
              <a:ext uri="{FF2B5EF4-FFF2-40B4-BE49-F238E27FC236}">
                <a16:creationId xmlns:a16="http://schemas.microsoft.com/office/drawing/2014/main" id="{7083C6E2-AF10-FE1C-2FC3-F19F12FDA05B}"/>
              </a:ext>
            </a:extLst>
          </p:cNvPr>
          <p:cNvGrpSpPr/>
          <p:nvPr/>
        </p:nvGrpSpPr>
        <p:grpSpPr>
          <a:xfrm>
            <a:off x="4221993" y="3706185"/>
            <a:ext cx="7723493" cy="2924119"/>
            <a:chOff x="4219103" y="1213654"/>
            <a:chExt cx="7723493" cy="1262233"/>
          </a:xfrm>
        </p:grpSpPr>
        <p:sp>
          <p:nvSpPr>
            <p:cNvPr id="30" name="TextBox 29">
              <a:extLst>
                <a:ext uri="{FF2B5EF4-FFF2-40B4-BE49-F238E27FC236}">
                  <a16:creationId xmlns:a16="http://schemas.microsoft.com/office/drawing/2014/main" id="{4B4B9FE6-7783-6575-863A-A2A6AD74CB82}"/>
                </a:ext>
              </a:extLst>
            </p:cNvPr>
            <p:cNvSpPr txBox="1"/>
            <p:nvPr/>
          </p:nvSpPr>
          <p:spPr>
            <a:xfrm>
              <a:off x="4219103" y="1652564"/>
              <a:ext cx="7723493" cy="823323"/>
            </a:xfrm>
            <a:prstGeom prst="rect">
              <a:avLst/>
            </a:prstGeom>
            <a:solidFill>
              <a:srgbClr val="70AD47">
                <a:alpha val="30000"/>
              </a:srgbClr>
            </a:solidFill>
          </p:spPr>
          <p:txBody>
            <a:bodyPr wrap="square" lIns="91440" tIns="91440" rIns="91440" bIns="91440" rtlCol="0" anchor="ctr" anchorCtr="0">
              <a:noAutofit/>
            </a:bodyPr>
            <a:lstStyle/>
            <a:p>
              <a:pPr algn="ctr"/>
              <a:r>
                <a:rPr lang="en-US" sz="2000" u="none" strike="noStrike" dirty="0">
                  <a:effectLst/>
                </a:rPr>
                <a:t>EPA funded program to strengthen financial and governance in 30 communities, increase asset management, and share relevant resources. </a:t>
              </a:r>
              <a:endParaRPr lang="en-US" sz="2000" b="0" i="0" u="none" strike="noStrike" dirty="0">
                <a:solidFill>
                  <a:srgbClr val="000000"/>
                </a:solidFill>
                <a:effectLst/>
                <a:latin typeface="Calibri" panose="020F0502020204030204" pitchFamily="34" charset="0"/>
              </a:endParaRPr>
            </a:p>
          </p:txBody>
        </p:sp>
        <p:sp>
          <p:nvSpPr>
            <p:cNvPr id="31" name="TextBox 30">
              <a:extLst>
                <a:ext uri="{FF2B5EF4-FFF2-40B4-BE49-F238E27FC236}">
                  <a16:creationId xmlns:a16="http://schemas.microsoft.com/office/drawing/2014/main" id="{DAB55E32-5528-C81C-ACA5-C3B6CDEC9204}"/>
                </a:ext>
              </a:extLst>
            </p:cNvPr>
            <p:cNvSpPr txBox="1"/>
            <p:nvPr/>
          </p:nvSpPr>
          <p:spPr>
            <a:xfrm>
              <a:off x="4221993" y="1213654"/>
              <a:ext cx="7720603" cy="438912"/>
            </a:xfrm>
            <a:prstGeom prst="rect">
              <a:avLst/>
            </a:prstGeom>
            <a:solidFill>
              <a:srgbClr val="70AD47"/>
            </a:solidFill>
          </p:spPr>
          <p:txBody>
            <a:bodyPr wrap="square" lIns="0" tIns="54864" rIns="0" bIns="0" rtlCol="0" anchor="ctr" anchorCtr="0">
              <a:noAutofit/>
            </a:bodyPr>
            <a:lstStyle/>
            <a:p>
              <a:pPr algn="ctr">
                <a:lnSpc>
                  <a:spcPts val="2800"/>
                </a:lnSpc>
              </a:pPr>
              <a:r>
                <a:rPr lang="en-US" sz="2800" b="1" dirty="0">
                  <a:solidFill>
                    <a:schemeClr val="bg1"/>
                  </a:solidFill>
                </a:rPr>
                <a:t>AWIFNC</a:t>
              </a:r>
            </a:p>
          </p:txBody>
        </p:sp>
      </p:grpSp>
      <p:sp>
        <p:nvSpPr>
          <p:cNvPr id="1032" name="Rectangle 1031">
            <a:extLst>
              <a:ext uri="{FF2B5EF4-FFF2-40B4-BE49-F238E27FC236}">
                <a16:creationId xmlns:a16="http://schemas.microsoft.com/office/drawing/2014/main" id="{9BAF4E1D-CEC1-4FE2-0285-D3BF4349EFA8}"/>
              </a:ext>
            </a:extLst>
          </p:cNvPr>
          <p:cNvSpPr/>
          <p:nvPr/>
        </p:nvSpPr>
        <p:spPr>
          <a:xfrm>
            <a:off x="0" y="0"/>
            <a:ext cx="12192000" cy="1044041"/>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F9AC639-6A5C-31FA-6998-93142CE7F9EC}"/>
              </a:ext>
            </a:extLst>
          </p:cNvPr>
          <p:cNvSpPr txBox="1"/>
          <p:nvPr/>
        </p:nvSpPr>
        <p:spPr>
          <a:xfrm>
            <a:off x="8283009" y="325979"/>
            <a:ext cx="3407421" cy="523220"/>
          </a:xfrm>
          <a:prstGeom prst="rect">
            <a:avLst/>
          </a:prstGeom>
          <a:solidFill>
            <a:srgbClr val="70AD47"/>
          </a:solidFill>
        </p:spPr>
        <p:txBody>
          <a:bodyPr wrap="square" rtlCol="0">
            <a:spAutoFit/>
          </a:bodyPr>
          <a:lstStyle/>
          <a:p>
            <a:pPr algn="ctr"/>
            <a:r>
              <a:rPr lang="en-US" sz="2800" b="1" dirty="0">
                <a:solidFill>
                  <a:schemeClr val="bg1"/>
                </a:solidFill>
              </a:rPr>
              <a:t>Water &amp; Wastewater</a:t>
            </a:r>
          </a:p>
        </p:txBody>
      </p:sp>
      <p:sp>
        <p:nvSpPr>
          <p:cNvPr id="26" name="TextBox 25">
            <a:extLst>
              <a:ext uri="{FF2B5EF4-FFF2-40B4-BE49-F238E27FC236}">
                <a16:creationId xmlns:a16="http://schemas.microsoft.com/office/drawing/2014/main" id="{7DA416AF-E453-46EC-ACCB-A847EE7F475F}"/>
              </a:ext>
            </a:extLst>
          </p:cNvPr>
          <p:cNvSpPr txBox="1"/>
          <p:nvPr/>
        </p:nvSpPr>
        <p:spPr>
          <a:xfrm>
            <a:off x="2388508" y="227695"/>
            <a:ext cx="5825445" cy="692248"/>
          </a:xfrm>
          <a:prstGeom prst="rect">
            <a:avLst/>
          </a:prstGeom>
          <a:noFill/>
        </p:spPr>
        <p:txBody>
          <a:bodyPr wrap="square" lIns="0" tIns="0" rIns="0" bIns="0" rtlCol="0" anchor="ctr" anchorCtr="0">
            <a:noAutofit/>
          </a:bodyPr>
          <a:lstStyle/>
          <a:p>
            <a:r>
              <a:rPr lang="en-US" sz="3200" b="1" spc="200" dirty="0">
                <a:solidFill>
                  <a:schemeClr val="bg1"/>
                </a:solidFill>
              </a:rPr>
              <a:t>INFRASTRUCTURE PROGRAMS</a:t>
            </a:r>
          </a:p>
        </p:txBody>
      </p:sp>
      <p:pic>
        <p:nvPicPr>
          <p:cNvPr id="1031" name="Picture 1030" descr="A logo with white dots and white text&#10;&#10;Description automatically generated">
            <a:extLst>
              <a:ext uri="{FF2B5EF4-FFF2-40B4-BE49-F238E27FC236}">
                <a16:creationId xmlns:a16="http://schemas.microsoft.com/office/drawing/2014/main" id="{A9312BFF-AC26-3BF2-D8A7-08DC7297718A}"/>
              </a:ext>
            </a:extLst>
          </p:cNvPr>
          <p:cNvPicPr>
            <a:picLocks noChangeAspect="1"/>
          </p:cNvPicPr>
          <p:nvPr/>
        </p:nvPicPr>
        <p:blipFill>
          <a:blip r:embed="rId3"/>
          <a:stretch>
            <a:fillRect/>
          </a:stretch>
        </p:blipFill>
        <p:spPr>
          <a:xfrm>
            <a:off x="386214" y="153336"/>
            <a:ext cx="1793538" cy="722397"/>
          </a:xfrm>
          <a:prstGeom prst="rect">
            <a:avLst/>
          </a:prstGeom>
        </p:spPr>
      </p:pic>
      <p:sp>
        <p:nvSpPr>
          <p:cNvPr id="13" name="TextBox 12">
            <a:extLst>
              <a:ext uri="{FF2B5EF4-FFF2-40B4-BE49-F238E27FC236}">
                <a16:creationId xmlns:a16="http://schemas.microsoft.com/office/drawing/2014/main" id="{D505C9E3-AB66-0EAA-8E37-4F8E333852F6}"/>
              </a:ext>
            </a:extLst>
          </p:cNvPr>
          <p:cNvSpPr txBox="1"/>
          <p:nvPr/>
        </p:nvSpPr>
        <p:spPr>
          <a:xfrm>
            <a:off x="12578214" y="-8285"/>
            <a:ext cx="2227583" cy="1176133"/>
          </a:xfrm>
          <a:prstGeom prst="rect">
            <a:avLst/>
          </a:prstGeom>
          <a:solidFill>
            <a:srgbClr val="70AD47"/>
          </a:solidFill>
          <a:ln w="57150">
            <a:noFill/>
          </a:ln>
        </p:spPr>
        <p:txBody>
          <a:bodyPr wrap="square" rtlCol="0" anchor="ctr" anchorCtr="0">
            <a:noAutofit/>
          </a:bodyPr>
          <a:lstStyle/>
          <a:p>
            <a:pPr algn="ctr">
              <a:lnSpc>
                <a:spcPts val="2800"/>
              </a:lnSpc>
            </a:pPr>
            <a:r>
              <a:rPr lang="en-US" sz="2800" b="1" dirty="0">
                <a:solidFill>
                  <a:schemeClr val="bg1"/>
                </a:solidFill>
              </a:rPr>
              <a:t>Title</a:t>
            </a:r>
          </a:p>
          <a:p>
            <a:pPr algn="ctr">
              <a:lnSpc>
                <a:spcPts val="2800"/>
              </a:lnSpc>
            </a:pPr>
            <a:r>
              <a:rPr lang="en-US" sz="2800" b="1" dirty="0">
                <a:solidFill>
                  <a:schemeClr val="bg1"/>
                </a:solidFill>
              </a:rPr>
              <a:t>Here</a:t>
            </a:r>
          </a:p>
        </p:txBody>
      </p:sp>
      <p:sp>
        <p:nvSpPr>
          <p:cNvPr id="12" name="TextBox 11">
            <a:extLst>
              <a:ext uri="{FF2B5EF4-FFF2-40B4-BE49-F238E27FC236}">
                <a16:creationId xmlns:a16="http://schemas.microsoft.com/office/drawing/2014/main" id="{F1844D2A-3DF9-0E73-499A-0294AB105843}"/>
              </a:ext>
            </a:extLst>
          </p:cNvPr>
          <p:cNvSpPr txBox="1"/>
          <p:nvPr/>
        </p:nvSpPr>
        <p:spPr>
          <a:xfrm>
            <a:off x="13075755" y="579781"/>
            <a:ext cx="2227583" cy="1176133"/>
          </a:xfrm>
          <a:prstGeom prst="rect">
            <a:avLst/>
          </a:prstGeom>
          <a:solidFill>
            <a:schemeClr val="accent6">
              <a:lumMod val="50000"/>
              <a:alpha val="37000"/>
            </a:schemeClr>
          </a:solidFill>
          <a:ln w="57150">
            <a:noFill/>
          </a:ln>
        </p:spPr>
        <p:txBody>
          <a:bodyPr wrap="square" rtlCol="0" anchor="ctr" anchorCtr="0">
            <a:noAutofit/>
          </a:bodyPr>
          <a:lstStyle/>
          <a:p>
            <a:pPr algn="ctr">
              <a:lnSpc>
                <a:spcPts val="2800"/>
              </a:lnSpc>
            </a:pPr>
            <a:endParaRPr lang="en-US" sz="2800" b="1" dirty="0">
              <a:solidFill>
                <a:schemeClr val="bg1"/>
              </a:solidFill>
            </a:endParaRPr>
          </a:p>
        </p:txBody>
      </p:sp>
      <p:sp>
        <p:nvSpPr>
          <p:cNvPr id="36" name="TextBox 35">
            <a:extLst>
              <a:ext uri="{FF2B5EF4-FFF2-40B4-BE49-F238E27FC236}">
                <a16:creationId xmlns:a16="http://schemas.microsoft.com/office/drawing/2014/main" id="{A0602A11-71A1-3FC8-3ED0-0A1498941F4B}"/>
              </a:ext>
            </a:extLst>
          </p:cNvPr>
          <p:cNvSpPr txBox="1"/>
          <p:nvPr/>
        </p:nvSpPr>
        <p:spPr>
          <a:xfrm>
            <a:off x="12578214" y="2476832"/>
            <a:ext cx="3767328" cy="807490"/>
          </a:xfrm>
          <a:prstGeom prst="rect">
            <a:avLst/>
          </a:prstGeom>
          <a:solidFill>
            <a:srgbClr val="70AD47">
              <a:alpha val="30000"/>
            </a:srgbClr>
          </a:solidFill>
        </p:spPr>
        <p:txBody>
          <a:bodyPr wrap="square" lIns="91440" tIns="91440" rIns="91440" bIns="91440" rtlCol="0" anchor="ctr" anchorCtr="0">
            <a:noAutofit/>
          </a:bodyPr>
          <a:lstStyle/>
          <a:p>
            <a:pPr algn="ctr"/>
            <a:r>
              <a:rPr lang="en-US" sz="2000" u="none" strike="noStrike" dirty="0">
                <a:effectLst/>
              </a:rPr>
              <a:t>Description goes here.</a:t>
            </a:r>
            <a:endParaRPr lang="en-US" sz="2000" b="0" i="0" u="none" strike="noStrike" dirty="0">
              <a:solidFill>
                <a:srgbClr val="000000"/>
              </a:solidFill>
              <a:effectLst/>
              <a:latin typeface="Calibri" panose="020F0502020204030204" pitchFamily="34" charset="0"/>
            </a:endParaRPr>
          </a:p>
        </p:txBody>
      </p:sp>
      <p:sp>
        <p:nvSpPr>
          <p:cNvPr id="39" name="TextBox 38">
            <a:extLst>
              <a:ext uri="{FF2B5EF4-FFF2-40B4-BE49-F238E27FC236}">
                <a16:creationId xmlns:a16="http://schemas.microsoft.com/office/drawing/2014/main" id="{3CA5093F-C6A3-5287-E427-34FD4BAE0629}"/>
              </a:ext>
            </a:extLst>
          </p:cNvPr>
          <p:cNvSpPr txBox="1"/>
          <p:nvPr/>
        </p:nvSpPr>
        <p:spPr>
          <a:xfrm>
            <a:off x="12581103" y="2043773"/>
            <a:ext cx="3764439" cy="438912"/>
          </a:xfrm>
          <a:prstGeom prst="rect">
            <a:avLst/>
          </a:prstGeom>
          <a:solidFill>
            <a:srgbClr val="70AD47"/>
          </a:solidFill>
        </p:spPr>
        <p:txBody>
          <a:bodyPr wrap="square" lIns="0" tIns="54864" rIns="0" bIns="0" rtlCol="0" anchor="ctr" anchorCtr="0">
            <a:noAutofit/>
          </a:bodyPr>
          <a:lstStyle/>
          <a:p>
            <a:pPr algn="ctr">
              <a:lnSpc>
                <a:spcPts val="2800"/>
              </a:lnSpc>
            </a:pPr>
            <a:r>
              <a:rPr lang="en-US" sz="2800" b="1" dirty="0">
                <a:solidFill>
                  <a:schemeClr val="bg1"/>
                </a:solidFill>
              </a:rPr>
              <a:t>Title</a:t>
            </a:r>
          </a:p>
        </p:txBody>
      </p:sp>
      <p:sp>
        <p:nvSpPr>
          <p:cNvPr id="40" name="TextBox 39">
            <a:extLst>
              <a:ext uri="{FF2B5EF4-FFF2-40B4-BE49-F238E27FC236}">
                <a16:creationId xmlns:a16="http://schemas.microsoft.com/office/drawing/2014/main" id="{85A687DD-35BF-AFBA-92F9-FC6924717488}"/>
              </a:ext>
            </a:extLst>
          </p:cNvPr>
          <p:cNvSpPr txBox="1"/>
          <p:nvPr/>
        </p:nvSpPr>
        <p:spPr>
          <a:xfrm>
            <a:off x="13286647" y="2296038"/>
            <a:ext cx="3764439" cy="1236300"/>
          </a:xfrm>
          <a:prstGeom prst="rect">
            <a:avLst/>
          </a:prstGeom>
          <a:solidFill>
            <a:schemeClr val="accent6">
              <a:lumMod val="50000"/>
              <a:alpha val="37000"/>
            </a:schemeClr>
          </a:solidFill>
          <a:ln w="57150">
            <a:noFill/>
          </a:ln>
        </p:spPr>
        <p:txBody>
          <a:bodyPr wrap="square" rtlCol="0" anchor="ctr" anchorCtr="0">
            <a:noAutofit/>
          </a:bodyPr>
          <a:lstStyle/>
          <a:p>
            <a:pPr algn="ctr">
              <a:lnSpc>
                <a:spcPts val="2800"/>
              </a:lnSpc>
            </a:pPr>
            <a:endParaRPr lang="en-US" sz="2800" b="1" dirty="0">
              <a:solidFill>
                <a:schemeClr val="bg1"/>
              </a:solidFill>
            </a:endParaRPr>
          </a:p>
        </p:txBody>
      </p:sp>
      <p:grpSp>
        <p:nvGrpSpPr>
          <p:cNvPr id="6" name="Group 5">
            <a:extLst>
              <a:ext uri="{FF2B5EF4-FFF2-40B4-BE49-F238E27FC236}">
                <a16:creationId xmlns:a16="http://schemas.microsoft.com/office/drawing/2014/main" id="{8CE07F79-9097-BFC3-F091-07549001DCD9}"/>
              </a:ext>
            </a:extLst>
          </p:cNvPr>
          <p:cNvGrpSpPr/>
          <p:nvPr/>
        </p:nvGrpSpPr>
        <p:grpSpPr>
          <a:xfrm>
            <a:off x="4221993" y="1277045"/>
            <a:ext cx="7773696" cy="2305041"/>
            <a:chOff x="4322062" y="3284322"/>
            <a:chExt cx="7773696" cy="1257058"/>
          </a:xfrm>
        </p:grpSpPr>
        <p:sp>
          <p:nvSpPr>
            <p:cNvPr id="41" name="TextBox 40">
              <a:extLst>
                <a:ext uri="{FF2B5EF4-FFF2-40B4-BE49-F238E27FC236}">
                  <a16:creationId xmlns:a16="http://schemas.microsoft.com/office/drawing/2014/main" id="{CA6CDF5A-4BC8-1F08-74A9-7D21DC694BCC}"/>
                </a:ext>
              </a:extLst>
            </p:cNvPr>
            <p:cNvSpPr txBox="1"/>
            <p:nvPr/>
          </p:nvSpPr>
          <p:spPr>
            <a:xfrm>
              <a:off x="4322062" y="3739743"/>
              <a:ext cx="7757831" cy="801637"/>
            </a:xfrm>
            <a:prstGeom prst="rect">
              <a:avLst/>
            </a:prstGeom>
            <a:solidFill>
              <a:srgbClr val="70AD47">
                <a:alpha val="30000"/>
              </a:srgbClr>
            </a:solidFill>
          </p:spPr>
          <p:txBody>
            <a:bodyPr wrap="square" lIns="91440" tIns="91440" rIns="91440" bIns="91440" rtlCol="0" anchor="ctr" anchorCtr="0">
              <a:noAutofit/>
            </a:bodyPr>
            <a:lstStyle/>
            <a:p>
              <a:pPr algn="ctr"/>
              <a:r>
                <a:rPr lang="en-US" sz="2000" u="none" strike="noStrike" dirty="0">
                  <a:effectLst/>
                </a:rPr>
                <a:t>Develop sector strategy for public sector water and wastewater utility workforce development.</a:t>
              </a:r>
              <a:endParaRPr lang="en-US" sz="2000" b="0" i="0" u="none" strike="noStrike" dirty="0">
                <a:solidFill>
                  <a:srgbClr val="000000"/>
                </a:solidFill>
                <a:effectLst/>
                <a:latin typeface="Calibri" panose="020F0502020204030204" pitchFamily="34" charset="0"/>
              </a:endParaRPr>
            </a:p>
          </p:txBody>
        </p:sp>
        <p:grpSp>
          <p:nvGrpSpPr>
            <p:cNvPr id="2" name="Group 1">
              <a:extLst>
                <a:ext uri="{FF2B5EF4-FFF2-40B4-BE49-F238E27FC236}">
                  <a16:creationId xmlns:a16="http://schemas.microsoft.com/office/drawing/2014/main" id="{2DA42DFB-3878-B999-89AB-B24248554F42}"/>
                </a:ext>
              </a:extLst>
            </p:cNvPr>
            <p:cNvGrpSpPr/>
            <p:nvPr/>
          </p:nvGrpSpPr>
          <p:grpSpPr>
            <a:xfrm>
              <a:off x="4332147" y="3284322"/>
              <a:ext cx="7763611" cy="1240548"/>
              <a:chOff x="4233903" y="2452686"/>
              <a:chExt cx="7763611" cy="1240548"/>
            </a:xfrm>
          </p:grpSpPr>
          <p:sp>
            <p:nvSpPr>
              <p:cNvPr id="44" name="TextBox 43">
                <a:extLst>
                  <a:ext uri="{FF2B5EF4-FFF2-40B4-BE49-F238E27FC236}">
                    <a16:creationId xmlns:a16="http://schemas.microsoft.com/office/drawing/2014/main" id="{ADAD7730-D184-4934-4C6B-EB2889646254}"/>
                  </a:ext>
                </a:extLst>
              </p:cNvPr>
              <p:cNvSpPr txBox="1"/>
              <p:nvPr/>
            </p:nvSpPr>
            <p:spPr>
              <a:xfrm>
                <a:off x="4239683" y="2452686"/>
                <a:ext cx="7757831" cy="438912"/>
              </a:xfrm>
              <a:prstGeom prst="rect">
                <a:avLst/>
              </a:prstGeom>
              <a:solidFill>
                <a:srgbClr val="70AD47"/>
              </a:solidFill>
            </p:spPr>
            <p:txBody>
              <a:bodyPr wrap="square" lIns="0" tIns="54864" rIns="0" bIns="0" rtlCol="0" anchor="ctr" anchorCtr="0">
                <a:noAutofit/>
              </a:bodyPr>
              <a:lstStyle/>
              <a:p>
                <a:pPr algn="ctr">
                  <a:lnSpc>
                    <a:spcPts val="2800"/>
                  </a:lnSpc>
                </a:pPr>
                <a:r>
                  <a:rPr lang="en-US" sz="2800" b="1" dirty="0">
                    <a:solidFill>
                      <a:schemeClr val="bg1"/>
                    </a:solidFill>
                  </a:rPr>
                  <a:t>Advancing Alaska Water Workforce</a:t>
                </a:r>
              </a:p>
            </p:txBody>
          </p:sp>
          <p:sp>
            <p:nvSpPr>
              <p:cNvPr id="47" name="TextBox 46">
                <a:extLst>
                  <a:ext uri="{FF2B5EF4-FFF2-40B4-BE49-F238E27FC236}">
                    <a16:creationId xmlns:a16="http://schemas.microsoft.com/office/drawing/2014/main" id="{8BF88A0A-492A-497F-9D5E-518DD9407907}"/>
                  </a:ext>
                </a:extLst>
              </p:cNvPr>
              <p:cNvSpPr txBox="1"/>
              <p:nvPr/>
            </p:nvSpPr>
            <p:spPr>
              <a:xfrm>
                <a:off x="4233903" y="2880577"/>
                <a:ext cx="7754942" cy="812657"/>
              </a:xfrm>
              <a:prstGeom prst="rect">
                <a:avLst/>
              </a:prstGeom>
              <a:solidFill>
                <a:schemeClr val="accent6">
                  <a:lumMod val="50000"/>
                  <a:alpha val="37000"/>
                </a:schemeClr>
              </a:solidFill>
              <a:ln w="57150">
                <a:noFill/>
              </a:ln>
            </p:spPr>
            <p:txBody>
              <a:bodyPr wrap="square" rtlCol="0" anchor="ctr" anchorCtr="0">
                <a:noAutofit/>
              </a:bodyPr>
              <a:lstStyle/>
              <a:p>
                <a:pPr algn="ctr">
                  <a:lnSpc>
                    <a:spcPts val="2800"/>
                  </a:lnSpc>
                </a:pPr>
                <a:endParaRPr lang="en-US" sz="2800" b="1" dirty="0">
                  <a:solidFill>
                    <a:schemeClr val="bg1"/>
                  </a:solidFill>
                </a:endParaRPr>
              </a:p>
            </p:txBody>
          </p:sp>
        </p:grpSp>
      </p:grpSp>
    </p:spTree>
    <p:extLst>
      <p:ext uri="{BB962C8B-B14F-4D97-AF65-F5344CB8AC3E}">
        <p14:creationId xmlns:p14="http://schemas.microsoft.com/office/powerpoint/2010/main" val="1361466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B8D24C-2155-F243-A9CB-39E7F86C4855}"/>
              </a:ext>
            </a:extLst>
          </p:cNvPr>
          <p:cNvSpPr/>
          <p:nvPr/>
        </p:nvSpPr>
        <p:spPr>
          <a:xfrm>
            <a:off x="0" y="0"/>
            <a:ext cx="12191999"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Oval 3">
            <a:extLst>
              <a:ext uri="{FF2B5EF4-FFF2-40B4-BE49-F238E27FC236}">
                <a16:creationId xmlns:a16="http://schemas.microsoft.com/office/drawing/2014/main" id="{700C0C65-A512-ED4F-929B-3C17B78342A8}"/>
              </a:ext>
            </a:extLst>
          </p:cNvPr>
          <p:cNvSpPr/>
          <p:nvPr/>
        </p:nvSpPr>
        <p:spPr>
          <a:xfrm>
            <a:off x="-3329773" y="-586318"/>
            <a:ext cx="8030635" cy="80306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6D4D04-D293-AB4C-BA01-E073D92BE3B7}"/>
              </a:ext>
            </a:extLst>
          </p:cNvPr>
          <p:cNvSpPr>
            <a:spLocks noGrp="1"/>
          </p:cNvSpPr>
          <p:nvPr>
            <p:ph type="ctrTitle"/>
          </p:nvPr>
        </p:nvSpPr>
        <p:spPr>
          <a:xfrm>
            <a:off x="5316780" y="1637825"/>
            <a:ext cx="6034871" cy="1325563"/>
          </a:xfrm>
        </p:spPr>
        <p:txBody>
          <a:bodyPr anchor="b" anchorCtr="0">
            <a:normAutofit fontScale="90000"/>
          </a:bodyPr>
          <a:lstStyle/>
          <a:p>
            <a:pPr algn="l"/>
            <a:r>
              <a:rPr lang="en-US" b="1" dirty="0">
                <a:solidFill>
                  <a:schemeClr val="accent5"/>
                </a:solidFill>
                <a:latin typeface="+mn-lt"/>
              </a:rPr>
              <a:t>Thank you!</a:t>
            </a:r>
            <a:br>
              <a:rPr lang="en-US" b="1" dirty="0">
                <a:solidFill>
                  <a:schemeClr val="accent5"/>
                </a:solidFill>
                <a:latin typeface="+mn-lt"/>
              </a:rPr>
            </a:br>
            <a:endParaRPr lang="en-US" b="1" dirty="0">
              <a:solidFill>
                <a:schemeClr val="accent5"/>
              </a:solidFill>
              <a:latin typeface="+mn-lt"/>
            </a:endParaRPr>
          </a:p>
        </p:txBody>
      </p:sp>
      <p:pic>
        <p:nvPicPr>
          <p:cNvPr id="5" name="Picture 4">
            <a:extLst>
              <a:ext uri="{FF2B5EF4-FFF2-40B4-BE49-F238E27FC236}">
                <a16:creationId xmlns:a16="http://schemas.microsoft.com/office/drawing/2014/main" id="{AEBAA35F-8EE8-864A-8FCF-D086D9D1C159}"/>
              </a:ext>
            </a:extLst>
          </p:cNvPr>
          <p:cNvPicPr>
            <a:picLocks noChangeAspect="1"/>
          </p:cNvPicPr>
          <p:nvPr/>
        </p:nvPicPr>
        <p:blipFill>
          <a:blip r:embed="rId3"/>
          <a:stretch>
            <a:fillRect/>
          </a:stretch>
        </p:blipFill>
        <p:spPr>
          <a:xfrm>
            <a:off x="351370" y="1476836"/>
            <a:ext cx="3381701" cy="3904328"/>
          </a:xfrm>
          <a:prstGeom prst="rect">
            <a:avLst/>
          </a:prstGeom>
        </p:spPr>
      </p:pic>
      <p:sp>
        <p:nvSpPr>
          <p:cNvPr id="14" name="Title 1">
            <a:extLst>
              <a:ext uri="{FF2B5EF4-FFF2-40B4-BE49-F238E27FC236}">
                <a16:creationId xmlns:a16="http://schemas.microsoft.com/office/drawing/2014/main" id="{FE37D55F-673D-8243-8A95-AECB0D8A0665}"/>
              </a:ext>
            </a:extLst>
          </p:cNvPr>
          <p:cNvSpPr txBox="1">
            <a:spLocks/>
          </p:cNvSpPr>
          <p:nvPr/>
        </p:nvSpPr>
        <p:spPr>
          <a:xfrm>
            <a:off x="5428995" y="2626327"/>
            <a:ext cx="6602782" cy="1325563"/>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600" dirty="0">
              <a:solidFill>
                <a:schemeClr val="bg1"/>
              </a:solidFill>
            </a:endParaRPr>
          </a:p>
        </p:txBody>
      </p:sp>
      <p:sp>
        <p:nvSpPr>
          <p:cNvPr id="7" name="Oval 6">
            <a:extLst>
              <a:ext uri="{FF2B5EF4-FFF2-40B4-BE49-F238E27FC236}">
                <a16:creationId xmlns:a16="http://schemas.microsoft.com/office/drawing/2014/main" id="{4BC16011-461B-7746-B088-1EB8B2C9E5CF}"/>
              </a:ext>
            </a:extLst>
          </p:cNvPr>
          <p:cNvSpPr/>
          <p:nvPr/>
        </p:nvSpPr>
        <p:spPr>
          <a:xfrm>
            <a:off x="9061450" y="-618068"/>
            <a:ext cx="393700" cy="393700"/>
          </a:xfrm>
          <a:prstGeom prst="ellipse">
            <a:avLst/>
          </a:prstGeom>
          <a:solidFill>
            <a:srgbClr val="374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7F24DAB-9E59-7F45-8142-983A83F2D9B7}"/>
              </a:ext>
            </a:extLst>
          </p:cNvPr>
          <p:cNvSpPr/>
          <p:nvPr/>
        </p:nvSpPr>
        <p:spPr>
          <a:xfrm>
            <a:off x="9608820" y="-618068"/>
            <a:ext cx="393700" cy="393700"/>
          </a:xfrm>
          <a:prstGeom prst="ellipse">
            <a:avLst/>
          </a:prstGeom>
          <a:solidFill>
            <a:srgbClr val="F3B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516AEB-D4DA-3F46-A628-BAF9B21DD36A}"/>
              </a:ext>
            </a:extLst>
          </p:cNvPr>
          <p:cNvSpPr/>
          <p:nvPr/>
        </p:nvSpPr>
        <p:spPr>
          <a:xfrm>
            <a:off x="10156190" y="-618068"/>
            <a:ext cx="393700" cy="393700"/>
          </a:xfrm>
          <a:prstGeom prst="ellipse">
            <a:avLst/>
          </a:prstGeom>
          <a:solidFill>
            <a:srgbClr val="619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39B6132-5741-5049-853F-11682AEC320A}"/>
              </a:ext>
            </a:extLst>
          </p:cNvPr>
          <p:cNvSpPr/>
          <p:nvPr/>
        </p:nvSpPr>
        <p:spPr>
          <a:xfrm>
            <a:off x="10703560" y="-618068"/>
            <a:ext cx="393700" cy="393700"/>
          </a:xfrm>
          <a:prstGeom prst="ellipse">
            <a:avLst/>
          </a:prstGeom>
          <a:solidFill>
            <a:srgbClr val="265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BAF3348-D565-0E46-8308-32E0D978BEBF}"/>
              </a:ext>
            </a:extLst>
          </p:cNvPr>
          <p:cNvSpPr/>
          <p:nvPr/>
        </p:nvSpPr>
        <p:spPr>
          <a:xfrm>
            <a:off x="11798300" y="-618068"/>
            <a:ext cx="393700" cy="393700"/>
          </a:xfrm>
          <a:prstGeom prst="ellipse">
            <a:avLst/>
          </a:prstGeom>
          <a:solidFill>
            <a:srgbClr val="8B8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489C7071-024A-CA4C-8337-DD3635DAD297}"/>
              </a:ext>
            </a:extLst>
          </p:cNvPr>
          <p:cNvGrpSpPr/>
          <p:nvPr/>
        </p:nvGrpSpPr>
        <p:grpSpPr>
          <a:xfrm>
            <a:off x="3785733" y="1072232"/>
            <a:ext cx="1139558" cy="1086344"/>
            <a:chOff x="5428995" y="3833430"/>
            <a:chExt cx="809208" cy="809208"/>
          </a:xfrm>
        </p:grpSpPr>
        <p:sp>
          <p:nvSpPr>
            <p:cNvPr id="13" name="Oval 12">
              <a:extLst>
                <a:ext uri="{FF2B5EF4-FFF2-40B4-BE49-F238E27FC236}">
                  <a16:creationId xmlns:a16="http://schemas.microsoft.com/office/drawing/2014/main" id="{BB98C807-A268-874D-A49D-55C258AD3E03}"/>
                </a:ext>
              </a:extLst>
            </p:cNvPr>
            <p:cNvSpPr/>
            <p:nvPr/>
          </p:nvSpPr>
          <p:spPr>
            <a:xfrm>
              <a:off x="5428995" y="3833430"/>
              <a:ext cx="809208" cy="809208"/>
            </a:xfrm>
            <a:prstGeom prst="ellipse">
              <a:avLst/>
            </a:prstGeom>
            <a:solidFill>
              <a:srgbClr val="F3B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57D5434-7589-A348-A371-49DCF2229E7A}"/>
                </a:ext>
              </a:extLst>
            </p:cNvPr>
            <p:cNvSpPr txBox="1"/>
            <p:nvPr/>
          </p:nvSpPr>
          <p:spPr>
            <a:xfrm>
              <a:off x="5428995" y="4163649"/>
              <a:ext cx="809208" cy="231170"/>
            </a:xfrm>
            <a:prstGeom prst="rect">
              <a:avLst/>
            </a:prstGeom>
            <a:noFill/>
          </p:spPr>
          <p:txBody>
            <a:bodyPr wrap="square" rtlCol="0" anchor="ctr" anchorCtr="0">
              <a:spAutoFit/>
            </a:bodyPr>
            <a:lstStyle/>
            <a:p>
              <a:pPr algn="ctr">
                <a:lnSpc>
                  <a:spcPts val="1720"/>
                </a:lnSpc>
              </a:pPr>
              <a:endParaRPr lang="en-US" sz="1600" b="1" dirty="0">
                <a:solidFill>
                  <a:srgbClr val="37426F"/>
                </a:solidFill>
              </a:endParaRPr>
            </a:p>
          </p:txBody>
        </p:sp>
      </p:grpSp>
      <p:sp>
        <p:nvSpPr>
          <p:cNvPr id="21" name="TextBox 20">
            <a:extLst>
              <a:ext uri="{FF2B5EF4-FFF2-40B4-BE49-F238E27FC236}">
                <a16:creationId xmlns:a16="http://schemas.microsoft.com/office/drawing/2014/main" id="{C3BB8C60-4A01-A241-A4C1-1012DF930AD5}"/>
              </a:ext>
            </a:extLst>
          </p:cNvPr>
          <p:cNvSpPr txBox="1"/>
          <p:nvPr/>
        </p:nvSpPr>
        <p:spPr>
          <a:xfrm>
            <a:off x="5232074" y="4903724"/>
            <a:ext cx="2864029" cy="456407"/>
          </a:xfrm>
          <a:prstGeom prst="rect">
            <a:avLst/>
          </a:prstGeom>
          <a:noFill/>
        </p:spPr>
        <p:txBody>
          <a:bodyPr wrap="square" rtlCol="0" anchor="ctr" anchorCtr="0">
            <a:spAutoFit/>
          </a:bodyPr>
          <a:lstStyle/>
          <a:p>
            <a:pPr algn="ctr">
              <a:lnSpc>
                <a:spcPts val="2800"/>
              </a:lnSpc>
            </a:pPr>
            <a:endParaRPr lang="en-US" sz="2800" dirty="0">
              <a:solidFill>
                <a:schemeClr val="bg1"/>
              </a:solidFill>
            </a:endParaRPr>
          </a:p>
        </p:txBody>
      </p:sp>
      <p:sp>
        <p:nvSpPr>
          <p:cNvPr id="18" name="Oval 17">
            <a:extLst>
              <a:ext uri="{FF2B5EF4-FFF2-40B4-BE49-F238E27FC236}">
                <a16:creationId xmlns:a16="http://schemas.microsoft.com/office/drawing/2014/main" id="{BE7166B8-7E58-0818-65E5-52F5B0C022F8}"/>
              </a:ext>
            </a:extLst>
          </p:cNvPr>
          <p:cNvSpPr/>
          <p:nvPr/>
        </p:nvSpPr>
        <p:spPr>
          <a:xfrm>
            <a:off x="8730386" y="3549705"/>
            <a:ext cx="3445925" cy="3241139"/>
          </a:xfrm>
          <a:prstGeom prst="ellipse">
            <a:avLst/>
          </a:prstGeom>
          <a:solidFill>
            <a:srgbClr val="619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US" sz="2800" b="1" dirty="0">
                <a:solidFill>
                  <a:schemeClr val="bg1"/>
                </a:solidFill>
              </a:rPr>
              <a:t>Erin Reinders, </a:t>
            </a:r>
            <a:r>
              <a:rPr lang="en-US" sz="2800" dirty="0">
                <a:solidFill>
                  <a:schemeClr val="bg1"/>
                </a:solidFill>
              </a:rPr>
              <a:t>Director of Infrastructure Development</a:t>
            </a:r>
          </a:p>
          <a:p>
            <a:pPr algn="ctr">
              <a:lnSpc>
                <a:spcPts val="2800"/>
              </a:lnSpc>
            </a:pPr>
            <a:r>
              <a:rPr lang="en-US" sz="2800" dirty="0">
                <a:solidFill>
                  <a:schemeClr val="bg1"/>
                </a:solidFill>
                <a:hlinkClick r:id="rId4"/>
              </a:rPr>
              <a:t>Erin@akml.org</a:t>
            </a:r>
            <a:endParaRPr lang="en-US" sz="2800" dirty="0"/>
          </a:p>
        </p:txBody>
      </p:sp>
    </p:spTree>
    <p:extLst>
      <p:ext uri="{BB962C8B-B14F-4D97-AF65-F5344CB8AC3E}">
        <p14:creationId xmlns:p14="http://schemas.microsoft.com/office/powerpoint/2010/main" val="2515380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xagon 2">
            <a:extLst>
              <a:ext uri="{FF2B5EF4-FFF2-40B4-BE49-F238E27FC236}">
                <a16:creationId xmlns:a16="http://schemas.microsoft.com/office/drawing/2014/main" id="{29F7EF40-0319-6F2B-A050-6818C0D19C0F}"/>
              </a:ext>
            </a:extLst>
          </p:cNvPr>
          <p:cNvSpPr/>
          <p:nvPr/>
        </p:nvSpPr>
        <p:spPr>
          <a:xfrm rot="16200000">
            <a:off x="4080358" y="265701"/>
            <a:ext cx="1674957" cy="2173696"/>
          </a:xfrm>
          <a:prstGeom prst="hexagon">
            <a:avLst/>
          </a:prstGeom>
          <a:solidFill>
            <a:srgbClr val="3C498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schemeClr val="bg1"/>
              </a:solidFill>
            </a:endParaRPr>
          </a:p>
        </p:txBody>
      </p:sp>
      <p:sp>
        <p:nvSpPr>
          <p:cNvPr id="6" name="Hexagon 5">
            <a:extLst>
              <a:ext uri="{FF2B5EF4-FFF2-40B4-BE49-F238E27FC236}">
                <a16:creationId xmlns:a16="http://schemas.microsoft.com/office/drawing/2014/main" id="{14FD04E5-EBF5-DF2C-C5EA-3B104814BCD2}"/>
              </a:ext>
            </a:extLst>
          </p:cNvPr>
          <p:cNvSpPr/>
          <p:nvPr/>
        </p:nvSpPr>
        <p:spPr>
          <a:xfrm rot="16200000">
            <a:off x="4080356" y="3021728"/>
            <a:ext cx="1674957" cy="2173696"/>
          </a:xfrm>
          <a:prstGeom prst="hexagon">
            <a:avLst/>
          </a:prstGeom>
          <a:solidFill>
            <a:srgbClr val="3C498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chemeClr val="bg1"/>
              </a:solidFill>
            </a:endParaRPr>
          </a:p>
        </p:txBody>
      </p:sp>
      <p:sp>
        <p:nvSpPr>
          <p:cNvPr id="7" name="Hexagon 6">
            <a:extLst>
              <a:ext uri="{FF2B5EF4-FFF2-40B4-BE49-F238E27FC236}">
                <a16:creationId xmlns:a16="http://schemas.microsoft.com/office/drawing/2014/main" id="{7A579403-EFA7-115C-168C-65155ECBA02D}"/>
              </a:ext>
            </a:extLst>
          </p:cNvPr>
          <p:cNvSpPr/>
          <p:nvPr/>
        </p:nvSpPr>
        <p:spPr>
          <a:xfrm rot="16200000">
            <a:off x="6410303" y="278793"/>
            <a:ext cx="1674957" cy="2173696"/>
          </a:xfrm>
          <a:prstGeom prst="hexagon">
            <a:avLst/>
          </a:prstGeom>
          <a:solidFill>
            <a:srgbClr val="3C498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chemeClr val="bg1"/>
              </a:solidFill>
            </a:endParaRPr>
          </a:p>
        </p:txBody>
      </p:sp>
      <p:sp>
        <p:nvSpPr>
          <p:cNvPr id="8" name="Hexagon 7">
            <a:extLst>
              <a:ext uri="{FF2B5EF4-FFF2-40B4-BE49-F238E27FC236}">
                <a16:creationId xmlns:a16="http://schemas.microsoft.com/office/drawing/2014/main" id="{6598D260-AF2A-5DB9-D060-4F1528733768}"/>
              </a:ext>
            </a:extLst>
          </p:cNvPr>
          <p:cNvSpPr/>
          <p:nvPr/>
        </p:nvSpPr>
        <p:spPr>
          <a:xfrm rot="16200000">
            <a:off x="7575275" y="1643714"/>
            <a:ext cx="1674957" cy="2173696"/>
          </a:xfrm>
          <a:prstGeom prst="hexagon">
            <a:avLst/>
          </a:prstGeom>
          <a:solidFill>
            <a:srgbClr val="3C498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chemeClr val="bg1"/>
              </a:solidFill>
            </a:endParaRPr>
          </a:p>
        </p:txBody>
      </p:sp>
      <p:sp>
        <p:nvSpPr>
          <p:cNvPr id="9" name="Hexagon 8">
            <a:extLst>
              <a:ext uri="{FF2B5EF4-FFF2-40B4-BE49-F238E27FC236}">
                <a16:creationId xmlns:a16="http://schemas.microsoft.com/office/drawing/2014/main" id="{61F93B26-53C0-774C-5FE1-A6EC1BC25889}"/>
              </a:ext>
            </a:extLst>
          </p:cNvPr>
          <p:cNvSpPr/>
          <p:nvPr/>
        </p:nvSpPr>
        <p:spPr>
          <a:xfrm rot="16200000">
            <a:off x="5245329" y="1643714"/>
            <a:ext cx="1674957" cy="2173696"/>
          </a:xfrm>
          <a:prstGeom prst="hexagon">
            <a:avLst/>
          </a:prstGeom>
          <a:solidFill>
            <a:srgbClr val="3C498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chemeClr val="bg1"/>
              </a:solidFill>
            </a:endParaRPr>
          </a:p>
        </p:txBody>
      </p:sp>
      <p:sp>
        <p:nvSpPr>
          <p:cNvPr id="10" name="Hexagon 9">
            <a:extLst>
              <a:ext uri="{FF2B5EF4-FFF2-40B4-BE49-F238E27FC236}">
                <a16:creationId xmlns:a16="http://schemas.microsoft.com/office/drawing/2014/main" id="{7A968C34-BA86-AA36-07A7-9244F4FE24C1}"/>
              </a:ext>
            </a:extLst>
          </p:cNvPr>
          <p:cNvSpPr/>
          <p:nvPr/>
        </p:nvSpPr>
        <p:spPr>
          <a:xfrm rot="16200000">
            <a:off x="6410303" y="3021728"/>
            <a:ext cx="1674957" cy="2173696"/>
          </a:xfrm>
          <a:prstGeom prst="hexagon">
            <a:avLst/>
          </a:prstGeom>
          <a:solidFill>
            <a:srgbClr val="3C498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chemeClr val="bg1"/>
              </a:solidFill>
            </a:endParaRPr>
          </a:p>
        </p:txBody>
      </p:sp>
      <p:sp>
        <p:nvSpPr>
          <p:cNvPr id="11" name="Hexagon 10">
            <a:extLst>
              <a:ext uri="{FF2B5EF4-FFF2-40B4-BE49-F238E27FC236}">
                <a16:creationId xmlns:a16="http://schemas.microsoft.com/office/drawing/2014/main" id="{CFE2C5FE-F2BF-14ED-09AD-3DC3ED790044}"/>
              </a:ext>
            </a:extLst>
          </p:cNvPr>
          <p:cNvSpPr/>
          <p:nvPr/>
        </p:nvSpPr>
        <p:spPr>
          <a:xfrm rot="16200000">
            <a:off x="5245329" y="4399741"/>
            <a:ext cx="1674957" cy="2173696"/>
          </a:xfrm>
          <a:prstGeom prst="hexagon">
            <a:avLst/>
          </a:prstGeom>
          <a:solidFill>
            <a:srgbClr val="3C498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chemeClr val="bg1"/>
              </a:solidFill>
            </a:endParaRPr>
          </a:p>
        </p:txBody>
      </p:sp>
      <p:sp>
        <p:nvSpPr>
          <p:cNvPr id="12" name="Hexagon 11">
            <a:extLst>
              <a:ext uri="{FF2B5EF4-FFF2-40B4-BE49-F238E27FC236}">
                <a16:creationId xmlns:a16="http://schemas.microsoft.com/office/drawing/2014/main" id="{22215A4E-36AC-B62B-FD7B-526F8F1895C9}"/>
              </a:ext>
            </a:extLst>
          </p:cNvPr>
          <p:cNvSpPr/>
          <p:nvPr/>
        </p:nvSpPr>
        <p:spPr>
          <a:xfrm rot="16200000">
            <a:off x="7575275" y="4390549"/>
            <a:ext cx="1674957" cy="2173696"/>
          </a:xfrm>
          <a:prstGeom prst="hexagon">
            <a:avLst/>
          </a:prstGeom>
          <a:solidFill>
            <a:srgbClr val="3C498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chemeClr val="bg1"/>
              </a:solidFill>
            </a:endParaRPr>
          </a:p>
        </p:txBody>
      </p:sp>
      <p:sp>
        <p:nvSpPr>
          <p:cNvPr id="15" name="TextBox 14">
            <a:extLst>
              <a:ext uri="{FF2B5EF4-FFF2-40B4-BE49-F238E27FC236}">
                <a16:creationId xmlns:a16="http://schemas.microsoft.com/office/drawing/2014/main" id="{F24AA5E7-A234-F9D1-8497-D2BFCB5BC9BF}"/>
              </a:ext>
            </a:extLst>
          </p:cNvPr>
          <p:cNvSpPr txBox="1"/>
          <p:nvPr/>
        </p:nvSpPr>
        <p:spPr>
          <a:xfrm>
            <a:off x="4209761" y="1029383"/>
            <a:ext cx="1416145" cy="646331"/>
          </a:xfrm>
          <a:prstGeom prst="rect">
            <a:avLst/>
          </a:prstGeom>
          <a:noFill/>
        </p:spPr>
        <p:txBody>
          <a:bodyPr wrap="square" lIns="0" tIns="0" rIns="0" bIns="0" rtlCol="0" anchor="ctr" anchorCtr="0">
            <a:noAutofit/>
          </a:bodyPr>
          <a:lstStyle/>
          <a:p>
            <a:pPr lvl="0" algn="ctr">
              <a:lnSpc>
                <a:spcPts val="1800"/>
              </a:lnSpc>
            </a:pPr>
            <a:r>
              <a:rPr lang="en-US" sz="1800" b="1" dirty="0">
                <a:solidFill>
                  <a:schemeClr val="bg1"/>
                </a:solidFill>
              </a:rPr>
              <a:t>Augment </a:t>
            </a:r>
          </a:p>
          <a:p>
            <a:pPr lvl="0" algn="ctr">
              <a:lnSpc>
                <a:spcPts val="1800"/>
              </a:lnSpc>
            </a:pPr>
            <a:r>
              <a:rPr lang="en-US" sz="1800" b="1" dirty="0">
                <a:solidFill>
                  <a:schemeClr val="bg1"/>
                </a:solidFill>
              </a:rPr>
              <a:t>Capacity</a:t>
            </a:r>
            <a:endParaRPr lang="en-US" sz="1800" dirty="0">
              <a:solidFill>
                <a:schemeClr val="bg1"/>
              </a:solidFill>
            </a:endParaRPr>
          </a:p>
        </p:txBody>
      </p:sp>
      <p:sp>
        <p:nvSpPr>
          <p:cNvPr id="16" name="TextBox 15">
            <a:extLst>
              <a:ext uri="{FF2B5EF4-FFF2-40B4-BE49-F238E27FC236}">
                <a16:creationId xmlns:a16="http://schemas.microsoft.com/office/drawing/2014/main" id="{EFD0625F-1D65-1DAA-CF1C-2FC471533BE4}"/>
              </a:ext>
            </a:extLst>
          </p:cNvPr>
          <p:cNvSpPr txBox="1"/>
          <p:nvPr/>
        </p:nvSpPr>
        <p:spPr>
          <a:xfrm>
            <a:off x="6339683" y="868980"/>
            <a:ext cx="1816195" cy="1024103"/>
          </a:xfrm>
          <a:prstGeom prst="rect">
            <a:avLst/>
          </a:prstGeom>
          <a:noFill/>
        </p:spPr>
        <p:txBody>
          <a:bodyPr wrap="square" lIns="0" tIns="0" rIns="0" bIns="0" rtlCol="0" anchor="ctr" anchorCtr="0">
            <a:noAutofit/>
          </a:bodyPr>
          <a:lstStyle/>
          <a:p>
            <a:pPr lvl="0" algn="ctr">
              <a:lnSpc>
                <a:spcPts val="1800"/>
              </a:lnSpc>
            </a:pPr>
            <a:r>
              <a:rPr lang="en-US" sz="1800" b="1" dirty="0">
                <a:solidFill>
                  <a:schemeClr val="bg1"/>
                </a:solidFill>
              </a:rPr>
              <a:t>Grant Writing </a:t>
            </a:r>
            <a:br>
              <a:rPr lang="en-US" sz="1800" b="1" dirty="0">
                <a:solidFill>
                  <a:schemeClr val="bg1"/>
                </a:solidFill>
              </a:rPr>
            </a:br>
            <a:r>
              <a:rPr lang="en-US" sz="1800" b="1" dirty="0">
                <a:solidFill>
                  <a:schemeClr val="bg1"/>
                </a:solidFill>
              </a:rPr>
              <a:t>and Project Management</a:t>
            </a:r>
          </a:p>
        </p:txBody>
      </p:sp>
      <p:sp>
        <p:nvSpPr>
          <p:cNvPr id="31" name="TextBox 30">
            <a:extLst>
              <a:ext uri="{FF2B5EF4-FFF2-40B4-BE49-F238E27FC236}">
                <a16:creationId xmlns:a16="http://schemas.microsoft.com/office/drawing/2014/main" id="{2166E67D-8309-EE96-978C-E979B6E38F24}"/>
              </a:ext>
            </a:extLst>
          </p:cNvPr>
          <p:cNvSpPr txBox="1"/>
          <p:nvPr/>
        </p:nvSpPr>
        <p:spPr>
          <a:xfrm>
            <a:off x="5295662" y="2385755"/>
            <a:ext cx="1613140" cy="646331"/>
          </a:xfrm>
          <a:prstGeom prst="rect">
            <a:avLst/>
          </a:prstGeom>
          <a:noFill/>
        </p:spPr>
        <p:txBody>
          <a:bodyPr wrap="square" lIns="0" tIns="0" rIns="0" bIns="0" rtlCol="0" anchor="ctr" anchorCtr="0">
            <a:noAutofit/>
          </a:bodyPr>
          <a:lstStyle/>
          <a:p>
            <a:pPr algn="ctr">
              <a:lnSpc>
                <a:spcPts val="1800"/>
              </a:lnSpc>
            </a:pPr>
            <a:r>
              <a:rPr lang="en-US" b="1" dirty="0">
                <a:solidFill>
                  <a:schemeClr val="bg1"/>
                </a:solidFill>
              </a:rPr>
              <a:t>Increase Competitiveness</a:t>
            </a:r>
          </a:p>
        </p:txBody>
      </p:sp>
      <p:sp>
        <p:nvSpPr>
          <p:cNvPr id="36" name="TextBox 35">
            <a:extLst>
              <a:ext uri="{FF2B5EF4-FFF2-40B4-BE49-F238E27FC236}">
                <a16:creationId xmlns:a16="http://schemas.microsoft.com/office/drawing/2014/main" id="{E929B15A-5BE9-9531-8765-6483DE24D09B}"/>
              </a:ext>
            </a:extLst>
          </p:cNvPr>
          <p:cNvSpPr txBox="1"/>
          <p:nvPr/>
        </p:nvSpPr>
        <p:spPr>
          <a:xfrm>
            <a:off x="7564335" y="2411993"/>
            <a:ext cx="1696835" cy="646331"/>
          </a:xfrm>
          <a:prstGeom prst="rect">
            <a:avLst/>
          </a:prstGeom>
          <a:noFill/>
        </p:spPr>
        <p:txBody>
          <a:bodyPr wrap="square" lIns="0" tIns="0" rIns="0" bIns="0" rtlCol="0" anchor="ctr" anchorCtr="0">
            <a:noAutofit/>
          </a:bodyPr>
          <a:lstStyle/>
          <a:p>
            <a:pPr algn="ctr">
              <a:lnSpc>
                <a:spcPts val="1800"/>
              </a:lnSpc>
            </a:pPr>
            <a:r>
              <a:rPr lang="en-US" b="1" dirty="0">
                <a:solidFill>
                  <a:schemeClr val="bg1"/>
                </a:solidFill>
              </a:rPr>
              <a:t>Bundle Projects and Data </a:t>
            </a:r>
          </a:p>
        </p:txBody>
      </p:sp>
      <p:sp>
        <p:nvSpPr>
          <p:cNvPr id="37" name="TextBox 36">
            <a:extLst>
              <a:ext uri="{FF2B5EF4-FFF2-40B4-BE49-F238E27FC236}">
                <a16:creationId xmlns:a16="http://schemas.microsoft.com/office/drawing/2014/main" id="{FA88B304-82BB-0713-60E6-7F7D471A45DA}"/>
              </a:ext>
            </a:extLst>
          </p:cNvPr>
          <p:cNvSpPr txBox="1"/>
          <p:nvPr/>
        </p:nvSpPr>
        <p:spPr>
          <a:xfrm>
            <a:off x="4209761" y="3760124"/>
            <a:ext cx="1416145" cy="646331"/>
          </a:xfrm>
          <a:prstGeom prst="rect">
            <a:avLst/>
          </a:prstGeom>
          <a:noFill/>
        </p:spPr>
        <p:txBody>
          <a:bodyPr wrap="square" lIns="0" tIns="0" rIns="0" bIns="0" rtlCol="0" anchor="ctr" anchorCtr="0">
            <a:noAutofit/>
          </a:bodyPr>
          <a:lstStyle/>
          <a:p>
            <a:pPr algn="ctr">
              <a:lnSpc>
                <a:spcPts val="1800"/>
              </a:lnSpc>
            </a:pPr>
            <a:r>
              <a:rPr lang="en-US" b="1" dirty="0">
                <a:solidFill>
                  <a:schemeClr val="bg1"/>
                </a:solidFill>
              </a:rPr>
              <a:t>Improve Community Conditions</a:t>
            </a:r>
          </a:p>
        </p:txBody>
      </p:sp>
      <p:sp>
        <p:nvSpPr>
          <p:cNvPr id="38" name="TextBox 37">
            <a:extLst>
              <a:ext uri="{FF2B5EF4-FFF2-40B4-BE49-F238E27FC236}">
                <a16:creationId xmlns:a16="http://schemas.microsoft.com/office/drawing/2014/main" id="{2F39A51B-49F4-ABF9-E1ED-FA6205A35337}"/>
              </a:ext>
            </a:extLst>
          </p:cNvPr>
          <p:cNvSpPr txBox="1"/>
          <p:nvPr/>
        </p:nvSpPr>
        <p:spPr>
          <a:xfrm>
            <a:off x="6539707" y="3760124"/>
            <a:ext cx="1416145" cy="646331"/>
          </a:xfrm>
          <a:prstGeom prst="rect">
            <a:avLst/>
          </a:prstGeom>
          <a:noFill/>
        </p:spPr>
        <p:txBody>
          <a:bodyPr wrap="square" lIns="0" tIns="0" rIns="0" bIns="0" rtlCol="0" anchor="ctr" anchorCtr="0">
            <a:noAutofit/>
          </a:bodyPr>
          <a:lstStyle/>
          <a:p>
            <a:pPr algn="ctr">
              <a:lnSpc>
                <a:spcPts val="1800"/>
              </a:lnSpc>
            </a:pPr>
            <a:r>
              <a:rPr lang="en-US" b="1" dirty="0">
                <a:solidFill>
                  <a:schemeClr val="bg1"/>
                </a:solidFill>
              </a:rPr>
              <a:t>Deliver Funding and Projects</a:t>
            </a:r>
          </a:p>
        </p:txBody>
      </p:sp>
      <p:sp>
        <p:nvSpPr>
          <p:cNvPr id="39" name="TextBox 38">
            <a:extLst>
              <a:ext uri="{FF2B5EF4-FFF2-40B4-BE49-F238E27FC236}">
                <a16:creationId xmlns:a16="http://schemas.microsoft.com/office/drawing/2014/main" id="{82328F84-2C52-EF01-C595-2729B4DA42D6}"/>
              </a:ext>
            </a:extLst>
          </p:cNvPr>
          <p:cNvSpPr txBox="1"/>
          <p:nvPr/>
        </p:nvSpPr>
        <p:spPr>
          <a:xfrm>
            <a:off x="5374734" y="5124514"/>
            <a:ext cx="1416145" cy="646331"/>
          </a:xfrm>
          <a:prstGeom prst="rect">
            <a:avLst/>
          </a:prstGeom>
          <a:noFill/>
        </p:spPr>
        <p:txBody>
          <a:bodyPr wrap="square" lIns="0" tIns="0" rIns="0" bIns="0" rtlCol="0" anchor="ctr" anchorCtr="0">
            <a:noAutofit/>
          </a:bodyPr>
          <a:lstStyle/>
          <a:p>
            <a:pPr algn="ctr">
              <a:lnSpc>
                <a:spcPts val="1800"/>
              </a:lnSpc>
            </a:pPr>
            <a:r>
              <a:rPr lang="en-US" b="1" dirty="0">
                <a:solidFill>
                  <a:schemeClr val="bg1"/>
                </a:solidFill>
              </a:rPr>
              <a:t>Strengthen Local Governments</a:t>
            </a:r>
          </a:p>
        </p:txBody>
      </p:sp>
      <p:sp>
        <p:nvSpPr>
          <p:cNvPr id="40" name="TextBox 39">
            <a:extLst>
              <a:ext uri="{FF2B5EF4-FFF2-40B4-BE49-F238E27FC236}">
                <a16:creationId xmlns:a16="http://schemas.microsoft.com/office/drawing/2014/main" id="{2D9E04AB-E91A-43CD-C4CB-C8C876FEE784}"/>
              </a:ext>
            </a:extLst>
          </p:cNvPr>
          <p:cNvSpPr txBox="1"/>
          <p:nvPr/>
        </p:nvSpPr>
        <p:spPr>
          <a:xfrm>
            <a:off x="7704679" y="5111638"/>
            <a:ext cx="1416145" cy="646331"/>
          </a:xfrm>
          <a:prstGeom prst="rect">
            <a:avLst/>
          </a:prstGeom>
          <a:noFill/>
        </p:spPr>
        <p:txBody>
          <a:bodyPr wrap="square" lIns="0" tIns="0" rIns="0" bIns="0" rtlCol="0" anchor="ctr" anchorCtr="0">
            <a:noAutofit/>
          </a:bodyPr>
          <a:lstStyle/>
          <a:p>
            <a:pPr algn="ctr">
              <a:lnSpc>
                <a:spcPts val="1800"/>
              </a:lnSpc>
            </a:pPr>
            <a:r>
              <a:rPr lang="en-US" b="1" dirty="0">
                <a:solidFill>
                  <a:schemeClr val="bg1"/>
                </a:solidFill>
              </a:rPr>
              <a:t>Connect to Tools and Services</a:t>
            </a:r>
          </a:p>
        </p:txBody>
      </p:sp>
      <p:sp>
        <p:nvSpPr>
          <p:cNvPr id="2" name="Rectangle 1">
            <a:extLst>
              <a:ext uri="{FF2B5EF4-FFF2-40B4-BE49-F238E27FC236}">
                <a16:creationId xmlns:a16="http://schemas.microsoft.com/office/drawing/2014/main" id="{E5B41986-09EA-CDF4-BD32-397212C60557}"/>
              </a:ext>
            </a:extLst>
          </p:cNvPr>
          <p:cNvSpPr/>
          <p:nvPr/>
        </p:nvSpPr>
        <p:spPr>
          <a:xfrm rot="5400000">
            <a:off x="-2707733" y="2702467"/>
            <a:ext cx="6857998" cy="145306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0D0D647-A3DE-97D4-8FAD-A2F4F34CCC23}"/>
              </a:ext>
            </a:extLst>
          </p:cNvPr>
          <p:cNvSpPr txBox="1"/>
          <p:nvPr/>
        </p:nvSpPr>
        <p:spPr>
          <a:xfrm rot="5400000">
            <a:off x="-1008651" y="3787965"/>
            <a:ext cx="3467104" cy="692248"/>
          </a:xfrm>
          <a:prstGeom prst="rect">
            <a:avLst/>
          </a:prstGeom>
          <a:noFill/>
        </p:spPr>
        <p:txBody>
          <a:bodyPr wrap="square" lIns="0" tIns="0" rIns="0" bIns="0" rtlCol="0" anchor="ctr" anchorCtr="0">
            <a:noAutofit/>
          </a:bodyPr>
          <a:lstStyle/>
          <a:p>
            <a:r>
              <a:rPr lang="en-US" sz="3200" b="1" spc="200" dirty="0">
                <a:solidFill>
                  <a:schemeClr val="bg1"/>
                </a:solidFill>
              </a:rPr>
              <a:t>OUR APPROACH</a:t>
            </a:r>
          </a:p>
        </p:txBody>
      </p:sp>
      <p:pic>
        <p:nvPicPr>
          <p:cNvPr id="14" name="Picture 13" descr="A logo with white dots and lines&#10;&#10;Description automatically generated">
            <a:extLst>
              <a:ext uri="{FF2B5EF4-FFF2-40B4-BE49-F238E27FC236}">
                <a16:creationId xmlns:a16="http://schemas.microsoft.com/office/drawing/2014/main" id="{6AEC9D74-E8B7-EC7A-8CC1-E47AD8675BC0}"/>
              </a:ext>
            </a:extLst>
          </p:cNvPr>
          <p:cNvPicPr>
            <a:picLocks noChangeAspect="1"/>
          </p:cNvPicPr>
          <p:nvPr/>
        </p:nvPicPr>
        <p:blipFill>
          <a:blip r:embed="rId3"/>
          <a:stretch>
            <a:fillRect/>
          </a:stretch>
        </p:blipFill>
        <p:spPr>
          <a:xfrm>
            <a:off x="155410" y="147139"/>
            <a:ext cx="1124478" cy="1288439"/>
          </a:xfrm>
          <a:prstGeom prst="rect">
            <a:avLst/>
          </a:prstGeom>
        </p:spPr>
      </p:pic>
    </p:spTree>
    <p:extLst>
      <p:ext uri="{BB962C8B-B14F-4D97-AF65-F5344CB8AC3E}">
        <p14:creationId xmlns:p14="http://schemas.microsoft.com/office/powerpoint/2010/main" val="2276757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D2D016FE-D2A1-F2F7-1E25-CC7690643B92}"/>
              </a:ext>
            </a:extLst>
          </p:cNvPr>
          <p:cNvSpPr/>
          <p:nvPr/>
        </p:nvSpPr>
        <p:spPr>
          <a:xfrm>
            <a:off x="3712368" y="645318"/>
            <a:ext cx="5618163" cy="5618163"/>
          </a:xfrm>
          <a:custGeom>
            <a:avLst/>
            <a:gdLst>
              <a:gd name="connsiteX0" fmla="*/ 0 w 5618163"/>
              <a:gd name="connsiteY0" fmla="*/ 2809082 h 5618163"/>
              <a:gd name="connsiteX1" fmla="*/ 2809082 w 5618163"/>
              <a:gd name="connsiteY1" fmla="*/ 0 h 5618163"/>
              <a:gd name="connsiteX2" fmla="*/ 5618164 w 5618163"/>
              <a:gd name="connsiteY2" fmla="*/ 2809082 h 5618163"/>
              <a:gd name="connsiteX3" fmla="*/ 2809082 w 5618163"/>
              <a:gd name="connsiteY3" fmla="*/ 5618164 h 5618163"/>
              <a:gd name="connsiteX4" fmla="*/ 0 w 5618163"/>
              <a:gd name="connsiteY4" fmla="*/ 2809082 h 561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8163" h="5618163">
                <a:moveTo>
                  <a:pt x="0" y="2809082"/>
                </a:moveTo>
                <a:cubicBezTo>
                  <a:pt x="0" y="1257669"/>
                  <a:pt x="1257669" y="0"/>
                  <a:pt x="2809082" y="0"/>
                </a:cubicBezTo>
                <a:cubicBezTo>
                  <a:pt x="4360495" y="0"/>
                  <a:pt x="5618164" y="1257669"/>
                  <a:pt x="5618164" y="2809082"/>
                </a:cubicBezTo>
                <a:cubicBezTo>
                  <a:pt x="5618164" y="4360495"/>
                  <a:pt x="4360495" y="5618164"/>
                  <a:pt x="2809082" y="5618164"/>
                </a:cubicBezTo>
                <a:cubicBezTo>
                  <a:pt x="1257669" y="5618164"/>
                  <a:pt x="0" y="4360495"/>
                  <a:pt x="0" y="2809082"/>
                </a:cubicBezTo>
                <a:close/>
              </a:path>
            </a:pathLst>
          </a:custGeom>
          <a:solidFill>
            <a:srgbClr val="235AA7"/>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23230" tIns="380476" rIns="2123231" bIns="4594099" numCol="1" spcCol="1270" anchor="ctr" anchorCtr="0">
            <a:noAutofit/>
          </a:bodyPr>
          <a:lstStyle/>
          <a:p>
            <a:pPr marL="0" lvl="0" indent="0" algn="ctr" defTabSz="622300">
              <a:lnSpc>
                <a:spcPct val="90000"/>
              </a:lnSpc>
              <a:spcBef>
                <a:spcPct val="0"/>
              </a:spcBef>
              <a:spcAft>
                <a:spcPct val="35000"/>
              </a:spcAft>
              <a:buNone/>
            </a:pPr>
            <a:endParaRPr lang="en-US" sz="1400" kern="1200" dirty="0"/>
          </a:p>
        </p:txBody>
      </p:sp>
      <p:sp>
        <p:nvSpPr>
          <p:cNvPr id="19" name="Freeform 18">
            <a:extLst>
              <a:ext uri="{FF2B5EF4-FFF2-40B4-BE49-F238E27FC236}">
                <a16:creationId xmlns:a16="http://schemas.microsoft.com/office/drawing/2014/main" id="{0080A12F-7A2F-5E42-4D0A-4A743F24FF58}"/>
              </a:ext>
            </a:extLst>
          </p:cNvPr>
          <p:cNvSpPr/>
          <p:nvPr/>
        </p:nvSpPr>
        <p:spPr>
          <a:xfrm>
            <a:off x="4274184" y="1768950"/>
            <a:ext cx="4494530" cy="4494530"/>
          </a:xfrm>
          <a:custGeom>
            <a:avLst/>
            <a:gdLst>
              <a:gd name="connsiteX0" fmla="*/ 0 w 4494530"/>
              <a:gd name="connsiteY0" fmla="*/ 2247265 h 4494530"/>
              <a:gd name="connsiteX1" fmla="*/ 2247265 w 4494530"/>
              <a:gd name="connsiteY1" fmla="*/ 0 h 4494530"/>
              <a:gd name="connsiteX2" fmla="*/ 4494530 w 4494530"/>
              <a:gd name="connsiteY2" fmla="*/ 2247265 h 4494530"/>
              <a:gd name="connsiteX3" fmla="*/ 2247265 w 4494530"/>
              <a:gd name="connsiteY3" fmla="*/ 4494530 h 4494530"/>
              <a:gd name="connsiteX4" fmla="*/ 0 w 4494530"/>
              <a:gd name="connsiteY4" fmla="*/ 2247265 h 449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4530" h="4494530">
                <a:moveTo>
                  <a:pt x="0" y="2247265"/>
                </a:moveTo>
                <a:cubicBezTo>
                  <a:pt x="0" y="1006135"/>
                  <a:pt x="1006135" y="0"/>
                  <a:pt x="2247265" y="0"/>
                </a:cubicBezTo>
                <a:cubicBezTo>
                  <a:pt x="3488395" y="0"/>
                  <a:pt x="4494530" y="1006135"/>
                  <a:pt x="4494530" y="2247265"/>
                </a:cubicBezTo>
                <a:cubicBezTo>
                  <a:pt x="4494530" y="3488395"/>
                  <a:pt x="3488395" y="4494530"/>
                  <a:pt x="2247265" y="4494530"/>
                </a:cubicBezTo>
                <a:cubicBezTo>
                  <a:pt x="1006135" y="4494530"/>
                  <a:pt x="0" y="3488395"/>
                  <a:pt x="0" y="2247265"/>
                </a:cubicBezTo>
                <a:close/>
              </a:path>
            </a:pathLst>
          </a:custGeom>
          <a:solidFill>
            <a:srgbClr val="F3B058"/>
          </a:solidFill>
          <a:ln w="63500"/>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61414" tIns="369240" rIns="1561414" bIns="3515411" numCol="1" spcCol="1270" anchor="ctr" anchorCtr="0">
            <a:noAutofit/>
          </a:bodyPr>
          <a:lstStyle/>
          <a:p>
            <a:pPr marL="0" lvl="0" indent="0" algn="ctr" defTabSz="622300">
              <a:lnSpc>
                <a:spcPct val="90000"/>
              </a:lnSpc>
              <a:spcBef>
                <a:spcPct val="0"/>
              </a:spcBef>
              <a:spcAft>
                <a:spcPct val="35000"/>
              </a:spcAft>
              <a:buNone/>
            </a:pPr>
            <a:endParaRPr lang="en-US" sz="1400" kern="1200" dirty="0"/>
          </a:p>
        </p:txBody>
      </p:sp>
      <p:sp>
        <p:nvSpPr>
          <p:cNvPr id="20" name="Freeform 19">
            <a:extLst>
              <a:ext uri="{FF2B5EF4-FFF2-40B4-BE49-F238E27FC236}">
                <a16:creationId xmlns:a16="http://schemas.microsoft.com/office/drawing/2014/main" id="{DF4A6C1C-B327-F873-BEA1-29ED23B1956C}"/>
              </a:ext>
            </a:extLst>
          </p:cNvPr>
          <p:cNvSpPr/>
          <p:nvPr/>
        </p:nvSpPr>
        <p:spPr>
          <a:xfrm>
            <a:off x="4836001" y="2892583"/>
            <a:ext cx="3370897" cy="3370897"/>
          </a:xfrm>
          <a:custGeom>
            <a:avLst/>
            <a:gdLst>
              <a:gd name="connsiteX0" fmla="*/ 0 w 3370897"/>
              <a:gd name="connsiteY0" fmla="*/ 1685449 h 3370897"/>
              <a:gd name="connsiteX1" fmla="*/ 1685449 w 3370897"/>
              <a:gd name="connsiteY1" fmla="*/ 0 h 3370897"/>
              <a:gd name="connsiteX2" fmla="*/ 3370898 w 3370897"/>
              <a:gd name="connsiteY2" fmla="*/ 1685449 h 3370897"/>
              <a:gd name="connsiteX3" fmla="*/ 1685449 w 3370897"/>
              <a:gd name="connsiteY3" fmla="*/ 3370898 h 3370897"/>
              <a:gd name="connsiteX4" fmla="*/ 0 w 3370897"/>
              <a:gd name="connsiteY4" fmla="*/ 1685449 h 3370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897" h="3370897">
                <a:moveTo>
                  <a:pt x="0" y="1685449"/>
                </a:moveTo>
                <a:cubicBezTo>
                  <a:pt x="0" y="754601"/>
                  <a:pt x="754601" y="0"/>
                  <a:pt x="1685449" y="0"/>
                </a:cubicBezTo>
                <a:cubicBezTo>
                  <a:pt x="2616297" y="0"/>
                  <a:pt x="3370898" y="754601"/>
                  <a:pt x="3370898" y="1685449"/>
                </a:cubicBezTo>
                <a:cubicBezTo>
                  <a:pt x="3370898" y="2616297"/>
                  <a:pt x="2616297" y="3370898"/>
                  <a:pt x="1685449" y="3370898"/>
                </a:cubicBezTo>
                <a:cubicBezTo>
                  <a:pt x="754601" y="3370898"/>
                  <a:pt x="0" y="2616297"/>
                  <a:pt x="0" y="1685449"/>
                </a:cubicBezTo>
                <a:close/>
              </a:path>
            </a:pathLst>
          </a:custGeom>
          <a:solidFill>
            <a:schemeClr val="bg2">
              <a:lumMod val="50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Cohort Support</a:t>
            </a:r>
          </a:p>
        </p:txBody>
      </p:sp>
      <p:sp>
        <p:nvSpPr>
          <p:cNvPr id="21" name="Freeform 20">
            <a:extLst>
              <a:ext uri="{FF2B5EF4-FFF2-40B4-BE49-F238E27FC236}">
                <a16:creationId xmlns:a16="http://schemas.microsoft.com/office/drawing/2014/main" id="{C025D3F5-3D04-4927-43E8-E1448B41744E}"/>
              </a:ext>
            </a:extLst>
          </p:cNvPr>
          <p:cNvSpPr/>
          <p:nvPr/>
        </p:nvSpPr>
        <p:spPr>
          <a:xfrm>
            <a:off x="5397817" y="4016215"/>
            <a:ext cx="2247265" cy="2247265"/>
          </a:xfrm>
          <a:custGeom>
            <a:avLst/>
            <a:gdLst>
              <a:gd name="connsiteX0" fmla="*/ 0 w 2247265"/>
              <a:gd name="connsiteY0" fmla="*/ 1123633 h 2247265"/>
              <a:gd name="connsiteX1" fmla="*/ 1123633 w 2247265"/>
              <a:gd name="connsiteY1" fmla="*/ 0 h 2247265"/>
              <a:gd name="connsiteX2" fmla="*/ 2247266 w 2247265"/>
              <a:gd name="connsiteY2" fmla="*/ 1123633 h 2247265"/>
              <a:gd name="connsiteX3" fmla="*/ 1123633 w 2247265"/>
              <a:gd name="connsiteY3" fmla="*/ 2247266 h 2247265"/>
              <a:gd name="connsiteX4" fmla="*/ 0 w 2247265"/>
              <a:gd name="connsiteY4" fmla="*/ 1123633 h 2247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265" h="2247265">
                <a:moveTo>
                  <a:pt x="0" y="1123633"/>
                </a:moveTo>
                <a:cubicBezTo>
                  <a:pt x="0" y="503068"/>
                  <a:pt x="503068" y="0"/>
                  <a:pt x="1123633" y="0"/>
                </a:cubicBezTo>
                <a:cubicBezTo>
                  <a:pt x="1744198" y="0"/>
                  <a:pt x="2247266" y="503068"/>
                  <a:pt x="2247266" y="1123633"/>
                </a:cubicBezTo>
                <a:cubicBezTo>
                  <a:pt x="2247266" y="1744198"/>
                  <a:pt x="1744198" y="2247266"/>
                  <a:pt x="1123633" y="2247266"/>
                </a:cubicBezTo>
                <a:cubicBezTo>
                  <a:pt x="503068" y="2247266"/>
                  <a:pt x="0" y="1744198"/>
                  <a:pt x="0" y="1123633"/>
                </a:cubicBezTo>
                <a:close/>
              </a:path>
            </a:pathLst>
          </a:custGeom>
          <a:ln w="63500"/>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428672" tIns="661385" rIns="428673" bIns="661384" numCol="1" spcCol="1270" anchor="ctr" anchorCtr="0">
            <a:noAutofit/>
          </a:bodyPr>
          <a:lstStyle/>
          <a:p>
            <a:pPr marL="0" lvl="0" indent="0" algn="ctr" defTabSz="622300">
              <a:lnSpc>
                <a:spcPct val="90000"/>
              </a:lnSpc>
              <a:spcBef>
                <a:spcPct val="0"/>
              </a:spcBef>
              <a:spcAft>
                <a:spcPct val="35000"/>
              </a:spcAft>
              <a:buNone/>
            </a:pPr>
            <a:endParaRPr lang="en-US" sz="1400" kern="1200" dirty="0"/>
          </a:p>
        </p:txBody>
      </p:sp>
      <p:pic>
        <p:nvPicPr>
          <p:cNvPr id="24" name="Picture 23">
            <a:extLst>
              <a:ext uri="{FF2B5EF4-FFF2-40B4-BE49-F238E27FC236}">
                <a16:creationId xmlns:a16="http://schemas.microsoft.com/office/drawing/2014/main" id="{9E18E0EB-FE2D-AC60-BD52-913A9ABC3807}"/>
              </a:ext>
            </a:extLst>
          </p:cNvPr>
          <p:cNvPicPr>
            <a:picLocks noChangeAspect="1"/>
          </p:cNvPicPr>
          <p:nvPr/>
        </p:nvPicPr>
        <p:blipFill>
          <a:blip r:embed="rId3"/>
          <a:stretch>
            <a:fillRect/>
          </a:stretch>
        </p:blipFill>
        <p:spPr>
          <a:xfrm>
            <a:off x="5867399" y="4368481"/>
            <a:ext cx="1308100" cy="419100"/>
          </a:xfrm>
          <a:prstGeom prst="rect">
            <a:avLst/>
          </a:prstGeom>
        </p:spPr>
      </p:pic>
      <p:pic>
        <p:nvPicPr>
          <p:cNvPr id="17" name="Picture 16">
            <a:extLst>
              <a:ext uri="{FF2B5EF4-FFF2-40B4-BE49-F238E27FC236}">
                <a16:creationId xmlns:a16="http://schemas.microsoft.com/office/drawing/2014/main" id="{FC42192A-F37E-B42A-AD4E-E180E270FAD1}"/>
              </a:ext>
            </a:extLst>
          </p:cNvPr>
          <p:cNvPicPr>
            <a:picLocks noChangeAspect="1"/>
          </p:cNvPicPr>
          <p:nvPr/>
        </p:nvPicPr>
        <p:blipFill>
          <a:blip r:embed="rId4"/>
          <a:stretch>
            <a:fillRect/>
          </a:stretch>
        </p:blipFill>
        <p:spPr>
          <a:xfrm>
            <a:off x="5816599" y="3354653"/>
            <a:ext cx="1409700" cy="368300"/>
          </a:xfrm>
          <a:prstGeom prst="rect">
            <a:avLst/>
          </a:prstGeom>
        </p:spPr>
      </p:pic>
      <p:pic>
        <p:nvPicPr>
          <p:cNvPr id="26" name="Picture 25">
            <a:extLst>
              <a:ext uri="{FF2B5EF4-FFF2-40B4-BE49-F238E27FC236}">
                <a16:creationId xmlns:a16="http://schemas.microsoft.com/office/drawing/2014/main" id="{4EC3E161-E163-E106-38F5-B7397453378F}"/>
              </a:ext>
            </a:extLst>
          </p:cNvPr>
          <p:cNvPicPr>
            <a:picLocks noChangeAspect="1"/>
          </p:cNvPicPr>
          <p:nvPr/>
        </p:nvPicPr>
        <p:blipFill>
          <a:blip r:embed="rId5"/>
          <a:stretch>
            <a:fillRect/>
          </a:stretch>
        </p:blipFill>
        <p:spPr>
          <a:xfrm>
            <a:off x="5099049" y="2251092"/>
            <a:ext cx="2844800" cy="774700"/>
          </a:xfrm>
          <a:prstGeom prst="rect">
            <a:avLst/>
          </a:prstGeom>
        </p:spPr>
      </p:pic>
      <p:pic>
        <p:nvPicPr>
          <p:cNvPr id="29" name="Picture 28">
            <a:extLst>
              <a:ext uri="{FF2B5EF4-FFF2-40B4-BE49-F238E27FC236}">
                <a16:creationId xmlns:a16="http://schemas.microsoft.com/office/drawing/2014/main" id="{ACAF8FF0-67AC-5B39-4051-712C3DDDCAED}"/>
              </a:ext>
            </a:extLst>
          </p:cNvPr>
          <p:cNvPicPr>
            <a:picLocks noChangeAspect="1"/>
          </p:cNvPicPr>
          <p:nvPr/>
        </p:nvPicPr>
        <p:blipFill>
          <a:blip r:embed="rId6"/>
          <a:stretch>
            <a:fillRect/>
          </a:stretch>
        </p:blipFill>
        <p:spPr>
          <a:xfrm>
            <a:off x="5003799" y="1019862"/>
            <a:ext cx="3035300" cy="711200"/>
          </a:xfrm>
          <a:prstGeom prst="rect">
            <a:avLst/>
          </a:prstGeom>
        </p:spPr>
      </p:pic>
      <p:sp>
        <p:nvSpPr>
          <p:cNvPr id="2" name="Rectangle 1">
            <a:extLst>
              <a:ext uri="{FF2B5EF4-FFF2-40B4-BE49-F238E27FC236}">
                <a16:creationId xmlns:a16="http://schemas.microsoft.com/office/drawing/2014/main" id="{5049E3CB-5646-4D52-27CA-4DC69E8B111F}"/>
              </a:ext>
            </a:extLst>
          </p:cNvPr>
          <p:cNvSpPr/>
          <p:nvPr/>
        </p:nvSpPr>
        <p:spPr>
          <a:xfrm rot="5400000">
            <a:off x="-2707733" y="2702467"/>
            <a:ext cx="6857998" cy="145306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255B193-FE7C-606F-80F4-330747EFF128}"/>
              </a:ext>
            </a:extLst>
          </p:cNvPr>
          <p:cNvSpPr txBox="1"/>
          <p:nvPr/>
        </p:nvSpPr>
        <p:spPr>
          <a:xfrm rot="5400000">
            <a:off x="-924895" y="3748120"/>
            <a:ext cx="3292321" cy="692248"/>
          </a:xfrm>
          <a:prstGeom prst="rect">
            <a:avLst/>
          </a:prstGeom>
          <a:noFill/>
        </p:spPr>
        <p:txBody>
          <a:bodyPr wrap="square" lIns="0" tIns="0" rIns="0" bIns="0" rtlCol="0" anchor="ctr" anchorCtr="0">
            <a:noAutofit/>
          </a:bodyPr>
          <a:lstStyle/>
          <a:p>
            <a:r>
              <a:rPr lang="en-US" sz="3200" b="1" spc="200" dirty="0">
                <a:solidFill>
                  <a:schemeClr val="bg1"/>
                </a:solidFill>
              </a:rPr>
              <a:t>OUR IMPACT</a:t>
            </a:r>
          </a:p>
        </p:txBody>
      </p:sp>
      <p:pic>
        <p:nvPicPr>
          <p:cNvPr id="4" name="Picture 3" descr="A logo with white dots and lines&#10;&#10;Description automatically generated">
            <a:extLst>
              <a:ext uri="{FF2B5EF4-FFF2-40B4-BE49-F238E27FC236}">
                <a16:creationId xmlns:a16="http://schemas.microsoft.com/office/drawing/2014/main" id="{A972803D-3F67-49FB-DDB3-0FF321AA1A9F}"/>
              </a:ext>
            </a:extLst>
          </p:cNvPr>
          <p:cNvPicPr>
            <a:picLocks noChangeAspect="1"/>
          </p:cNvPicPr>
          <p:nvPr/>
        </p:nvPicPr>
        <p:blipFill>
          <a:blip r:embed="rId7"/>
          <a:stretch>
            <a:fillRect/>
          </a:stretch>
        </p:blipFill>
        <p:spPr>
          <a:xfrm>
            <a:off x="125983" y="242865"/>
            <a:ext cx="1190563" cy="1364161"/>
          </a:xfrm>
          <a:prstGeom prst="rect">
            <a:avLst/>
          </a:prstGeom>
        </p:spPr>
      </p:pic>
    </p:spTree>
    <p:extLst>
      <p:ext uri="{BB962C8B-B14F-4D97-AF65-F5344CB8AC3E}">
        <p14:creationId xmlns:p14="http://schemas.microsoft.com/office/powerpoint/2010/main" val="3609651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CD4C0EA-E3E0-F58E-F5DA-2F23A0FFBCD2}"/>
              </a:ext>
            </a:extLst>
          </p:cNvPr>
          <p:cNvGrpSpPr/>
          <p:nvPr/>
        </p:nvGrpSpPr>
        <p:grpSpPr>
          <a:xfrm>
            <a:off x="246512" y="1236284"/>
            <a:ext cx="7739919" cy="1240548"/>
            <a:chOff x="246514" y="2658164"/>
            <a:chExt cx="7739919" cy="1240548"/>
          </a:xfrm>
        </p:grpSpPr>
        <p:sp>
          <p:nvSpPr>
            <p:cNvPr id="30" name="TextBox 29">
              <a:extLst>
                <a:ext uri="{FF2B5EF4-FFF2-40B4-BE49-F238E27FC236}">
                  <a16:creationId xmlns:a16="http://schemas.microsoft.com/office/drawing/2014/main" id="{4B4B9FE6-7783-6575-863A-A2A6AD74CB82}"/>
                </a:ext>
              </a:extLst>
            </p:cNvPr>
            <p:cNvSpPr txBox="1"/>
            <p:nvPr/>
          </p:nvSpPr>
          <p:spPr>
            <a:xfrm>
              <a:off x="246514" y="3075389"/>
              <a:ext cx="7739918" cy="823323"/>
            </a:xfrm>
            <a:prstGeom prst="rect">
              <a:avLst/>
            </a:prstGeom>
            <a:solidFill>
              <a:srgbClr val="F99B1C">
                <a:alpha val="30000"/>
              </a:srgbClr>
            </a:solidFill>
          </p:spPr>
          <p:txBody>
            <a:bodyPr wrap="square" lIns="91440" tIns="91440" rIns="91440" bIns="91440" rtlCol="0" anchor="ctr" anchorCtr="0">
              <a:noAutofit/>
            </a:bodyPr>
            <a:lstStyle/>
            <a:p>
              <a:pPr algn="ctr"/>
              <a:r>
                <a:rPr lang="en-US" sz="2000" b="0" i="0" dirty="0">
                  <a:solidFill>
                    <a:srgbClr val="000000"/>
                  </a:solidFill>
                  <a:latin typeface="Calibri" panose="020F0502020204030204" pitchFamily="34" charset="0"/>
                </a:rPr>
                <a:t>Grant writing for all local governments, especially in </a:t>
              </a:r>
              <a:r>
                <a:rPr lang="en-US" sz="2000" dirty="0">
                  <a:solidFill>
                    <a:srgbClr val="000000"/>
                  </a:solidFill>
                  <a:latin typeface="Calibri" panose="020F0502020204030204" pitchFamily="34" charset="0"/>
                </a:rPr>
                <a:t>disadvantaged communities.</a:t>
              </a:r>
              <a:endParaRPr lang="en-US" sz="2000" b="0" i="0" u="none" strike="noStrike" dirty="0">
                <a:solidFill>
                  <a:srgbClr val="000000"/>
                </a:solidFill>
                <a:effectLst/>
                <a:latin typeface="Calibri" panose="020F0502020204030204" pitchFamily="34" charset="0"/>
              </a:endParaRPr>
            </a:p>
          </p:txBody>
        </p:sp>
        <p:sp>
          <p:nvSpPr>
            <p:cNvPr id="31" name="TextBox 30">
              <a:extLst>
                <a:ext uri="{FF2B5EF4-FFF2-40B4-BE49-F238E27FC236}">
                  <a16:creationId xmlns:a16="http://schemas.microsoft.com/office/drawing/2014/main" id="{DAB55E32-5528-C81C-ACA5-C3B6CDEC9204}"/>
                </a:ext>
              </a:extLst>
            </p:cNvPr>
            <p:cNvSpPr txBox="1"/>
            <p:nvPr/>
          </p:nvSpPr>
          <p:spPr>
            <a:xfrm>
              <a:off x="246515" y="2658164"/>
              <a:ext cx="7739918" cy="438912"/>
            </a:xfrm>
            <a:prstGeom prst="rect">
              <a:avLst/>
            </a:prstGeom>
            <a:solidFill>
              <a:srgbClr val="F99B1C"/>
            </a:solidFill>
          </p:spPr>
          <p:txBody>
            <a:bodyPr wrap="square" lIns="0" tIns="54864" rIns="0" bIns="0" rtlCol="0" anchor="ctr" anchorCtr="0">
              <a:noAutofit/>
            </a:bodyPr>
            <a:lstStyle/>
            <a:p>
              <a:pPr algn="ctr">
                <a:lnSpc>
                  <a:spcPts val="2800"/>
                </a:lnSpc>
              </a:pPr>
              <a:r>
                <a:rPr lang="en-US" sz="2800" b="1" dirty="0">
                  <a:solidFill>
                    <a:schemeClr val="bg1"/>
                  </a:solidFill>
                </a:rPr>
                <a:t>Infrastructure and Grant Writing</a:t>
              </a:r>
            </a:p>
          </p:txBody>
        </p:sp>
      </p:grpSp>
      <p:grpSp>
        <p:nvGrpSpPr>
          <p:cNvPr id="25" name="Group 24">
            <a:extLst>
              <a:ext uri="{FF2B5EF4-FFF2-40B4-BE49-F238E27FC236}">
                <a16:creationId xmlns:a16="http://schemas.microsoft.com/office/drawing/2014/main" id="{A8B230A4-E2E9-E0F7-46E4-54D04B2DD863}"/>
              </a:ext>
            </a:extLst>
          </p:cNvPr>
          <p:cNvGrpSpPr/>
          <p:nvPr/>
        </p:nvGrpSpPr>
        <p:grpSpPr>
          <a:xfrm>
            <a:off x="8175269" y="1219505"/>
            <a:ext cx="3767328" cy="1449355"/>
            <a:chOff x="8175269" y="1219505"/>
            <a:chExt cx="3767328" cy="1240549"/>
          </a:xfrm>
        </p:grpSpPr>
        <p:sp>
          <p:nvSpPr>
            <p:cNvPr id="32" name="TextBox 31">
              <a:extLst>
                <a:ext uri="{FF2B5EF4-FFF2-40B4-BE49-F238E27FC236}">
                  <a16:creationId xmlns:a16="http://schemas.microsoft.com/office/drawing/2014/main" id="{20C5B2FC-5C95-EF38-1433-8B1F2CD09B40}"/>
                </a:ext>
              </a:extLst>
            </p:cNvPr>
            <p:cNvSpPr txBox="1"/>
            <p:nvPr/>
          </p:nvSpPr>
          <p:spPr>
            <a:xfrm>
              <a:off x="8175269" y="1652564"/>
              <a:ext cx="3767328" cy="807490"/>
            </a:xfrm>
            <a:prstGeom prst="rect">
              <a:avLst/>
            </a:prstGeom>
            <a:solidFill>
              <a:srgbClr val="F99B1C">
                <a:alpha val="30000"/>
              </a:srgbClr>
            </a:solidFill>
          </p:spPr>
          <p:txBody>
            <a:bodyPr wrap="square" lIns="91440" tIns="91440" rIns="91440" bIns="91440" rtlCol="0" anchor="ctr" anchorCtr="0">
              <a:noAutofit/>
            </a:bodyPr>
            <a:lstStyle/>
            <a:p>
              <a:pPr algn="ctr"/>
              <a:r>
                <a:rPr lang="en-US" sz="2000" u="none" strike="noStrike" dirty="0">
                  <a:effectLst/>
                </a:rPr>
                <a:t>Grant writing for all disadvantaged communities.</a:t>
              </a:r>
              <a:endParaRPr lang="en-US" sz="2000" b="0" i="0" u="none" strike="noStrike" dirty="0">
                <a:solidFill>
                  <a:srgbClr val="000000"/>
                </a:solidFill>
                <a:effectLst/>
                <a:latin typeface="Calibri" panose="020F0502020204030204" pitchFamily="34" charset="0"/>
              </a:endParaRPr>
            </a:p>
          </p:txBody>
        </p:sp>
        <p:sp>
          <p:nvSpPr>
            <p:cNvPr id="33" name="TextBox 32">
              <a:extLst>
                <a:ext uri="{FF2B5EF4-FFF2-40B4-BE49-F238E27FC236}">
                  <a16:creationId xmlns:a16="http://schemas.microsoft.com/office/drawing/2014/main" id="{2130B72F-FDB5-A20C-F619-EB5DA11DC70E}"/>
                </a:ext>
              </a:extLst>
            </p:cNvPr>
            <p:cNvSpPr txBox="1"/>
            <p:nvPr/>
          </p:nvSpPr>
          <p:spPr>
            <a:xfrm>
              <a:off x="8178158" y="1219505"/>
              <a:ext cx="3764439" cy="438912"/>
            </a:xfrm>
            <a:prstGeom prst="rect">
              <a:avLst/>
            </a:prstGeom>
            <a:solidFill>
              <a:srgbClr val="F99B1C"/>
            </a:solidFill>
          </p:spPr>
          <p:txBody>
            <a:bodyPr wrap="square" lIns="0" tIns="54864" rIns="0" bIns="0" rtlCol="0" anchor="ctr" anchorCtr="0">
              <a:noAutofit/>
            </a:bodyPr>
            <a:lstStyle/>
            <a:p>
              <a:pPr algn="ctr">
                <a:lnSpc>
                  <a:spcPts val="2800"/>
                </a:lnSpc>
              </a:pPr>
              <a:r>
                <a:rPr lang="en-US" sz="2800" b="1" dirty="0">
                  <a:solidFill>
                    <a:schemeClr val="bg1"/>
                  </a:solidFill>
                </a:rPr>
                <a:t>Grant Writing</a:t>
              </a:r>
            </a:p>
          </p:txBody>
        </p:sp>
      </p:grpSp>
      <p:sp>
        <p:nvSpPr>
          <p:cNvPr id="1032" name="Rectangle 1031">
            <a:extLst>
              <a:ext uri="{FF2B5EF4-FFF2-40B4-BE49-F238E27FC236}">
                <a16:creationId xmlns:a16="http://schemas.microsoft.com/office/drawing/2014/main" id="{9BAF4E1D-CEC1-4FE2-0285-D3BF4349EFA8}"/>
              </a:ext>
            </a:extLst>
          </p:cNvPr>
          <p:cNvSpPr/>
          <p:nvPr/>
        </p:nvSpPr>
        <p:spPr>
          <a:xfrm>
            <a:off x="0" y="0"/>
            <a:ext cx="12192000" cy="1044041"/>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F9AC639-6A5C-31FA-6998-93142CE7F9EC}"/>
              </a:ext>
            </a:extLst>
          </p:cNvPr>
          <p:cNvSpPr txBox="1"/>
          <p:nvPr/>
        </p:nvSpPr>
        <p:spPr>
          <a:xfrm>
            <a:off x="8283009" y="325979"/>
            <a:ext cx="2921285" cy="523220"/>
          </a:xfrm>
          <a:prstGeom prst="rect">
            <a:avLst/>
          </a:prstGeom>
          <a:solidFill>
            <a:srgbClr val="F99B1C"/>
          </a:solidFill>
        </p:spPr>
        <p:txBody>
          <a:bodyPr wrap="square" rtlCol="0">
            <a:spAutoFit/>
          </a:bodyPr>
          <a:lstStyle/>
          <a:p>
            <a:pPr algn="ctr"/>
            <a:r>
              <a:rPr lang="en-US" sz="2800" b="1" dirty="0">
                <a:solidFill>
                  <a:schemeClr val="bg1"/>
                </a:solidFill>
              </a:rPr>
              <a:t>Capacity Building</a:t>
            </a:r>
          </a:p>
        </p:txBody>
      </p:sp>
      <p:sp>
        <p:nvSpPr>
          <p:cNvPr id="26" name="TextBox 25">
            <a:extLst>
              <a:ext uri="{FF2B5EF4-FFF2-40B4-BE49-F238E27FC236}">
                <a16:creationId xmlns:a16="http://schemas.microsoft.com/office/drawing/2014/main" id="{7DA416AF-E453-46EC-ACCB-A847EE7F475F}"/>
              </a:ext>
            </a:extLst>
          </p:cNvPr>
          <p:cNvSpPr txBox="1"/>
          <p:nvPr/>
        </p:nvSpPr>
        <p:spPr>
          <a:xfrm>
            <a:off x="2388508" y="227695"/>
            <a:ext cx="5825445" cy="692248"/>
          </a:xfrm>
          <a:prstGeom prst="rect">
            <a:avLst/>
          </a:prstGeom>
          <a:noFill/>
        </p:spPr>
        <p:txBody>
          <a:bodyPr wrap="square" lIns="0" tIns="0" rIns="0" bIns="0" rtlCol="0" anchor="ctr" anchorCtr="0">
            <a:noAutofit/>
          </a:bodyPr>
          <a:lstStyle/>
          <a:p>
            <a:r>
              <a:rPr lang="en-US" sz="3200" b="1" spc="200" dirty="0">
                <a:solidFill>
                  <a:schemeClr val="bg1"/>
                </a:solidFill>
              </a:rPr>
              <a:t>INFRASTRUCTURE PROGRAMS</a:t>
            </a:r>
          </a:p>
        </p:txBody>
      </p:sp>
      <p:pic>
        <p:nvPicPr>
          <p:cNvPr id="1031" name="Picture 1030" descr="A logo with white dots and white text&#10;&#10;Description automatically generated">
            <a:extLst>
              <a:ext uri="{FF2B5EF4-FFF2-40B4-BE49-F238E27FC236}">
                <a16:creationId xmlns:a16="http://schemas.microsoft.com/office/drawing/2014/main" id="{A9312BFF-AC26-3BF2-D8A7-08DC7297718A}"/>
              </a:ext>
            </a:extLst>
          </p:cNvPr>
          <p:cNvPicPr>
            <a:picLocks noChangeAspect="1"/>
          </p:cNvPicPr>
          <p:nvPr/>
        </p:nvPicPr>
        <p:blipFill>
          <a:blip r:embed="rId3"/>
          <a:stretch>
            <a:fillRect/>
          </a:stretch>
        </p:blipFill>
        <p:spPr>
          <a:xfrm>
            <a:off x="386214" y="153336"/>
            <a:ext cx="1793538" cy="722397"/>
          </a:xfrm>
          <a:prstGeom prst="rect">
            <a:avLst/>
          </a:prstGeom>
        </p:spPr>
      </p:pic>
      <p:sp>
        <p:nvSpPr>
          <p:cNvPr id="13" name="TextBox 12">
            <a:extLst>
              <a:ext uri="{FF2B5EF4-FFF2-40B4-BE49-F238E27FC236}">
                <a16:creationId xmlns:a16="http://schemas.microsoft.com/office/drawing/2014/main" id="{D505C9E3-AB66-0EAA-8E37-4F8E333852F6}"/>
              </a:ext>
            </a:extLst>
          </p:cNvPr>
          <p:cNvSpPr txBox="1"/>
          <p:nvPr/>
        </p:nvSpPr>
        <p:spPr>
          <a:xfrm>
            <a:off x="12578214" y="4659"/>
            <a:ext cx="2227583" cy="1176133"/>
          </a:xfrm>
          <a:prstGeom prst="rect">
            <a:avLst/>
          </a:prstGeom>
          <a:solidFill>
            <a:srgbClr val="F99B1C"/>
          </a:solidFill>
          <a:ln w="57150">
            <a:noFill/>
          </a:ln>
        </p:spPr>
        <p:txBody>
          <a:bodyPr wrap="square" rtlCol="0" anchor="ctr" anchorCtr="0">
            <a:noAutofit/>
          </a:bodyPr>
          <a:lstStyle/>
          <a:p>
            <a:pPr algn="ctr">
              <a:lnSpc>
                <a:spcPts val="2800"/>
              </a:lnSpc>
            </a:pPr>
            <a:r>
              <a:rPr lang="en-US" sz="2800" b="1" dirty="0">
                <a:solidFill>
                  <a:schemeClr val="bg1"/>
                </a:solidFill>
              </a:rPr>
              <a:t>Title</a:t>
            </a:r>
          </a:p>
          <a:p>
            <a:pPr algn="ctr">
              <a:lnSpc>
                <a:spcPts val="2800"/>
              </a:lnSpc>
            </a:pPr>
            <a:r>
              <a:rPr lang="en-US" sz="2800" b="1" dirty="0">
                <a:solidFill>
                  <a:schemeClr val="bg1"/>
                </a:solidFill>
              </a:rPr>
              <a:t>Here</a:t>
            </a:r>
          </a:p>
        </p:txBody>
      </p:sp>
      <p:sp>
        <p:nvSpPr>
          <p:cNvPr id="12" name="TextBox 11">
            <a:extLst>
              <a:ext uri="{FF2B5EF4-FFF2-40B4-BE49-F238E27FC236}">
                <a16:creationId xmlns:a16="http://schemas.microsoft.com/office/drawing/2014/main" id="{F1844D2A-3DF9-0E73-499A-0294AB105843}"/>
              </a:ext>
            </a:extLst>
          </p:cNvPr>
          <p:cNvSpPr txBox="1"/>
          <p:nvPr/>
        </p:nvSpPr>
        <p:spPr>
          <a:xfrm>
            <a:off x="13075755" y="579781"/>
            <a:ext cx="2227583" cy="1176133"/>
          </a:xfrm>
          <a:prstGeom prst="rect">
            <a:avLst/>
          </a:prstGeom>
          <a:solidFill>
            <a:schemeClr val="accent2">
              <a:lumMod val="75000"/>
              <a:alpha val="37000"/>
            </a:schemeClr>
          </a:solidFill>
          <a:ln w="57150">
            <a:noFill/>
          </a:ln>
        </p:spPr>
        <p:txBody>
          <a:bodyPr wrap="square" rtlCol="0" anchor="ctr" anchorCtr="0">
            <a:noAutofit/>
          </a:bodyPr>
          <a:lstStyle/>
          <a:p>
            <a:pPr algn="ctr">
              <a:lnSpc>
                <a:spcPts val="2800"/>
              </a:lnSpc>
            </a:pPr>
            <a:endParaRPr lang="en-US" sz="2800" b="1" dirty="0">
              <a:solidFill>
                <a:schemeClr val="bg1"/>
              </a:solidFill>
            </a:endParaRPr>
          </a:p>
        </p:txBody>
      </p:sp>
      <p:sp>
        <p:nvSpPr>
          <p:cNvPr id="36" name="TextBox 35">
            <a:extLst>
              <a:ext uri="{FF2B5EF4-FFF2-40B4-BE49-F238E27FC236}">
                <a16:creationId xmlns:a16="http://schemas.microsoft.com/office/drawing/2014/main" id="{A0602A11-71A1-3FC8-3ED0-0A1498941F4B}"/>
              </a:ext>
            </a:extLst>
          </p:cNvPr>
          <p:cNvSpPr txBox="1"/>
          <p:nvPr/>
        </p:nvSpPr>
        <p:spPr>
          <a:xfrm>
            <a:off x="12578214" y="2476832"/>
            <a:ext cx="3767328" cy="807490"/>
          </a:xfrm>
          <a:prstGeom prst="rect">
            <a:avLst/>
          </a:prstGeom>
          <a:solidFill>
            <a:srgbClr val="F99B1C">
              <a:alpha val="30000"/>
            </a:srgbClr>
          </a:solidFill>
        </p:spPr>
        <p:txBody>
          <a:bodyPr wrap="square" lIns="91440" tIns="91440" rIns="91440" bIns="91440" rtlCol="0" anchor="ctr" anchorCtr="0">
            <a:noAutofit/>
          </a:bodyPr>
          <a:lstStyle/>
          <a:p>
            <a:pPr algn="ctr"/>
            <a:r>
              <a:rPr lang="en-US" sz="2000" u="none" strike="noStrike" dirty="0">
                <a:effectLst/>
              </a:rPr>
              <a:t>Description goes here.</a:t>
            </a:r>
            <a:endParaRPr lang="en-US" sz="2000" b="0" i="0" u="none" strike="noStrike" dirty="0">
              <a:solidFill>
                <a:srgbClr val="000000"/>
              </a:solidFill>
              <a:effectLst/>
              <a:latin typeface="Calibri" panose="020F0502020204030204" pitchFamily="34" charset="0"/>
            </a:endParaRPr>
          </a:p>
        </p:txBody>
      </p:sp>
      <p:sp>
        <p:nvSpPr>
          <p:cNvPr id="39" name="TextBox 38">
            <a:extLst>
              <a:ext uri="{FF2B5EF4-FFF2-40B4-BE49-F238E27FC236}">
                <a16:creationId xmlns:a16="http://schemas.microsoft.com/office/drawing/2014/main" id="{3CA5093F-C6A3-5287-E427-34FD4BAE0629}"/>
              </a:ext>
            </a:extLst>
          </p:cNvPr>
          <p:cNvSpPr txBox="1"/>
          <p:nvPr/>
        </p:nvSpPr>
        <p:spPr>
          <a:xfrm>
            <a:off x="12581103" y="2043773"/>
            <a:ext cx="3764439" cy="438912"/>
          </a:xfrm>
          <a:prstGeom prst="rect">
            <a:avLst/>
          </a:prstGeom>
          <a:solidFill>
            <a:srgbClr val="F99B1C"/>
          </a:solidFill>
        </p:spPr>
        <p:txBody>
          <a:bodyPr wrap="square" lIns="0" tIns="54864" rIns="0" bIns="0" rtlCol="0" anchor="ctr" anchorCtr="0">
            <a:noAutofit/>
          </a:bodyPr>
          <a:lstStyle/>
          <a:p>
            <a:pPr algn="ctr">
              <a:lnSpc>
                <a:spcPts val="2800"/>
              </a:lnSpc>
            </a:pPr>
            <a:r>
              <a:rPr lang="en-US" sz="2800" b="1" dirty="0">
                <a:solidFill>
                  <a:schemeClr val="bg1"/>
                </a:solidFill>
              </a:rPr>
              <a:t>Title</a:t>
            </a:r>
          </a:p>
        </p:txBody>
      </p:sp>
      <p:sp>
        <p:nvSpPr>
          <p:cNvPr id="41" name="TextBox 40">
            <a:extLst>
              <a:ext uri="{FF2B5EF4-FFF2-40B4-BE49-F238E27FC236}">
                <a16:creationId xmlns:a16="http://schemas.microsoft.com/office/drawing/2014/main" id="{CA6CDF5A-4BC8-1F08-74A9-7D21DC694BCC}"/>
              </a:ext>
            </a:extLst>
          </p:cNvPr>
          <p:cNvSpPr txBox="1"/>
          <p:nvPr/>
        </p:nvSpPr>
        <p:spPr>
          <a:xfrm>
            <a:off x="12581113" y="4310878"/>
            <a:ext cx="7757831" cy="801637"/>
          </a:xfrm>
          <a:prstGeom prst="rect">
            <a:avLst/>
          </a:prstGeom>
          <a:solidFill>
            <a:srgbClr val="F99B1C">
              <a:alpha val="30000"/>
            </a:srgbClr>
          </a:solidFill>
        </p:spPr>
        <p:txBody>
          <a:bodyPr wrap="square" lIns="91440" tIns="91440" rIns="91440" bIns="91440" rtlCol="0" anchor="ctr" anchorCtr="0">
            <a:noAutofit/>
          </a:bodyPr>
          <a:lstStyle/>
          <a:p>
            <a:pPr algn="ctr"/>
            <a:r>
              <a:rPr lang="en-US" sz="2000" u="none" strike="noStrike" dirty="0">
                <a:effectLst/>
              </a:rPr>
              <a:t>Description goes here.</a:t>
            </a:r>
            <a:endParaRPr lang="en-US" sz="2000" b="0" i="0" u="none" strike="noStrike" dirty="0">
              <a:solidFill>
                <a:srgbClr val="000000"/>
              </a:solidFill>
              <a:effectLst/>
              <a:latin typeface="Calibri" panose="020F0502020204030204" pitchFamily="34" charset="0"/>
            </a:endParaRPr>
          </a:p>
        </p:txBody>
      </p:sp>
      <p:sp>
        <p:nvSpPr>
          <p:cNvPr id="44" name="TextBox 43">
            <a:extLst>
              <a:ext uri="{FF2B5EF4-FFF2-40B4-BE49-F238E27FC236}">
                <a16:creationId xmlns:a16="http://schemas.microsoft.com/office/drawing/2014/main" id="{ADAD7730-D184-4934-4C6B-EB2889646254}"/>
              </a:ext>
            </a:extLst>
          </p:cNvPr>
          <p:cNvSpPr txBox="1"/>
          <p:nvPr/>
        </p:nvSpPr>
        <p:spPr>
          <a:xfrm>
            <a:off x="12584003" y="3871967"/>
            <a:ext cx="7757831" cy="438912"/>
          </a:xfrm>
          <a:prstGeom prst="rect">
            <a:avLst/>
          </a:prstGeom>
          <a:solidFill>
            <a:srgbClr val="F99B1C"/>
          </a:solidFill>
        </p:spPr>
        <p:txBody>
          <a:bodyPr wrap="square" lIns="0" tIns="54864" rIns="0" bIns="0" rtlCol="0" anchor="ctr" anchorCtr="0">
            <a:noAutofit/>
          </a:bodyPr>
          <a:lstStyle/>
          <a:p>
            <a:pPr algn="ctr">
              <a:lnSpc>
                <a:spcPts val="2800"/>
              </a:lnSpc>
            </a:pPr>
            <a:r>
              <a:rPr lang="en-US" sz="2800" b="1" dirty="0">
                <a:solidFill>
                  <a:schemeClr val="bg1"/>
                </a:solidFill>
              </a:rPr>
              <a:t>Title</a:t>
            </a:r>
          </a:p>
        </p:txBody>
      </p:sp>
      <p:sp>
        <p:nvSpPr>
          <p:cNvPr id="47" name="TextBox 46">
            <a:extLst>
              <a:ext uri="{FF2B5EF4-FFF2-40B4-BE49-F238E27FC236}">
                <a16:creationId xmlns:a16="http://schemas.microsoft.com/office/drawing/2014/main" id="{8BF88A0A-492A-497F-9D5E-518DD9407907}"/>
              </a:ext>
            </a:extLst>
          </p:cNvPr>
          <p:cNvSpPr txBox="1"/>
          <p:nvPr/>
        </p:nvSpPr>
        <p:spPr>
          <a:xfrm>
            <a:off x="13173615" y="4189825"/>
            <a:ext cx="7754942" cy="1236300"/>
          </a:xfrm>
          <a:prstGeom prst="rect">
            <a:avLst/>
          </a:prstGeom>
          <a:solidFill>
            <a:schemeClr val="accent2">
              <a:lumMod val="75000"/>
              <a:alpha val="37000"/>
            </a:schemeClr>
          </a:solidFill>
          <a:ln w="57150">
            <a:noFill/>
          </a:ln>
        </p:spPr>
        <p:txBody>
          <a:bodyPr wrap="square" rtlCol="0" anchor="ctr" anchorCtr="0">
            <a:noAutofit/>
          </a:bodyPr>
          <a:lstStyle/>
          <a:p>
            <a:pPr algn="ctr">
              <a:lnSpc>
                <a:spcPts val="2800"/>
              </a:lnSpc>
            </a:pPr>
            <a:endParaRPr lang="en-US" sz="2800" b="1" dirty="0">
              <a:solidFill>
                <a:schemeClr val="bg1"/>
              </a:solidFill>
            </a:endParaRPr>
          </a:p>
        </p:txBody>
      </p:sp>
      <p:grpSp>
        <p:nvGrpSpPr>
          <p:cNvPr id="23" name="Group 22">
            <a:extLst>
              <a:ext uri="{FF2B5EF4-FFF2-40B4-BE49-F238E27FC236}">
                <a16:creationId xmlns:a16="http://schemas.microsoft.com/office/drawing/2014/main" id="{7B04C2A5-EC63-FBEF-92F6-71A7124A78DA}"/>
              </a:ext>
            </a:extLst>
          </p:cNvPr>
          <p:cNvGrpSpPr/>
          <p:nvPr/>
        </p:nvGrpSpPr>
        <p:grpSpPr>
          <a:xfrm>
            <a:off x="246513" y="2656649"/>
            <a:ext cx="7739919" cy="2663373"/>
            <a:chOff x="246513" y="4068323"/>
            <a:chExt cx="7739919" cy="1240548"/>
          </a:xfrm>
        </p:grpSpPr>
        <p:sp>
          <p:nvSpPr>
            <p:cNvPr id="6" name="TextBox 5">
              <a:extLst>
                <a:ext uri="{FF2B5EF4-FFF2-40B4-BE49-F238E27FC236}">
                  <a16:creationId xmlns:a16="http://schemas.microsoft.com/office/drawing/2014/main" id="{CCFFFC46-78F5-5FA5-8138-9731D83EF82F}"/>
                </a:ext>
              </a:extLst>
            </p:cNvPr>
            <p:cNvSpPr txBox="1"/>
            <p:nvPr/>
          </p:nvSpPr>
          <p:spPr>
            <a:xfrm>
              <a:off x="246513" y="4485548"/>
              <a:ext cx="7739918" cy="823323"/>
            </a:xfrm>
            <a:prstGeom prst="rect">
              <a:avLst/>
            </a:prstGeom>
            <a:solidFill>
              <a:srgbClr val="F99B1C">
                <a:alpha val="30000"/>
              </a:srgbClr>
            </a:solidFill>
          </p:spPr>
          <p:txBody>
            <a:bodyPr wrap="square" lIns="91440" tIns="91440" rIns="91440" bIns="91440" rtlCol="0" anchor="ctr" anchorCtr="0">
              <a:noAutofit/>
            </a:bodyPr>
            <a:lstStyle/>
            <a:p>
              <a:pPr algn="ctr"/>
              <a:r>
                <a:rPr lang="en-US" sz="2000" u="none" strike="noStrike" dirty="0">
                  <a:solidFill>
                    <a:srgbClr val="000000"/>
                  </a:solidFill>
                  <a:effectLst/>
                  <a:latin typeface="Calibri" panose="020F0502020204030204" pitchFamily="34" charset="0"/>
                </a:rPr>
                <a:t>Legislative </a:t>
              </a:r>
              <a:r>
                <a:rPr lang="en-US" sz="2000" dirty="0">
                  <a:solidFill>
                    <a:srgbClr val="000000"/>
                  </a:solidFill>
                  <a:latin typeface="Calibri" panose="020F0502020204030204" pitchFamily="34" charset="0"/>
                </a:rPr>
                <a:t>support for AML coordination of information sharing, engagement, grant assistance and review. Hosting annual Infrastructure Symposium and akfederalfunding.org. </a:t>
              </a:r>
              <a:endParaRPr lang="en-US" sz="2000" b="0" i="0" u="none" strike="noStrike" dirty="0">
                <a:solidFill>
                  <a:srgbClr val="000000"/>
                </a:solidFill>
                <a:effectLst/>
                <a:latin typeface="Calibri" panose="020F0502020204030204" pitchFamily="34" charset="0"/>
              </a:endParaRPr>
            </a:p>
          </p:txBody>
        </p:sp>
        <p:sp>
          <p:nvSpPr>
            <p:cNvPr id="7" name="TextBox 6">
              <a:extLst>
                <a:ext uri="{FF2B5EF4-FFF2-40B4-BE49-F238E27FC236}">
                  <a16:creationId xmlns:a16="http://schemas.microsoft.com/office/drawing/2014/main" id="{8E2FA094-5083-1ABA-DF72-6E09FB4F01BD}"/>
                </a:ext>
              </a:extLst>
            </p:cNvPr>
            <p:cNvSpPr txBox="1"/>
            <p:nvPr/>
          </p:nvSpPr>
          <p:spPr>
            <a:xfrm>
              <a:off x="246514" y="4068323"/>
              <a:ext cx="7739918" cy="438912"/>
            </a:xfrm>
            <a:prstGeom prst="rect">
              <a:avLst/>
            </a:prstGeom>
            <a:solidFill>
              <a:srgbClr val="F99B1C"/>
            </a:solidFill>
          </p:spPr>
          <p:txBody>
            <a:bodyPr wrap="square" lIns="0" tIns="54864" rIns="0" bIns="0" rtlCol="0" anchor="ctr" anchorCtr="0">
              <a:noAutofit/>
            </a:bodyPr>
            <a:lstStyle/>
            <a:p>
              <a:pPr algn="ctr">
                <a:lnSpc>
                  <a:spcPts val="2800"/>
                </a:lnSpc>
              </a:pPr>
              <a:r>
                <a:rPr lang="en-US" sz="2800" b="1" dirty="0">
                  <a:solidFill>
                    <a:schemeClr val="bg1"/>
                  </a:solidFill>
                </a:rPr>
                <a:t>Infrastructure Coordination</a:t>
              </a:r>
            </a:p>
          </p:txBody>
        </p:sp>
      </p:grpSp>
      <p:grpSp>
        <p:nvGrpSpPr>
          <p:cNvPr id="24" name="Group 23">
            <a:extLst>
              <a:ext uri="{FF2B5EF4-FFF2-40B4-BE49-F238E27FC236}">
                <a16:creationId xmlns:a16="http://schemas.microsoft.com/office/drawing/2014/main" id="{B59AA33D-15F0-1234-5D70-4F89F79D334B}"/>
              </a:ext>
            </a:extLst>
          </p:cNvPr>
          <p:cNvGrpSpPr/>
          <p:nvPr/>
        </p:nvGrpSpPr>
        <p:grpSpPr>
          <a:xfrm>
            <a:off x="246512" y="5472743"/>
            <a:ext cx="7739919" cy="1240548"/>
            <a:chOff x="246512" y="5472743"/>
            <a:chExt cx="7739919" cy="1240548"/>
          </a:xfrm>
        </p:grpSpPr>
        <p:sp>
          <p:nvSpPr>
            <p:cNvPr id="8" name="TextBox 7">
              <a:extLst>
                <a:ext uri="{FF2B5EF4-FFF2-40B4-BE49-F238E27FC236}">
                  <a16:creationId xmlns:a16="http://schemas.microsoft.com/office/drawing/2014/main" id="{90AFCAB5-A059-16A8-10B5-493F3B4DB1E9}"/>
                </a:ext>
              </a:extLst>
            </p:cNvPr>
            <p:cNvSpPr txBox="1"/>
            <p:nvPr/>
          </p:nvSpPr>
          <p:spPr>
            <a:xfrm>
              <a:off x="246512" y="5889968"/>
              <a:ext cx="7739918" cy="823323"/>
            </a:xfrm>
            <a:prstGeom prst="rect">
              <a:avLst/>
            </a:prstGeom>
            <a:solidFill>
              <a:srgbClr val="F99B1C">
                <a:alpha val="30000"/>
              </a:srgbClr>
            </a:solidFill>
          </p:spPr>
          <p:txBody>
            <a:bodyPr wrap="square" lIns="91440" tIns="91440" rIns="91440" bIns="91440" rtlCol="0" anchor="ctr" anchorCtr="0">
              <a:noAutofit/>
            </a:bodyPr>
            <a:lstStyle/>
            <a:p>
              <a:pPr algn="ctr"/>
              <a:r>
                <a:rPr lang="en-US" sz="2000" b="0" i="0" dirty="0">
                  <a:solidFill>
                    <a:srgbClr val="000000"/>
                  </a:solidFill>
                  <a:latin typeface="Calibri" panose="020F0502020204030204" pitchFamily="34" charset="0"/>
                </a:rPr>
                <a:t>Collaborat</a:t>
              </a:r>
              <a:r>
                <a:rPr lang="en-US" sz="2000" dirty="0">
                  <a:solidFill>
                    <a:srgbClr val="000000"/>
                  </a:solidFill>
                  <a:latin typeface="Calibri" panose="020F0502020204030204" pitchFamily="34" charset="0"/>
                </a:rPr>
                <a:t>e with AACOP to develop Alaska accreditation.</a:t>
              </a:r>
              <a:endParaRPr lang="en-US" sz="2000" b="0" i="0" u="none" strike="noStrike" dirty="0">
                <a:solidFill>
                  <a:srgbClr val="000000"/>
                </a:solidFill>
                <a:effectLst/>
                <a:latin typeface="Calibri" panose="020F0502020204030204" pitchFamily="34" charset="0"/>
              </a:endParaRPr>
            </a:p>
          </p:txBody>
        </p:sp>
        <p:sp>
          <p:nvSpPr>
            <p:cNvPr id="9" name="TextBox 8">
              <a:extLst>
                <a:ext uri="{FF2B5EF4-FFF2-40B4-BE49-F238E27FC236}">
                  <a16:creationId xmlns:a16="http://schemas.microsoft.com/office/drawing/2014/main" id="{F3F1B453-B843-471D-3DE2-16A4F5D14C56}"/>
                </a:ext>
              </a:extLst>
            </p:cNvPr>
            <p:cNvSpPr txBox="1"/>
            <p:nvPr/>
          </p:nvSpPr>
          <p:spPr>
            <a:xfrm>
              <a:off x="246513" y="5472743"/>
              <a:ext cx="7739918" cy="438912"/>
            </a:xfrm>
            <a:prstGeom prst="rect">
              <a:avLst/>
            </a:prstGeom>
            <a:solidFill>
              <a:srgbClr val="F99B1C"/>
            </a:solidFill>
          </p:spPr>
          <p:txBody>
            <a:bodyPr wrap="square" lIns="0" tIns="54864" rIns="0" bIns="0" rtlCol="0" anchor="ctr" anchorCtr="0">
              <a:noAutofit/>
            </a:bodyPr>
            <a:lstStyle/>
            <a:p>
              <a:pPr algn="ctr">
                <a:lnSpc>
                  <a:spcPts val="2800"/>
                </a:lnSpc>
              </a:pPr>
              <a:r>
                <a:rPr lang="en-US" sz="2800" b="1" dirty="0">
                  <a:solidFill>
                    <a:schemeClr val="bg1"/>
                  </a:solidFill>
                </a:rPr>
                <a:t>COPS - Police Standards</a:t>
              </a:r>
            </a:p>
          </p:txBody>
        </p:sp>
      </p:grpSp>
      <p:grpSp>
        <p:nvGrpSpPr>
          <p:cNvPr id="2" name="Group 1">
            <a:extLst>
              <a:ext uri="{FF2B5EF4-FFF2-40B4-BE49-F238E27FC236}">
                <a16:creationId xmlns:a16="http://schemas.microsoft.com/office/drawing/2014/main" id="{8EB65D16-8A9C-CCB0-B14B-C813CB6357D9}"/>
              </a:ext>
            </a:extLst>
          </p:cNvPr>
          <p:cNvGrpSpPr/>
          <p:nvPr/>
        </p:nvGrpSpPr>
        <p:grpSpPr>
          <a:xfrm>
            <a:off x="8171772" y="2830750"/>
            <a:ext cx="3773714" cy="1421912"/>
            <a:chOff x="8171772" y="2830750"/>
            <a:chExt cx="3773714" cy="1421912"/>
          </a:xfrm>
        </p:grpSpPr>
        <p:sp>
          <p:nvSpPr>
            <p:cNvPr id="40" name="TextBox 39">
              <a:extLst>
                <a:ext uri="{FF2B5EF4-FFF2-40B4-BE49-F238E27FC236}">
                  <a16:creationId xmlns:a16="http://schemas.microsoft.com/office/drawing/2014/main" id="{85A687DD-35BF-AFBA-92F9-FC6924717488}"/>
                </a:ext>
              </a:extLst>
            </p:cNvPr>
            <p:cNvSpPr txBox="1"/>
            <p:nvPr/>
          </p:nvSpPr>
          <p:spPr>
            <a:xfrm>
              <a:off x="8171772" y="3345915"/>
              <a:ext cx="3764439" cy="906747"/>
            </a:xfrm>
            <a:prstGeom prst="rect">
              <a:avLst/>
            </a:prstGeom>
            <a:solidFill>
              <a:schemeClr val="accent2">
                <a:lumMod val="75000"/>
                <a:alpha val="37000"/>
              </a:schemeClr>
            </a:solidFill>
            <a:ln w="57150">
              <a:noFill/>
            </a:ln>
          </p:spPr>
          <p:txBody>
            <a:bodyPr wrap="square" rtlCol="0" anchor="ctr" anchorCtr="0">
              <a:noAutofit/>
            </a:bodyPr>
            <a:lstStyle/>
            <a:p>
              <a:pPr algn="ctr">
                <a:lnSpc>
                  <a:spcPts val="2800"/>
                </a:lnSpc>
              </a:pPr>
              <a:endParaRPr lang="en-US" sz="2800" b="1" dirty="0">
                <a:solidFill>
                  <a:schemeClr val="bg1"/>
                </a:solidFill>
              </a:endParaRPr>
            </a:p>
          </p:txBody>
        </p:sp>
        <p:grpSp>
          <p:nvGrpSpPr>
            <p:cNvPr id="27" name="Group 26">
              <a:extLst>
                <a:ext uri="{FF2B5EF4-FFF2-40B4-BE49-F238E27FC236}">
                  <a16:creationId xmlns:a16="http://schemas.microsoft.com/office/drawing/2014/main" id="{65F20A73-7906-4D20-3FDD-453A746D7F6A}"/>
                </a:ext>
              </a:extLst>
            </p:cNvPr>
            <p:cNvGrpSpPr/>
            <p:nvPr/>
          </p:nvGrpSpPr>
          <p:grpSpPr>
            <a:xfrm>
              <a:off x="8178158" y="2830750"/>
              <a:ext cx="3767328" cy="1421912"/>
              <a:chOff x="8175268" y="2645498"/>
              <a:chExt cx="3767328" cy="1240549"/>
            </a:xfrm>
          </p:grpSpPr>
          <p:sp>
            <p:nvSpPr>
              <p:cNvPr id="16" name="TextBox 15">
                <a:extLst>
                  <a:ext uri="{FF2B5EF4-FFF2-40B4-BE49-F238E27FC236}">
                    <a16:creationId xmlns:a16="http://schemas.microsoft.com/office/drawing/2014/main" id="{9400CFBA-262C-B889-5F31-6F70F6375589}"/>
                  </a:ext>
                </a:extLst>
              </p:cNvPr>
              <p:cNvSpPr txBox="1"/>
              <p:nvPr/>
            </p:nvSpPr>
            <p:spPr>
              <a:xfrm>
                <a:off x="8175268" y="3078557"/>
                <a:ext cx="3767328" cy="807490"/>
              </a:xfrm>
              <a:prstGeom prst="rect">
                <a:avLst/>
              </a:prstGeom>
              <a:solidFill>
                <a:srgbClr val="F99B1C">
                  <a:alpha val="30000"/>
                </a:srgbClr>
              </a:solidFill>
            </p:spPr>
            <p:txBody>
              <a:bodyPr wrap="square" lIns="91440" tIns="91440" rIns="91440" bIns="91440" rtlCol="0" anchor="ctr" anchorCtr="0">
                <a:noAutofit/>
              </a:bodyPr>
              <a:lstStyle/>
              <a:p>
                <a:pPr algn="ctr"/>
                <a:r>
                  <a:rPr lang="en-US" sz="2000" u="none" strike="noStrike" dirty="0">
                    <a:effectLst/>
                  </a:rPr>
                  <a:t>Bundled delivery of heavy equipment for eight communities.</a:t>
                </a:r>
                <a:endParaRPr lang="en-US" sz="2000" b="0" i="0" u="none" strike="noStrike" dirty="0">
                  <a:solidFill>
                    <a:srgbClr val="000000"/>
                  </a:solidFill>
                  <a:effectLst/>
                  <a:latin typeface="Calibri" panose="020F0502020204030204" pitchFamily="34" charset="0"/>
                </a:endParaRPr>
              </a:p>
            </p:txBody>
          </p:sp>
          <p:sp>
            <p:nvSpPr>
              <p:cNvPr id="17" name="TextBox 16">
                <a:extLst>
                  <a:ext uri="{FF2B5EF4-FFF2-40B4-BE49-F238E27FC236}">
                    <a16:creationId xmlns:a16="http://schemas.microsoft.com/office/drawing/2014/main" id="{A0EB8DF1-9B96-98AF-6B1A-A5DA4157D56F}"/>
                  </a:ext>
                </a:extLst>
              </p:cNvPr>
              <p:cNvSpPr txBox="1"/>
              <p:nvPr/>
            </p:nvSpPr>
            <p:spPr>
              <a:xfrm>
                <a:off x="8178157" y="2645498"/>
                <a:ext cx="3764439" cy="438912"/>
              </a:xfrm>
              <a:prstGeom prst="rect">
                <a:avLst/>
              </a:prstGeom>
              <a:solidFill>
                <a:srgbClr val="F99B1C"/>
              </a:solidFill>
            </p:spPr>
            <p:txBody>
              <a:bodyPr wrap="square" lIns="0" tIns="54864" rIns="0" bIns="0" rtlCol="0" anchor="ctr" anchorCtr="0">
                <a:noAutofit/>
              </a:bodyPr>
              <a:lstStyle/>
              <a:p>
                <a:pPr algn="ctr">
                  <a:lnSpc>
                    <a:spcPts val="2800"/>
                  </a:lnSpc>
                </a:pPr>
                <a:r>
                  <a:rPr lang="en-US" sz="2800" b="1" dirty="0">
                    <a:solidFill>
                      <a:schemeClr val="bg1"/>
                    </a:solidFill>
                  </a:rPr>
                  <a:t>Heavy Equipment CDS</a:t>
                </a:r>
              </a:p>
            </p:txBody>
          </p:sp>
        </p:grpSp>
      </p:grpSp>
      <p:grpSp>
        <p:nvGrpSpPr>
          <p:cNvPr id="28" name="Group 27">
            <a:extLst>
              <a:ext uri="{FF2B5EF4-FFF2-40B4-BE49-F238E27FC236}">
                <a16:creationId xmlns:a16="http://schemas.microsoft.com/office/drawing/2014/main" id="{3207542A-BDB3-A40A-FBC6-5C614844AEB1}"/>
              </a:ext>
            </a:extLst>
          </p:cNvPr>
          <p:cNvGrpSpPr/>
          <p:nvPr/>
        </p:nvGrpSpPr>
        <p:grpSpPr>
          <a:xfrm>
            <a:off x="8171773" y="4397947"/>
            <a:ext cx="3767328" cy="2315344"/>
            <a:chOff x="8171773" y="4049917"/>
            <a:chExt cx="3767328" cy="2663374"/>
          </a:xfrm>
        </p:grpSpPr>
        <p:sp>
          <p:nvSpPr>
            <p:cNvPr id="18" name="TextBox 17">
              <a:extLst>
                <a:ext uri="{FF2B5EF4-FFF2-40B4-BE49-F238E27FC236}">
                  <a16:creationId xmlns:a16="http://schemas.microsoft.com/office/drawing/2014/main" id="{CFEA527B-D0B7-FA34-1635-E2C63898CA11}"/>
                </a:ext>
              </a:extLst>
            </p:cNvPr>
            <p:cNvSpPr txBox="1"/>
            <p:nvPr/>
          </p:nvSpPr>
          <p:spPr>
            <a:xfrm>
              <a:off x="8171773" y="4851554"/>
              <a:ext cx="3767328" cy="1861737"/>
            </a:xfrm>
            <a:prstGeom prst="rect">
              <a:avLst/>
            </a:prstGeom>
            <a:solidFill>
              <a:srgbClr val="F99B1C">
                <a:alpha val="30000"/>
              </a:srgbClr>
            </a:solidFill>
          </p:spPr>
          <p:txBody>
            <a:bodyPr wrap="square" lIns="91440" tIns="91440" rIns="91440" bIns="91440" rtlCol="0" anchor="ctr" anchorCtr="0">
              <a:noAutofit/>
            </a:bodyPr>
            <a:lstStyle/>
            <a:p>
              <a:pPr algn="ctr"/>
              <a:r>
                <a:rPr lang="en-US" sz="2000" u="none" strike="noStrike" dirty="0">
                  <a:effectLst/>
                </a:rPr>
                <a:t>Project manager for grants requiring capacity building, workforce development, and stakeholder engagement.</a:t>
              </a:r>
              <a:endParaRPr lang="en-US" sz="2000" b="0" i="0" u="none" strike="noStrike" dirty="0">
                <a:solidFill>
                  <a:srgbClr val="000000"/>
                </a:solidFill>
                <a:effectLst/>
                <a:latin typeface="Calibri" panose="020F0502020204030204" pitchFamily="34" charset="0"/>
              </a:endParaRPr>
            </a:p>
          </p:txBody>
        </p:sp>
        <p:sp>
          <p:nvSpPr>
            <p:cNvPr id="19" name="TextBox 18">
              <a:extLst>
                <a:ext uri="{FF2B5EF4-FFF2-40B4-BE49-F238E27FC236}">
                  <a16:creationId xmlns:a16="http://schemas.microsoft.com/office/drawing/2014/main" id="{17A89421-CF66-8AEF-912D-9D9F545034F5}"/>
                </a:ext>
              </a:extLst>
            </p:cNvPr>
            <p:cNvSpPr txBox="1"/>
            <p:nvPr/>
          </p:nvSpPr>
          <p:spPr>
            <a:xfrm>
              <a:off x="8174662" y="4049917"/>
              <a:ext cx="3764439" cy="922135"/>
            </a:xfrm>
            <a:prstGeom prst="rect">
              <a:avLst/>
            </a:prstGeom>
            <a:solidFill>
              <a:srgbClr val="F99B1C"/>
            </a:solidFill>
          </p:spPr>
          <p:txBody>
            <a:bodyPr wrap="square" lIns="0" tIns="54864" rIns="0" bIns="0" rtlCol="0" anchor="ctr" anchorCtr="0">
              <a:noAutofit/>
            </a:bodyPr>
            <a:lstStyle/>
            <a:p>
              <a:pPr algn="ctr">
                <a:lnSpc>
                  <a:spcPts val="2800"/>
                </a:lnSpc>
              </a:pPr>
              <a:r>
                <a:rPr lang="en-US" sz="2800" b="1" dirty="0">
                  <a:solidFill>
                    <a:schemeClr val="bg1"/>
                  </a:solidFill>
                </a:rPr>
                <a:t>Community Benefits</a:t>
              </a:r>
            </a:p>
          </p:txBody>
        </p:sp>
      </p:grpSp>
    </p:spTree>
    <p:extLst>
      <p:ext uri="{BB962C8B-B14F-4D97-AF65-F5344CB8AC3E}">
        <p14:creationId xmlns:p14="http://schemas.microsoft.com/office/powerpoint/2010/main" val="2439926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B047BD28-C6E8-3EBC-D0EB-3F01BECB277D}"/>
              </a:ext>
            </a:extLst>
          </p:cNvPr>
          <p:cNvSpPr txBox="1"/>
          <p:nvPr/>
        </p:nvSpPr>
        <p:spPr>
          <a:xfrm>
            <a:off x="12575325" y="2395321"/>
            <a:ext cx="3767328" cy="807490"/>
          </a:xfrm>
          <a:prstGeom prst="rect">
            <a:avLst/>
          </a:prstGeom>
          <a:solidFill>
            <a:srgbClr val="C581B7">
              <a:alpha val="30000"/>
            </a:srgbClr>
          </a:solidFill>
        </p:spPr>
        <p:txBody>
          <a:bodyPr wrap="square" lIns="91440" tIns="91440" rIns="91440" bIns="91440" rtlCol="0" anchor="ctr" anchorCtr="0">
            <a:noAutofit/>
          </a:bodyPr>
          <a:lstStyle/>
          <a:p>
            <a:pPr algn="ctr"/>
            <a:r>
              <a:rPr lang="en-US" sz="2000" u="none" strike="noStrike" dirty="0">
                <a:effectLst/>
              </a:rPr>
              <a:t>Description goes here.</a:t>
            </a:r>
            <a:endParaRPr lang="en-US" sz="2000" b="0" i="0" u="none" strike="noStrike" dirty="0">
              <a:solidFill>
                <a:srgbClr val="000000"/>
              </a:solidFill>
              <a:effectLst/>
              <a:latin typeface="Calibri" panose="020F0502020204030204" pitchFamily="34" charset="0"/>
            </a:endParaRPr>
          </a:p>
        </p:txBody>
      </p:sp>
      <p:sp>
        <p:nvSpPr>
          <p:cNvPr id="24" name="TextBox 23">
            <a:extLst>
              <a:ext uri="{FF2B5EF4-FFF2-40B4-BE49-F238E27FC236}">
                <a16:creationId xmlns:a16="http://schemas.microsoft.com/office/drawing/2014/main" id="{A64D32E3-7E97-45AC-4449-5B27E1E78DA1}"/>
              </a:ext>
            </a:extLst>
          </p:cNvPr>
          <p:cNvSpPr txBox="1"/>
          <p:nvPr/>
        </p:nvSpPr>
        <p:spPr>
          <a:xfrm>
            <a:off x="12578214" y="1956409"/>
            <a:ext cx="3764439" cy="438912"/>
          </a:xfrm>
          <a:prstGeom prst="rect">
            <a:avLst/>
          </a:prstGeom>
          <a:solidFill>
            <a:srgbClr val="C581B7"/>
          </a:solidFill>
        </p:spPr>
        <p:txBody>
          <a:bodyPr wrap="square" lIns="0" tIns="54864" rIns="0" bIns="0" rtlCol="0" anchor="ctr" anchorCtr="0">
            <a:noAutofit/>
          </a:bodyPr>
          <a:lstStyle/>
          <a:p>
            <a:pPr algn="ctr">
              <a:lnSpc>
                <a:spcPts val="2800"/>
              </a:lnSpc>
            </a:pPr>
            <a:r>
              <a:rPr lang="en-US" sz="2800" b="1" dirty="0">
                <a:solidFill>
                  <a:schemeClr val="bg1"/>
                </a:solidFill>
              </a:rPr>
              <a:t>Title</a:t>
            </a:r>
          </a:p>
        </p:txBody>
      </p:sp>
      <p:sp>
        <p:nvSpPr>
          <p:cNvPr id="1032" name="Rectangle 1031">
            <a:extLst>
              <a:ext uri="{FF2B5EF4-FFF2-40B4-BE49-F238E27FC236}">
                <a16:creationId xmlns:a16="http://schemas.microsoft.com/office/drawing/2014/main" id="{9BAF4E1D-CEC1-4FE2-0285-D3BF4349EFA8}"/>
              </a:ext>
            </a:extLst>
          </p:cNvPr>
          <p:cNvSpPr/>
          <p:nvPr/>
        </p:nvSpPr>
        <p:spPr>
          <a:xfrm>
            <a:off x="0" y="0"/>
            <a:ext cx="12192000" cy="1044041"/>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F9AC639-6A5C-31FA-6998-93142CE7F9EC}"/>
              </a:ext>
            </a:extLst>
          </p:cNvPr>
          <p:cNvSpPr txBox="1"/>
          <p:nvPr/>
        </p:nvSpPr>
        <p:spPr>
          <a:xfrm>
            <a:off x="8283009" y="325979"/>
            <a:ext cx="2469872" cy="523220"/>
          </a:xfrm>
          <a:prstGeom prst="rect">
            <a:avLst/>
          </a:prstGeom>
          <a:solidFill>
            <a:srgbClr val="C581B7"/>
          </a:solidFill>
        </p:spPr>
        <p:txBody>
          <a:bodyPr wrap="square" rtlCol="0">
            <a:spAutoFit/>
          </a:bodyPr>
          <a:lstStyle/>
          <a:p>
            <a:pPr algn="ctr"/>
            <a:r>
              <a:rPr lang="en-US" sz="2800" b="1" dirty="0">
                <a:solidFill>
                  <a:schemeClr val="bg1"/>
                </a:solidFill>
              </a:rPr>
              <a:t>Transportation</a:t>
            </a:r>
          </a:p>
        </p:txBody>
      </p:sp>
      <p:sp>
        <p:nvSpPr>
          <p:cNvPr id="26" name="TextBox 25">
            <a:extLst>
              <a:ext uri="{FF2B5EF4-FFF2-40B4-BE49-F238E27FC236}">
                <a16:creationId xmlns:a16="http://schemas.microsoft.com/office/drawing/2014/main" id="{7DA416AF-E453-46EC-ACCB-A847EE7F475F}"/>
              </a:ext>
            </a:extLst>
          </p:cNvPr>
          <p:cNvSpPr txBox="1"/>
          <p:nvPr/>
        </p:nvSpPr>
        <p:spPr>
          <a:xfrm>
            <a:off x="2388508" y="227695"/>
            <a:ext cx="5825445" cy="692248"/>
          </a:xfrm>
          <a:prstGeom prst="rect">
            <a:avLst/>
          </a:prstGeom>
          <a:noFill/>
        </p:spPr>
        <p:txBody>
          <a:bodyPr wrap="square" lIns="0" tIns="0" rIns="0" bIns="0" rtlCol="0" anchor="ctr" anchorCtr="0">
            <a:noAutofit/>
          </a:bodyPr>
          <a:lstStyle/>
          <a:p>
            <a:r>
              <a:rPr lang="en-US" sz="3200" b="1" spc="200" dirty="0">
                <a:solidFill>
                  <a:schemeClr val="bg1"/>
                </a:solidFill>
              </a:rPr>
              <a:t>INFRASTRUCTURE PROGRAMS</a:t>
            </a:r>
          </a:p>
        </p:txBody>
      </p:sp>
      <p:pic>
        <p:nvPicPr>
          <p:cNvPr id="1031" name="Picture 1030" descr="A logo with white dots and white text&#10;&#10;Description automatically generated">
            <a:extLst>
              <a:ext uri="{FF2B5EF4-FFF2-40B4-BE49-F238E27FC236}">
                <a16:creationId xmlns:a16="http://schemas.microsoft.com/office/drawing/2014/main" id="{A9312BFF-AC26-3BF2-D8A7-08DC7297718A}"/>
              </a:ext>
            </a:extLst>
          </p:cNvPr>
          <p:cNvPicPr>
            <a:picLocks noChangeAspect="1"/>
          </p:cNvPicPr>
          <p:nvPr/>
        </p:nvPicPr>
        <p:blipFill>
          <a:blip r:embed="rId3"/>
          <a:stretch>
            <a:fillRect/>
          </a:stretch>
        </p:blipFill>
        <p:spPr>
          <a:xfrm>
            <a:off x="386214" y="153336"/>
            <a:ext cx="1793538" cy="722397"/>
          </a:xfrm>
          <a:prstGeom prst="rect">
            <a:avLst/>
          </a:prstGeom>
        </p:spPr>
      </p:pic>
      <p:sp>
        <p:nvSpPr>
          <p:cNvPr id="13" name="TextBox 12">
            <a:extLst>
              <a:ext uri="{FF2B5EF4-FFF2-40B4-BE49-F238E27FC236}">
                <a16:creationId xmlns:a16="http://schemas.microsoft.com/office/drawing/2014/main" id="{D505C9E3-AB66-0EAA-8E37-4F8E333852F6}"/>
              </a:ext>
            </a:extLst>
          </p:cNvPr>
          <p:cNvSpPr txBox="1"/>
          <p:nvPr/>
        </p:nvSpPr>
        <p:spPr>
          <a:xfrm>
            <a:off x="12578214" y="4659"/>
            <a:ext cx="2227583" cy="1176133"/>
          </a:xfrm>
          <a:prstGeom prst="rect">
            <a:avLst/>
          </a:prstGeom>
          <a:solidFill>
            <a:srgbClr val="C581B7"/>
          </a:solidFill>
          <a:ln w="57150">
            <a:noFill/>
          </a:ln>
        </p:spPr>
        <p:txBody>
          <a:bodyPr wrap="square" rtlCol="0" anchor="ctr" anchorCtr="0">
            <a:noAutofit/>
          </a:bodyPr>
          <a:lstStyle/>
          <a:p>
            <a:pPr algn="ctr">
              <a:lnSpc>
                <a:spcPts val="2800"/>
              </a:lnSpc>
            </a:pPr>
            <a:r>
              <a:rPr lang="en-US" sz="2800" b="1" dirty="0">
                <a:solidFill>
                  <a:schemeClr val="bg1"/>
                </a:solidFill>
              </a:rPr>
              <a:t>Title</a:t>
            </a:r>
          </a:p>
          <a:p>
            <a:pPr algn="ctr">
              <a:lnSpc>
                <a:spcPts val="2800"/>
              </a:lnSpc>
            </a:pPr>
            <a:r>
              <a:rPr lang="en-US" sz="2800" b="1" dirty="0">
                <a:solidFill>
                  <a:schemeClr val="bg1"/>
                </a:solidFill>
              </a:rPr>
              <a:t>Here</a:t>
            </a:r>
          </a:p>
        </p:txBody>
      </p:sp>
      <p:sp>
        <p:nvSpPr>
          <p:cNvPr id="12" name="TextBox 11">
            <a:extLst>
              <a:ext uri="{FF2B5EF4-FFF2-40B4-BE49-F238E27FC236}">
                <a16:creationId xmlns:a16="http://schemas.microsoft.com/office/drawing/2014/main" id="{F1844D2A-3DF9-0E73-499A-0294AB105843}"/>
              </a:ext>
            </a:extLst>
          </p:cNvPr>
          <p:cNvSpPr txBox="1"/>
          <p:nvPr/>
        </p:nvSpPr>
        <p:spPr>
          <a:xfrm>
            <a:off x="13466716" y="357288"/>
            <a:ext cx="2227583" cy="1176133"/>
          </a:xfrm>
          <a:prstGeom prst="rect">
            <a:avLst/>
          </a:prstGeom>
          <a:solidFill>
            <a:srgbClr val="9D4983">
              <a:alpha val="50231"/>
            </a:srgbClr>
          </a:solidFill>
          <a:ln w="57150">
            <a:noFill/>
          </a:ln>
        </p:spPr>
        <p:txBody>
          <a:bodyPr wrap="square" rtlCol="0" anchor="ctr" anchorCtr="0">
            <a:noAutofit/>
          </a:bodyPr>
          <a:lstStyle/>
          <a:p>
            <a:pPr algn="ctr">
              <a:lnSpc>
                <a:spcPts val="2800"/>
              </a:lnSpc>
            </a:pPr>
            <a:endParaRPr lang="en-US" sz="2800" b="1" dirty="0">
              <a:solidFill>
                <a:schemeClr val="bg1"/>
              </a:solidFill>
            </a:endParaRPr>
          </a:p>
        </p:txBody>
      </p:sp>
      <p:grpSp>
        <p:nvGrpSpPr>
          <p:cNvPr id="27" name="Group 26">
            <a:extLst>
              <a:ext uri="{FF2B5EF4-FFF2-40B4-BE49-F238E27FC236}">
                <a16:creationId xmlns:a16="http://schemas.microsoft.com/office/drawing/2014/main" id="{1021A8F9-A6F4-FD0A-95E3-515FF3A01E3E}"/>
              </a:ext>
            </a:extLst>
          </p:cNvPr>
          <p:cNvGrpSpPr/>
          <p:nvPr/>
        </p:nvGrpSpPr>
        <p:grpSpPr>
          <a:xfrm>
            <a:off x="8074786" y="4036875"/>
            <a:ext cx="3767328" cy="1246402"/>
            <a:chOff x="8178159" y="1224395"/>
            <a:chExt cx="3767328" cy="1246402"/>
          </a:xfrm>
        </p:grpSpPr>
        <p:sp>
          <p:nvSpPr>
            <p:cNvPr id="36" name="TextBox 35">
              <a:extLst>
                <a:ext uri="{FF2B5EF4-FFF2-40B4-BE49-F238E27FC236}">
                  <a16:creationId xmlns:a16="http://schemas.microsoft.com/office/drawing/2014/main" id="{A0602A11-71A1-3FC8-3ED0-0A1498941F4B}"/>
                </a:ext>
              </a:extLst>
            </p:cNvPr>
            <p:cNvSpPr txBox="1"/>
            <p:nvPr/>
          </p:nvSpPr>
          <p:spPr>
            <a:xfrm>
              <a:off x="8178159" y="1663307"/>
              <a:ext cx="3767328" cy="807490"/>
            </a:xfrm>
            <a:prstGeom prst="rect">
              <a:avLst/>
            </a:prstGeom>
            <a:solidFill>
              <a:srgbClr val="C581B7">
                <a:alpha val="30000"/>
              </a:srgbClr>
            </a:solidFill>
          </p:spPr>
          <p:txBody>
            <a:bodyPr wrap="square" lIns="91440" tIns="91440" rIns="91440" bIns="91440" rtlCol="0" anchor="ctr" anchorCtr="0">
              <a:noAutofit/>
            </a:bodyPr>
            <a:lstStyle/>
            <a:p>
              <a:pPr algn="ctr"/>
              <a:r>
                <a:rPr lang="en-US" sz="2000" u="none" strike="noStrike" dirty="0">
                  <a:effectLst/>
                </a:rPr>
                <a:t>Statewide transit equity planning</a:t>
              </a:r>
              <a:endParaRPr lang="en-US" sz="2000" b="0" i="0" u="none" strike="noStrike" dirty="0">
                <a:solidFill>
                  <a:srgbClr val="000000"/>
                </a:solidFill>
                <a:effectLst/>
                <a:latin typeface="Calibri" panose="020F0502020204030204" pitchFamily="34" charset="0"/>
              </a:endParaRPr>
            </a:p>
          </p:txBody>
        </p:sp>
        <p:sp>
          <p:nvSpPr>
            <p:cNvPr id="39" name="TextBox 38">
              <a:extLst>
                <a:ext uri="{FF2B5EF4-FFF2-40B4-BE49-F238E27FC236}">
                  <a16:creationId xmlns:a16="http://schemas.microsoft.com/office/drawing/2014/main" id="{3CA5093F-C6A3-5287-E427-34FD4BAE0629}"/>
                </a:ext>
              </a:extLst>
            </p:cNvPr>
            <p:cNvSpPr txBox="1"/>
            <p:nvPr/>
          </p:nvSpPr>
          <p:spPr>
            <a:xfrm>
              <a:off x="8181048" y="1224395"/>
              <a:ext cx="3764439" cy="438912"/>
            </a:xfrm>
            <a:prstGeom prst="rect">
              <a:avLst/>
            </a:prstGeom>
            <a:solidFill>
              <a:srgbClr val="C581B7"/>
            </a:solidFill>
          </p:spPr>
          <p:txBody>
            <a:bodyPr wrap="square" lIns="0" tIns="54864" rIns="0" bIns="0" rtlCol="0" anchor="ctr" anchorCtr="0">
              <a:noAutofit/>
            </a:bodyPr>
            <a:lstStyle/>
            <a:p>
              <a:pPr algn="ctr">
                <a:lnSpc>
                  <a:spcPts val="2800"/>
                </a:lnSpc>
              </a:pPr>
              <a:r>
                <a:rPr lang="en-US" sz="2800" b="1" dirty="0">
                  <a:solidFill>
                    <a:schemeClr val="bg1"/>
                  </a:solidFill>
                </a:rPr>
                <a:t>SECCAP - Transit</a:t>
              </a:r>
            </a:p>
          </p:txBody>
        </p:sp>
      </p:grpSp>
      <p:sp>
        <p:nvSpPr>
          <p:cNvPr id="41" name="TextBox 40">
            <a:extLst>
              <a:ext uri="{FF2B5EF4-FFF2-40B4-BE49-F238E27FC236}">
                <a16:creationId xmlns:a16="http://schemas.microsoft.com/office/drawing/2014/main" id="{CA6CDF5A-4BC8-1F08-74A9-7D21DC694BCC}"/>
              </a:ext>
            </a:extLst>
          </p:cNvPr>
          <p:cNvSpPr txBox="1"/>
          <p:nvPr/>
        </p:nvSpPr>
        <p:spPr>
          <a:xfrm>
            <a:off x="12581113" y="4310878"/>
            <a:ext cx="7757831" cy="801637"/>
          </a:xfrm>
          <a:prstGeom prst="rect">
            <a:avLst/>
          </a:prstGeom>
          <a:solidFill>
            <a:srgbClr val="C581B7">
              <a:alpha val="30000"/>
            </a:srgbClr>
          </a:solidFill>
        </p:spPr>
        <p:txBody>
          <a:bodyPr wrap="square" lIns="91440" tIns="91440" rIns="91440" bIns="91440" rtlCol="0" anchor="ctr" anchorCtr="0">
            <a:noAutofit/>
          </a:bodyPr>
          <a:lstStyle/>
          <a:p>
            <a:pPr algn="ctr"/>
            <a:r>
              <a:rPr lang="en-US" sz="2000" u="none" strike="noStrike" dirty="0">
                <a:effectLst/>
              </a:rPr>
              <a:t>Description goes here.</a:t>
            </a:r>
            <a:endParaRPr lang="en-US" sz="2000" b="0" i="0" u="none" strike="noStrike" dirty="0">
              <a:solidFill>
                <a:srgbClr val="000000"/>
              </a:solidFill>
              <a:effectLst/>
              <a:latin typeface="Calibri" panose="020F0502020204030204" pitchFamily="34" charset="0"/>
            </a:endParaRPr>
          </a:p>
        </p:txBody>
      </p:sp>
      <p:sp>
        <p:nvSpPr>
          <p:cNvPr id="44" name="TextBox 43">
            <a:extLst>
              <a:ext uri="{FF2B5EF4-FFF2-40B4-BE49-F238E27FC236}">
                <a16:creationId xmlns:a16="http://schemas.microsoft.com/office/drawing/2014/main" id="{ADAD7730-D184-4934-4C6B-EB2889646254}"/>
              </a:ext>
            </a:extLst>
          </p:cNvPr>
          <p:cNvSpPr txBox="1"/>
          <p:nvPr/>
        </p:nvSpPr>
        <p:spPr>
          <a:xfrm>
            <a:off x="12584003" y="3871967"/>
            <a:ext cx="7757831" cy="438912"/>
          </a:xfrm>
          <a:prstGeom prst="rect">
            <a:avLst/>
          </a:prstGeom>
          <a:solidFill>
            <a:srgbClr val="C581B7"/>
          </a:solidFill>
        </p:spPr>
        <p:txBody>
          <a:bodyPr wrap="square" lIns="0" tIns="54864" rIns="0" bIns="0" rtlCol="0" anchor="ctr" anchorCtr="0">
            <a:noAutofit/>
          </a:bodyPr>
          <a:lstStyle/>
          <a:p>
            <a:pPr algn="ctr">
              <a:lnSpc>
                <a:spcPts val="2800"/>
              </a:lnSpc>
            </a:pPr>
            <a:r>
              <a:rPr lang="en-US" sz="2800" b="1" dirty="0">
                <a:solidFill>
                  <a:schemeClr val="bg1"/>
                </a:solidFill>
              </a:rPr>
              <a:t>Title</a:t>
            </a:r>
          </a:p>
        </p:txBody>
      </p:sp>
      <p:sp>
        <p:nvSpPr>
          <p:cNvPr id="47" name="TextBox 46">
            <a:extLst>
              <a:ext uri="{FF2B5EF4-FFF2-40B4-BE49-F238E27FC236}">
                <a16:creationId xmlns:a16="http://schemas.microsoft.com/office/drawing/2014/main" id="{8BF88A0A-492A-497F-9D5E-518DD9407907}"/>
              </a:ext>
            </a:extLst>
          </p:cNvPr>
          <p:cNvSpPr txBox="1"/>
          <p:nvPr/>
        </p:nvSpPr>
        <p:spPr>
          <a:xfrm>
            <a:off x="13173615" y="4189825"/>
            <a:ext cx="7754942" cy="1236300"/>
          </a:xfrm>
          <a:prstGeom prst="rect">
            <a:avLst/>
          </a:prstGeom>
          <a:solidFill>
            <a:srgbClr val="9D4983">
              <a:alpha val="37000"/>
            </a:srgbClr>
          </a:solidFill>
          <a:ln w="57150">
            <a:noFill/>
          </a:ln>
        </p:spPr>
        <p:txBody>
          <a:bodyPr wrap="square" rtlCol="0" anchor="ctr" anchorCtr="0">
            <a:noAutofit/>
          </a:bodyPr>
          <a:lstStyle/>
          <a:p>
            <a:pPr algn="ctr">
              <a:lnSpc>
                <a:spcPts val="2800"/>
              </a:lnSpc>
            </a:pPr>
            <a:endParaRPr lang="en-US" sz="2800" b="1" dirty="0">
              <a:solidFill>
                <a:schemeClr val="bg1"/>
              </a:solidFill>
            </a:endParaRPr>
          </a:p>
        </p:txBody>
      </p:sp>
      <p:grpSp>
        <p:nvGrpSpPr>
          <p:cNvPr id="25" name="Group 24">
            <a:extLst>
              <a:ext uri="{FF2B5EF4-FFF2-40B4-BE49-F238E27FC236}">
                <a16:creationId xmlns:a16="http://schemas.microsoft.com/office/drawing/2014/main" id="{085C038F-0E5E-AF5B-46F9-0BECF2E56045}"/>
              </a:ext>
            </a:extLst>
          </p:cNvPr>
          <p:cNvGrpSpPr/>
          <p:nvPr/>
        </p:nvGrpSpPr>
        <p:grpSpPr>
          <a:xfrm>
            <a:off x="246512" y="1230249"/>
            <a:ext cx="7670049" cy="1240548"/>
            <a:chOff x="246512" y="1230249"/>
            <a:chExt cx="7739919" cy="1240548"/>
          </a:xfrm>
        </p:grpSpPr>
        <p:sp>
          <p:nvSpPr>
            <p:cNvPr id="8" name="TextBox 7">
              <a:extLst>
                <a:ext uri="{FF2B5EF4-FFF2-40B4-BE49-F238E27FC236}">
                  <a16:creationId xmlns:a16="http://schemas.microsoft.com/office/drawing/2014/main" id="{90AFCAB5-A059-16A8-10B5-493F3B4DB1E9}"/>
                </a:ext>
              </a:extLst>
            </p:cNvPr>
            <p:cNvSpPr txBox="1"/>
            <p:nvPr/>
          </p:nvSpPr>
          <p:spPr>
            <a:xfrm>
              <a:off x="246512" y="1647474"/>
              <a:ext cx="7739918" cy="823323"/>
            </a:xfrm>
            <a:prstGeom prst="rect">
              <a:avLst/>
            </a:prstGeom>
            <a:solidFill>
              <a:srgbClr val="C581B7">
                <a:alpha val="30000"/>
              </a:srgbClr>
            </a:solidFill>
          </p:spPr>
          <p:txBody>
            <a:bodyPr wrap="square" lIns="91440" tIns="91440" rIns="91440" bIns="91440" rtlCol="0" anchor="ctr" anchorCtr="0">
              <a:noAutofit/>
            </a:bodyPr>
            <a:lstStyle/>
            <a:p>
              <a:pPr algn="ctr"/>
              <a:r>
                <a:rPr lang="en-US" sz="2000" u="none" strike="noStrike" dirty="0">
                  <a:effectLst/>
                </a:rPr>
                <a:t>AEA program to support rural community planning and implementation of EV charging stations.</a:t>
              </a:r>
              <a:endParaRPr lang="en-US" sz="2000" b="0" i="0" u="none" strike="noStrike" dirty="0">
                <a:solidFill>
                  <a:srgbClr val="000000"/>
                </a:solidFill>
                <a:effectLst/>
                <a:latin typeface="Calibri" panose="020F0502020204030204" pitchFamily="34" charset="0"/>
              </a:endParaRPr>
            </a:p>
          </p:txBody>
        </p:sp>
        <p:sp>
          <p:nvSpPr>
            <p:cNvPr id="9" name="TextBox 8">
              <a:extLst>
                <a:ext uri="{FF2B5EF4-FFF2-40B4-BE49-F238E27FC236}">
                  <a16:creationId xmlns:a16="http://schemas.microsoft.com/office/drawing/2014/main" id="{F3F1B453-B843-471D-3DE2-16A4F5D14C56}"/>
                </a:ext>
              </a:extLst>
            </p:cNvPr>
            <p:cNvSpPr txBox="1"/>
            <p:nvPr/>
          </p:nvSpPr>
          <p:spPr>
            <a:xfrm>
              <a:off x="246513" y="1230249"/>
              <a:ext cx="7739918" cy="438912"/>
            </a:xfrm>
            <a:prstGeom prst="rect">
              <a:avLst/>
            </a:prstGeom>
            <a:solidFill>
              <a:srgbClr val="C581B7"/>
            </a:solidFill>
          </p:spPr>
          <p:txBody>
            <a:bodyPr wrap="square" lIns="0" tIns="54864" rIns="0" bIns="0" rtlCol="0" anchor="ctr" anchorCtr="0">
              <a:noAutofit/>
            </a:bodyPr>
            <a:lstStyle/>
            <a:p>
              <a:pPr algn="ctr">
                <a:lnSpc>
                  <a:spcPts val="2800"/>
                </a:lnSpc>
              </a:pPr>
              <a:r>
                <a:rPr lang="en-US" sz="2800" b="1" dirty="0">
                  <a:solidFill>
                    <a:schemeClr val="bg1"/>
                  </a:solidFill>
                </a:rPr>
                <a:t>EV Deployment in Rural Alaska</a:t>
              </a:r>
            </a:p>
          </p:txBody>
        </p:sp>
      </p:grpSp>
      <p:grpSp>
        <p:nvGrpSpPr>
          <p:cNvPr id="28" name="Group 27">
            <a:extLst>
              <a:ext uri="{FF2B5EF4-FFF2-40B4-BE49-F238E27FC236}">
                <a16:creationId xmlns:a16="http://schemas.microsoft.com/office/drawing/2014/main" id="{B35420F1-983B-2381-BA71-71F188627169}"/>
              </a:ext>
            </a:extLst>
          </p:cNvPr>
          <p:cNvGrpSpPr/>
          <p:nvPr/>
        </p:nvGrpSpPr>
        <p:grpSpPr>
          <a:xfrm>
            <a:off x="252899" y="2636489"/>
            <a:ext cx="5843101" cy="1240548"/>
            <a:chOff x="252899" y="2636489"/>
            <a:chExt cx="7739919" cy="1240548"/>
          </a:xfrm>
        </p:grpSpPr>
        <p:sp>
          <p:nvSpPr>
            <p:cNvPr id="2" name="TextBox 1">
              <a:extLst>
                <a:ext uri="{FF2B5EF4-FFF2-40B4-BE49-F238E27FC236}">
                  <a16:creationId xmlns:a16="http://schemas.microsoft.com/office/drawing/2014/main" id="{65F5343B-51D3-518A-927D-A73DDD346B74}"/>
                </a:ext>
              </a:extLst>
            </p:cNvPr>
            <p:cNvSpPr txBox="1"/>
            <p:nvPr/>
          </p:nvSpPr>
          <p:spPr>
            <a:xfrm>
              <a:off x="252899" y="3053714"/>
              <a:ext cx="7739918" cy="823323"/>
            </a:xfrm>
            <a:prstGeom prst="rect">
              <a:avLst/>
            </a:prstGeom>
            <a:solidFill>
              <a:srgbClr val="C581B7">
                <a:alpha val="30000"/>
              </a:srgbClr>
            </a:solidFill>
          </p:spPr>
          <p:txBody>
            <a:bodyPr wrap="square" lIns="91440" tIns="91440" rIns="91440" bIns="91440" rtlCol="0" anchor="ctr" anchorCtr="0">
              <a:noAutofit/>
            </a:bodyPr>
            <a:lstStyle/>
            <a:p>
              <a:pPr algn="ctr"/>
              <a:r>
                <a:rPr lang="en-US" sz="2000" b="0" i="0" dirty="0">
                  <a:solidFill>
                    <a:srgbClr val="000000"/>
                  </a:solidFill>
                  <a:latin typeface="Calibri" panose="020F0502020204030204" pitchFamily="34" charset="0"/>
                </a:rPr>
                <a:t>AML</a:t>
              </a:r>
              <a:r>
                <a:rPr lang="en-US" sz="2000" dirty="0">
                  <a:solidFill>
                    <a:srgbClr val="000000"/>
                  </a:solidFill>
                  <a:latin typeface="Calibri" panose="020F0502020204030204" pitchFamily="34" charset="0"/>
                </a:rPr>
                <a:t>-managed review of local transportation projects matched with federal opportunities and resources.</a:t>
              </a:r>
              <a:endParaRPr lang="en-US" sz="2000" b="0" i="0" u="none" strike="noStrike" dirty="0">
                <a:solidFill>
                  <a:srgbClr val="000000"/>
                </a:solidFill>
                <a:effectLst/>
                <a:latin typeface="Calibri" panose="020F0502020204030204" pitchFamily="34" charset="0"/>
              </a:endParaRPr>
            </a:p>
          </p:txBody>
        </p:sp>
        <p:sp>
          <p:nvSpPr>
            <p:cNvPr id="3" name="TextBox 2">
              <a:extLst>
                <a:ext uri="{FF2B5EF4-FFF2-40B4-BE49-F238E27FC236}">
                  <a16:creationId xmlns:a16="http://schemas.microsoft.com/office/drawing/2014/main" id="{888D101D-950B-5D7B-A872-56F287BC7F1D}"/>
                </a:ext>
              </a:extLst>
            </p:cNvPr>
            <p:cNvSpPr txBox="1"/>
            <p:nvPr/>
          </p:nvSpPr>
          <p:spPr>
            <a:xfrm>
              <a:off x="252900" y="2636489"/>
              <a:ext cx="7739918" cy="438912"/>
            </a:xfrm>
            <a:prstGeom prst="rect">
              <a:avLst/>
            </a:prstGeom>
            <a:solidFill>
              <a:srgbClr val="C581B7"/>
            </a:solidFill>
          </p:spPr>
          <p:txBody>
            <a:bodyPr wrap="square" lIns="0" tIns="54864" rIns="0" bIns="0" rtlCol="0" anchor="ctr" anchorCtr="0">
              <a:noAutofit/>
            </a:bodyPr>
            <a:lstStyle/>
            <a:p>
              <a:pPr algn="ctr">
                <a:lnSpc>
                  <a:spcPts val="2800"/>
                </a:lnSpc>
              </a:pPr>
              <a:r>
                <a:rPr lang="en-US" sz="2800" b="1" dirty="0">
                  <a:solidFill>
                    <a:schemeClr val="bg1"/>
                  </a:solidFill>
                </a:rPr>
                <a:t>Task 1 - Transportation Hub</a:t>
              </a:r>
            </a:p>
          </p:txBody>
        </p:sp>
      </p:grpSp>
      <p:grpSp>
        <p:nvGrpSpPr>
          <p:cNvPr id="29" name="Group 28">
            <a:extLst>
              <a:ext uri="{FF2B5EF4-FFF2-40B4-BE49-F238E27FC236}">
                <a16:creationId xmlns:a16="http://schemas.microsoft.com/office/drawing/2014/main" id="{B9D44943-437C-350D-4CC1-8393633226E0}"/>
              </a:ext>
            </a:extLst>
          </p:cNvPr>
          <p:cNvGrpSpPr/>
          <p:nvPr/>
        </p:nvGrpSpPr>
        <p:grpSpPr>
          <a:xfrm>
            <a:off x="6253018" y="2636489"/>
            <a:ext cx="5692469" cy="1246402"/>
            <a:chOff x="8178159" y="2636489"/>
            <a:chExt cx="3767328" cy="1246402"/>
          </a:xfrm>
        </p:grpSpPr>
        <p:sp>
          <p:nvSpPr>
            <p:cNvPr id="7" name="TextBox 6">
              <a:extLst>
                <a:ext uri="{FF2B5EF4-FFF2-40B4-BE49-F238E27FC236}">
                  <a16:creationId xmlns:a16="http://schemas.microsoft.com/office/drawing/2014/main" id="{63F8EAD3-4E1C-214F-93B8-2FF62FC017C3}"/>
                </a:ext>
              </a:extLst>
            </p:cNvPr>
            <p:cNvSpPr txBox="1"/>
            <p:nvPr/>
          </p:nvSpPr>
          <p:spPr>
            <a:xfrm>
              <a:off x="8178159" y="3075401"/>
              <a:ext cx="3767328" cy="807490"/>
            </a:xfrm>
            <a:prstGeom prst="rect">
              <a:avLst/>
            </a:prstGeom>
            <a:solidFill>
              <a:srgbClr val="C581B7">
                <a:alpha val="30000"/>
              </a:srgbClr>
            </a:solidFill>
          </p:spPr>
          <p:txBody>
            <a:bodyPr wrap="square" lIns="91440" tIns="91440" rIns="91440" bIns="91440" rtlCol="0" anchor="ctr" anchorCtr="0">
              <a:noAutofit/>
            </a:bodyPr>
            <a:lstStyle/>
            <a:p>
              <a:pPr algn="ctr"/>
              <a:r>
                <a:rPr lang="en-US" sz="2000" b="0" i="0" dirty="0">
                  <a:solidFill>
                    <a:srgbClr val="000000"/>
                  </a:solidFill>
                  <a:latin typeface="Calibri" panose="020F0502020204030204" pitchFamily="34" charset="0"/>
                </a:rPr>
                <a:t>DOT&amp;PF support for transportation grant</a:t>
              </a:r>
              <a:r>
                <a:rPr lang="en-US" sz="2000" dirty="0">
                  <a:solidFill>
                    <a:srgbClr val="000000"/>
                  </a:solidFill>
                  <a:latin typeface="Calibri" panose="020F0502020204030204" pitchFamily="34" charset="0"/>
                </a:rPr>
                <a:t>-writing.</a:t>
              </a:r>
              <a:endParaRPr lang="en-US" sz="2000" b="0" i="0" u="none" strike="noStrike" dirty="0">
                <a:solidFill>
                  <a:srgbClr val="000000"/>
                </a:solidFill>
                <a:effectLst/>
                <a:latin typeface="Calibri" panose="020F0502020204030204" pitchFamily="34" charset="0"/>
              </a:endParaRPr>
            </a:p>
          </p:txBody>
        </p:sp>
        <p:sp>
          <p:nvSpPr>
            <p:cNvPr id="10" name="TextBox 9">
              <a:extLst>
                <a:ext uri="{FF2B5EF4-FFF2-40B4-BE49-F238E27FC236}">
                  <a16:creationId xmlns:a16="http://schemas.microsoft.com/office/drawing/2014/main" id="{E7CE7B14-965B-B6CC-FB4B-B5E9DCDA804B}"/>
                </a:ext>
              </a:extLst>
            </p:cNvPr>
            <p:cNvSpPr txBox="1"/>
            <p:nvPr/>
          </p:nvSpPr>
          <p:spPr>
            <a:xfrm>
              <a:off x="8181048" y="2636489"/>
              <a:ext cx="3764439" cy="438912"/>
            </a:xfrm>
            <a:prstGeom prst="rect">
              <a:avLst/>
            </a:prstGeom>
            <a:solidFill>
              <a:srgbClr val="C581B7"/>
            </a:solidFill>
          </p:spPr>
          <p:txBody>
            <a:bodyPr wrap="square" lIns="0" tIns="54864" rIns="0" bIns="0" rtlCol="0" anchor="ctr" anchorCtr="0">
              <a:noAutofit/>
            </a:bodyPr>
            <a:lstStyle/>
            <a:p>
              <a:pPr algn="ctr">
                <a:lnSpc>
                  <a:spcPts val="2800"/>
                </a:lnSpc>
              </a:pPr>
              <a:r>
                <a:rPr lang="en-US" sz="2800" b="1" dirty="0">
                  <a:solidFill>
                    <a:schemeClr val="bg1"/>
                  </a:solidFill>
                </a:rPr>
                <a:t>Task 2 - Grant writing</a:t>
              </a:r>
            </a:p>
          </p:txBody>
        </p:sp>
      </p:grpSp>
      <p:grpSp>
        <p:nvGrpSpPr>
          <p:cNvPr id="31" name="Group 30">
            <a:extLst>
              <a:ext uri="{FF2B5EF4-FFF2-40B4-BE49-F238E27FC236}">
                <a16:creationId xmlns:a16="http://schemas.microsoft.com/office/drawing/2014/main" id="{E9986C4D-C8FB-A8E9-4572-88D43306E95B}"/>
              </a:ext>
            </a:extLst>
          </p:cNvPr>
          <p:cNvGrpSpPr/>
          <p:nvPr/>
        </p:nvGrpSpPr>
        <p:grpSpPr>
          <a:xfrm>
            <a:off x="8074786" y="1233206"/>
            <a:ext cx="3767328" cy="1237592"/>
            <a:chOff x="8175270" y="4048583"/>
            <a:chExt cx="3767328" cy="2645765"/>
          </a:xfrm>
        </p:grpSpPr>
        <p:sp>
          <p:nvSpPr>
            <p:cNvPr id="11" name="TextBox 10">
              <a:extLst>
                <a:ext uri="{FF2B5EF4-FFF2-40B4-BE49-F238E27FC236}">
                  <a16:creationId xmlns:a16="http://schemas.microsoft.com/office/drawing/2014/main" id="{DFA98237-DE0C-ECAA-81BB-F4DE0BFA8F09}"/>
                </a:ext>
              </a:extLst>
            </p:cNvPr>
            <p:cNvSpPr txBox="1"/>
            <p:nvPr/>
          </p:nvSpPr>
          <p:spPr>
            <a:xfrm>
              <a:off x="8175270" y="4487495"/>
              <a:ext cx="3767328" cy="2206853"/>
            </a:xfrm>
            <a:prstGeom prst="rect">
              <a:avLst/>
            </a:prstGeom>
            <a:solidFill>
              <a:srgbClr val="C581B7">
                <a:alpha val="30000"/>
              </a:srgbClr>
            </a:solidFill>
          </p:spPr>
          <p:txBody>
            <a:bodyPr wrap="square" lIns="91440" tIns="91440" rIns="91440" bIns="91440" rtlCol="0" anchor="ctr" anchorCtr="0">
              <a:noAutofit/>
            </a:bodyPr>
            <a:lstStyle/>
            <a:p>
              <a:pPr algn="ctr"/>
              <a:r>
                <a:rPr lang="en-US" sz="2000" u="none" strike="noStrike" dirty="0">
                  <a:effectLst/>
                </a:rPr>
                <a:t>Community engagement in DOT&amp;PF drone program.</a:t>
              </a:r>
              <a:endParaRPr lang="en-US" sz="2000" b="0" i="0" u="none" strike="noStrike" dirty="0">
                <a:solidFill>
                  <a:srgbClr val="000000"/>
                </a:solidFill>
                <a:effectLst/>
                <a:latin typeface="Calibri" panose="020F0502020204030204" pitchFamily="34" charset="0"/>
              </a:endParaRPr>
            </a:p>
          </p:txBody>
        </p:sp>
        <p:sp>
          <p:nvSpPr>
            <p:cNvPr id="14" name="TextBox 13">
              <a:extLst>
                <a:ext uri="{FF2B5EF4-FFF2-40B4-BE49-F238E27FC236}">
                  <a16:creationId xmlns:a16="http://schemas.microsoft.com/office/drawing/2014/main" id="{44E41673-843F-ECE5-F3E4-47B41F8E55FE}"/>
                </a:ext>
              </a:extLst>
            </p:cNvPr>
            <p:cNvSpPr txBox="1"/>
            <p:nvPr/>
          </p:nvSpPr>
          <p:spPr>
            <a:xfrm>
              <a:off x="8178159" y="4048583"/>
              <a:ext cx="3764439" cy="885636"/>
            </a:xfrm>
            <a:prstGeom prst="rect">
              <a:avLst/>
            </a:prstGeom>
            <a:solidFill>
              <a:srgbClr val="C581B7"/>
            </a:solidFill>
          </p:spPr>
          <p:txBody>
            <a:bodyPr wrap="square" lIns="0" tIns="54864" rIns="0" bIns="0" rtlCol="0" anchor="ctr" anchorCtr="0">
              <a:noAutofit/>
            </a:bodyPr>
            <a:lstStyle/>
            <a:p>
              <a:pPr algn="ctr">
                <a:lnSpc>
                  <a:spcPts val="2800"/>
                </a:lnSpc>
              </a:pPr>
              <a:r>
                <a:rPr lang="en-US" sz="2800" b="1" dirty="0">
                  <a:solidFill>
                    <a:schemeClr val="bg1"/>
                  </a:solidFill>
                </a:rPr>
                <a:t>SMART</a:t>
              </a:r>
            </a:p>
          </p:txBody>
        </p:sp>
      </p:grpSp>
      <p:grpSp>
        <p:nvGrpSpPr>
          <p:cNvPr id="30" name="Group 29">
            <a:extLst>
              <a:ext uri="{FF2B5EF4-FFF2-40B4-BE49-F238E27FC236}">
                <a16:creationId xmlns:a16="http://schemas.microsoft.com/office/drawing/2014/main" id="{B290265B-12D3-1FB5-4BFC-A98A120A92A2}"/>
              </a:ext>
            </a:extLst>
          </p:cNvPr>
          <p:cNvGrpSpPr/>
          <p:nvPr/>
        </p:nvGrpSpPr>
        <p:grpSpPr>
          <a:xfrm>
            <a:off x="252899" y="4042729"/>
            <a:ext cx="7663663" cy="1240548"/>
            <a:chOff x="252899" y="4042729"/>
            <a:chExt cx="7739919" cy="1240548"/>
          </a:xfrm>
        </p:grpSpPr>
        <p:sp>
          <p:nvSpPr>
            <p:cNvPr id="17" name="TextBox 16">
              <a:extLst>
                <a:ext uri="{FF2B5EF4-FFF2-40B4-BE49-F238E27FC236}">
                  <a16:creationId xmlns:a16="http://schemas.microsoft.com/office/drawing/2014/main" id="{36C71437-A4FF-F343-A8DC-40D38F7A318D}"/>
                </a:ext>
              </a:extLst>
            </p:cNvPr>
            <p:cNvSpPr txBox="1"/>
            <p:nvPr/>
          </p:nvSpPr>
          <p:spPr>
            <a:xfrm>
              <a:off x="252899" y="4459954"/>
              <a:ext cx="7739918" cy="823323"/>
            </a:xfrm>
            <a:prstGeom prst="rect">
              <a:avLst/>
            </a:prstGeom>
            <a:solidFill>
              <a:srgbClr val="C581B7">
                <a:alpha val="30000"/>
              </a:srgbClr>
            </a:solidFill>
          </p:spPr>
          <p:txBody>
            <a:bodyPr wrap="square" lIns="91440" tIns="91440" rIns="91440" bIns="91440" rtlCol="0" anchor="ctr" anchorCtr="0">
              <a:noAutofit/>
            </a:bodyPr>
            <a:lstStyle/>
            <a:p>
              <a:pPr algn="ctr"/>
              <a:r>
                <a:rPr lang="en-US" sz="2000" u="none" strike="noStrike" dirty="0">
                  <a:effectLst/>
                </a:rPr>
                <a:t>Statewide transportation equity planning.</a:t>
              </a:r>
              <a:endParaRPr lang="en-US" sz="2000" b="0" i="0" u="none" strike="noStrike" dirty="0">
                <a:solidFill>
                  <a:srgbClr val="000000"/>
                </a:solidFill>
                <a:effectLst/>
                <a:latin typeface="Calibri" panose="020F0502020204030204" pitchFamily="34" charset="0"/>
              </a:endParaRPr>
            </a:p>
          </p:txBody>
        </p:sp>
        <p:sp>
          <p:nvSpPr>
            <p:cNvPr id="20" name="TextBox 19">
              <a:extLst>
                <a:ext uri="{FF2B5EF4-FFF2-40B4-BE49-F238E27FC236}">
                  <a16:creationId xmlns:a16="http://schemas.microsoft.com/office/drawing/2014/main" id="{56EE69C9-8D8C-5733-1502-8FFD95049A4E}"/>
                </a:ext>
              </a:extLst>
            </p:cNvPr>
            <p:cNvSpPr txBox="1"/>
            <p:nvPr/>
          </p:nvSpPr>
          <p:spPr>
            <a:xfrm>
              <a:off x="252900" y="4042729"/>
              <a:ext cx="7739918" cy="438912"/>
            </a:xfrm>
            <a:prstGeom prst="rect">
              <a:avLst/>
            </a:prstGeom>
            <a:solidFill>
              <a:srgbClr val="C581B7"/>
            </a:solidFill>
          </p:spPr>
          <p:txBody>
            <a:bodyPr wrap="square" lIns="0" tIns="54864" rIns="0" bIns="0" rtlCol="0" anchor="ctr" anchorCtr="0">
              <a:noAutofit/>
            </a:bodyPr>
            <a:lstStyle/>
            <a:p>
              <a:pPr algn="ctr">
                <a:lnSpc>
                  <a:spcPts val="2800"/>
                </a:lnSpc>
              </a:pPr>
              <a:r>
                <a:rPr lang="en-US" sz="2800" b="1" dirty="0">
                  <a:solidFill>
                    <a:schemeClr val="bg1"/>
                  </a:solidFill>
                </a:rPr>
                <a:t>SECCAP - Transportation</a:t>
              </a:r>
            </a:p>
          </p:txBody>
        </p:sp>
      </p:grpSp>
      <p:grpSp>
        <p:nvGrpSpPr>
          <p:cNvPr id="32" name="Group 31">
            <a:extLst>
              <a:ext uri="{FF2B5EF4-FFF2-40B4-BE49-F238E27FC236}">
                <a16:creationId xmlns:a16="http://schemas.microsoft.com/office/drawing/2014/main" id="{BBC141C2-9CE7-A0BD-C7C1-79E146D68F74}"/>
              </a:ext>
            </a:extLst>
          </p:cNvPr>
          <p:cNvGrpSpPr/>
          <p:nvPr/>
        </p:nvGrpSpPr>
        <p:grpSpPr>
          <a:xfrm>
            <a:off x="252899" y="5453800"/>
            <a:ext cx="7663661" cy="1240548"/>
            <a:chOff x="252899" y="5453800"/>
            <a:chExt cx="7739919" cy="1240548"/>
          </a:xfrm>
        </p:grpSpPr>
        <p:sp>
          <p:nvSpPr>
            <p:cNvPr id="21" name="TextBox 20">
              <a:extLst>
                <a:ext uri="{FF2B5EF4-FFF2-40B4-BE49-F238E27FC236}">
                  <a16:creationId xmlns:a16="http://schemas.microsoft.com/office/drawing/2014/main" id="{B94F6619-9C3F-8E30-89BC-AB484BF7B15A}"/>
                </a:ext>
              </a:extLst>
            </p:cNvPr>
            <p:cNvSpPr txBox="1"/>
            <p:nvPr/>
          </p:nvSpPr>
          <p:spPr>
            <a:xfrm>
              <a:off x="252899" y="5871025"/>
              <a:ext cx="7739918" cy="823323"/>
            </a:xfrm>
            <a:prstGeom prst="rect">
              <a:avLst/>
            </a:prstGeom>
            <a:solidFill>
              <a:srgbClr val="C581B7">
                <a:alpha val="30000"/>
              </a:srgbClr>
            </a:solidFill>
          </p:spPr>
          <p:txBody>
            <a:bodyPr wrap="square" lIns="91440" tIns="91440" rIns="91440" bIns="91440" rtlCol="0" anchor="ctr" anchorCtr="0">
              <a:noAutofit/>
            </a:bodyPr>
            <a:lstStyle/>
            <a:p>
              <a:pPr algn="ctr"/>
              <a:r>
                <a:rPr lang="en-US" sz="2000" u="none" strike="noStrike" dirty="0">
                  <a:effectLst/>
                </a:rPr>
                <a:t>Development of TIFIA and RRIF plan for Alaska, with PNWER.</a:t>
              </a:r>
              <a:endParaRPr lang="en-US" sz="2000" b="0" i="0" u="none" strike="noStrike" dirty="0">
                <a:solidFill>
                  <a:srgbClr val="000000"/>
                </a:solidFill>
                <a:effectLst/>
                <a:latin typeface="Calibri" panose="020F0502020204030204" pitchFamily="34" charset="0"/>
              </a:endParaRPr>
            </a:p>
          </p:txBody>
        </p:sp>
        <p:sp>
          <p:nvSpPr>
            <p:cNvPr id="22" name="TextBox 21">
              <a:extLst>
                <a:ext uri="{FF2B5EF4-FFF2-40B4-BE49-F238E27FC236}">
                  <a16:creationId xmlns:a16="http://schemas.microsoft.com/office/drawing/2014/main" id="{D6E35476-5181-3288-8F6F-53DBB2B6662D}"/>
                </a:ext>
              </a:extLst>
            </p:cNvPr>
            <p:cNvSpPr txBox="1"/>
            <p:nvPr/>
          </p:nvSpPr>
          <p:spPr>
            <a:xfrm>
              <a:off x="252900" y="5453800"/>
              <a:ext cx="7739918" cy="438912"/>
            </a:xfrm>
            <a:prstGeom prst="rect">
              <a:avLst/>
            </a:prstGeom>
            <a:solidFill>
              <a:srgbClr val="C581B7"/>
            </a:solidFill>
          </p:spPr>
          <p:txBody>
            <a:bodyPr wrap="square" lIns="0" tIns="54864" rIns="0" bIns="0" rtlCol="0" anchor="ctr" anchorCtr="0">
              <a:noAutofit/>
            </a:bodyPr>
            <a:lstStyle/>
            <a:p>
              <a:pPr algn="ctr">
                <a:lnSpc>
                  <a:spcPts val="2800"/>
                </a:lnSpc>
              </a:pPr>
              <a:r>
                <a:rPr lang="en-US" sz="2800" b="1" dirty="0">
                  <a:solidFill>
                    <a:schemeClr val="bg1"/>
                  </a:solidFill>
                </a:rPr>
                <a:t>Regional Infrastructure Accelerator</a:t>
              </a:r>
            </a:p>
          </p:txBody>
        </p:sp>
      </p:grpSp>
      <p:grpSp>
        <p:nvGrpSpPr>
          <p:cNvPr id="16" name="Group 15">
            <a:extLst>
              <a:ext uri="{FF2B5EF4-FFF2-40B4-BE49-F238E27FC236}">
                <a16:creationId xmlns:a16="http://schemas.microsoft.com/office/drawing/2014/main" id="{E0C796E3-BE55-98F7-1B26-23554057CFCA}"/>
              </a:ext>
            </a:extLst>
          </p:cNvPr>
          <p:cNvGrpSpPr/>
          <p:nvPr/>
        </p:nvGrpSpPr>
        <p:grpSpPr>
          <a:xfrm>
            <a:off x="8074786" y="5440815"/>
            <a:ext cx="3774439" cy="1246402"/>
            <a:chOff x="8213953" y="5453800"/>
            <a:chExt cx="3774439" cy="1246402"/>
          </a:xfrm>
        </p:grpSpPr>
        <p:sp>
          <p:nvSpPr>
            <p:cNvPr id="40" name="TextBox 39">
              <a:extLst>
                <a:ext uri="{FF2B5EF4-FFF2-40B4-BE49-F238E27FC236}">
                  <a16:creationId xmlns:a16="http://schemas.microsoft.com/office/drawing/2014/main" id="{85A687DD-35BF-AFBA-92F9-FC6924717488}"/>
                </a:ext>
              </a:extLst>
            </p:cNvPr>
            <p:cNvSpPr txBox="1"/>
            <p:nvPr/>
          </p:nvSpPr>
          <p:spPr>
            <a:xfrm>
              <a:off x="8223953" y="5862290"/>
              <a:ext cx="3764439" cy="797999"/>
            </a:xfrm>
            <a:prstGeom prst="rect">
              <a:avLst/>
            </a:prstGeom>
            <a:solidFill>
              <a:srgbClr val="9D4983">
                <a:alpha val="37000"/>
              </a:srgbClr>
            </a:solidFill>
            <a:ln w="57150">
              <a:noFill/>
            </a:ln>
          </p:spPr>
          <p:txBody>
            <a:bodyPr wrap="square" rtlCol="0" anchor="ctr" anchorCtr="0">
              <a:noAutofit/>
            </a:bodyPr>
            <a:lstStyle/>
            <a:p>
              <a:pPr algn="ctr">
                <a:lnSpc>
                  <a:spcPts val="2800"/>
                </a:lnSpc>
              </a:pPr>
              <a:endParaRPr lang="en-US" sz="2800" b="1" dirty="0">
                <a:solidFill>
                  <a:schemeClr val="bg1"/>
                </a:solidFill>
              </a:endParaRPr>
            </a:p>
          </p:txBody>
        </p:sp>
        <p:grpSp>
          <p:nvGrpSpPr>
            <p:cNvPr id="5" name="Group 4">
              <a:extLst>
                <a:ext uri="{FF2B5EF4-FFF2-40B4-BE49-F238E27FC236}">
                  <a16:creationId xmlns:a16="http://schemas.microsoft.com/office/drawing/2014/main" id="{1EF14734-634D-FD14-889C-FD0CAEAF5E4D}"/>
                </a:ext>
              </a:extLst>
            </p:cNvPr>
            <p:cNvGrpSpPr/>
            <p:nvPr/>
          </p:nvGrpSpPr>
          <p:grpSpPr>
            <a:xfrm>
              <a:off x="8213953" y="5453800"/>
              <a:ext cx="3767328" cy="1246402"/>
              <a:chOff x="8178159" y="1224395"/>
              <a:chExt cx="3767328" cy="1246402"/>
            </a:xfrm>
          </p:grpSpPr>
          <p:sp>
            <p:nvSpPr>
              <p:cNvPr id="6" name="TextBox 5">
                <a:extLst>
                  <a:ext uri="{FF2B5EF4-FFF2-40B4-BE49-F238E27FC236}">
                    <a16:creationId xmlns:a16="http://schemas.microsoft.com/office/drawing/2014/main" id="{F3D8E2B4-E179-C654-7F03-911B3D2EE185}"/>
                  </a:ext>
                </a:extLst>
              </p:cNvPr>
              <p:cNvSpPr txBox="1"/>
              <p:nvPr/>
            </p:nvSpPr>
            <p:spPr>
              <a:xfrm>
                <a:off x="8178159" y="1663307"/>
                <a:ext cx="3767328" cy="807490"/>
              </a:xfrm>
              <a:prstGeom prst="rect">
                <a:avLst/>
              </a:prstGeom>
              <a:solidFill>
                <a:srgbClr val="C581B7">
                  <a:alpha val="30000"/>
                </a:srgbClr>
              </a:solidFill>
            </p:spPr>
            <p:txBody>
              <a:bodyPr wrap="square" lIns="91440" tIns="91440" rIns="91440" bIns="91440" rtlCol="0" anchor="ctr" anchorCtr="0">
                <a:noAutofit/>
              </a:bodyPr>
              <a:lstStyle/>
              <a:p>
                <a:pPr algn="ctr"/>
                <a:r>
                  <a:rPr lang="en-US" sz="2000" u="none" strike="noStrike" dirty="0">
                    <a:effectLst/>
                  </a:rPr>
                  <a:t>Bundled development of community safety action plans.</a:t>
                </a:r>
                <a:endParaRPr lang="en-US" sz="2000" b="0" i="0" u="none" strike="noStrike" dirty="0">
                  <a:solidFill>
                    <a:srgbClr val="000000"/>
                  </a:solidFill>
                  <a:effectLst/>
                  <a:latin typeface="Calibri" panose="020F0502020204030204" pitchFamily="34" charset="0"/>
                </a:endParaRPr>
              </a:p>
            </p:txBody>
          </p:sp>
          <p:sp>
            <p:nvSpPr>
              <p:cNvPr id="15" name="TextBox 14">
                <a:extLst>
                  <a:ext uri="{FF2B5EF4-FFF2-40B4-BE49-F238E27FC236}">
                    <a16:creationId xmlns:a16="http://schemas.microsoft.com/office/drawing/2014/main" id="{90E1FFB3-9DD7-F1BB-C3ED-A6A8D4C53725}"/>
                  </a:ext>
                </a:extLst>
              </p:cNvPr>
              <p:cNvSpPr txBox="1"/>
              <p:nvPr/>
            </p:nvSpPr>
            <p:spPr>
              <a:xfrm>
                <a:off x="8181048" y="1224395"/>
                <a:ext cx="3764439" cy="438912"/>
              </a:xfrm>
              <a:prstGeom prst="rect">
                <a:avLst/>
              </a:prstGeom>
              <a:solidFill>
                <a:srgbClr val="C581B7"/>
              </a:solidFill>
            </p:spPr>
            <p:txBody>
              <a:bodyPr wrap="square" lIns="0" tIns="54864" rIns="0" bIns="0" rtlCol="0" anchor="ctr" anchorCtr="0">
                <a:noAutofit/>
              </a:bodyPr>
              <a:lstStyle/>
              <a:p>
                <a:pPr algn="ctr">
                  <a:lnSpc>
                    <a:spcPts val="2800"/>
                  </a:lnSpc>
                </a:pPr>
                <a:r>
                  <a:rPr lang="en-US" sz="2800" b="1" dirty="0">
                    <a:solidFill>
                      <a:schemeClr val="bg1"/>
                    </a:solidFill>
                  </a:rPr>
                  <a:t>SS4A</a:t>
                </a:r>
              </a:p>
            </p:txBody>
          </p:sp>
        </p:grpSp>
      </p:grpSp>
    </p:spTree>
    <p:extLst>
      <p:ext uri="{BB962C8B-B14F-4D97-AF65-F5344CB8AC3E}">
        <p14:creationId xmlns:p14="http://schemas.microsoft.com/office/powerpoint/2010/main" val="3891485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44A64-28A2-813D-B4E4-6884FF5C656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9D8F060-2334-37F3-A809-C257E0361844}"/>
              </a:ext>
            </a:extLst>
          </p:cNvPr>
          <p:cNvSpPr/>
          <p:nvPr/>
        </p:nvSpPr>
        <p:spPr>
          <a:xfrm rot="5400000">
            <a:off x="-2702465" y="2702465"/>
            <a:ext cx="6857998" cy="145306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A8CC045-7CD1-2EB7-2283-E22AEBF23F2C}"/>
              </a:ext>
            </a:extLst>
          </p:cNvPr>
          <p:cNvSpPr txBox="1"/>
          <p:nvPr/>
        </p:nvSpPr>
        <p:spPr>
          <a:xfrm rot="5400000">
            <a:off x="-1822746" y="3920088"/>
            <a:ext cx="4951023" cy="692248"/>
          </a:xfrm>
          <a:prstGeom prst="rect">
            <a:avLst/>
          </a:prstGeom>
          <a:noFill/>
        </p:spPr>
        <p:txBody>
          <a:bodyPr wrap="square" lIns="0" tIns="0" rIns="0" bIns="0" rtlCol="0" anchor="ctr" anchorCtr="0">
            <a:noAutofit/>
          </a:bodyPr>
          <a:lstStyle/>
          <a:p>
            <a:r>
              <a:rPr lang="en-US" sz="3200" b="1" spc="200" dirty="0">
                <a:solidFill>
                  <a:schemeClr val="bg1"/>
                </a:solidFill>
              </a:rPr>
              <a:t> </a:t>
            </a:r>
            <a:r>
              <a:rPr lang="en-US" sz="2000" b="1" spc="200" dirty="0">
                <a:solidFill>
                  <a:schemeClr val="bg1"/>
                </a:solidFill>
              </a:rPr>
              <a:t>SUCCESSFUL COLLABORATION</a:t>
            </a:r>
          </a:p>
        </p:txBody>
      </p:sp>
      <p:pic>
        <p:nvPicPr>
          <p:cNvPr id="4" name="Picture 3" descr="A logo with white dots and lines&#10;&#10;Description automatically generated">
            <a:extLst>
              <a:ext uri="{FF2B5EF4-FFF2-40B4-BE49-F238E27FC236}">
                <a16:creationId xmlns:a16="http://schemas.microsoft.com/office/drawing/2014/main" id="{433CE4F0-F8CC-D585-7120-E0620476EE1F}"/>
              </a:ext>
            </a:extLst>
          </p:cNvPr>
          <p:cNvPicPr>
            <a:picLocks noChangeAspect="1"/>
          </p:cNvPicPr>
          <p:nvPr/>
        </p:nvPicPr>
        <p:blipFill>
          <a:blip r:embed="rId3"/>
          <a:stretch>
            <a:fillRect/>
          </a:stretch>
        </p:blipFill>
        <p:spPr>
          <a:xfrm>
            <a:off x="125983" y="242865"/>
            <a:ext cx="1190563" cy="1364161"/>
          </a:xfrm>
          <a:prstGeom prst="rect">
            <a:avLst/>
          </a:prstGeom>
        </p:spPr>
      </p:pic>
      <p:grpSp>
        <p:nvGrpSpPr>
          <p:cNvPr id="19" name="Group 18">
            <a:extLst>
              <a:ext uri="{FF2B5EF4-FFF2-40B4-BE49-F238E27FC236}">
                <a16:creationId xmlns:a16="http://schemas.microsoft.com/office/drawing/2014/main" id="{92457B51-A1C0-E9DC-CB69-6819EAA5428D}"/>
              </a:ext>
            </a:extLst>
          </p:cNvPr>
          <p:cNvGrpSpPr/>
          <p:nvPr/>
        </p:nvGrpSpPr>
        <p:grpSpPr>
          <a:xfrm>
            <a:off x="7793352" y="0"/>
            <a:ext cx="4398648" cy="6858002"/>
            <a:chOff x="246513" y="4061690"/>
            <a:chExt cx="7739920" cy="1226036"/>
          </a:xfrm>
        </p:grpSpPr>
        <p:sp>
          <p:nvSpPr>
            <p:cNvPr id="20" name="TextBox 19">
              <a:extLst>
                <a:ext uri="{FF2B5EF4-FFF2-40B4-BE49-F238E27FC236}">
                  <a16:creationId xmlns:a16="http://schemas.microsoft.com/office/drawing/2014/main" id="{0AF88C79-9D41-3CF8-DA8D-430394196CF0}"/>
                </a:ext>
              </a:extLst>
            </p:cNvPr>
            <p:cNvSpPr txBox="1"/>
            <p:nvPr/>
          </p:nvSpPr>
          <p:spPr>
            <a:xfrm>
              <a:off x="246513" y="4308301"/>
              <a:ext cx="7739917" cy="979425"/>
            </a:xfrm>
            <a:prstGeom prst="rect">
              <a:avLst/>
            </a:prstGeom>
            <a:solidFill>
              <a:srgbClr val="235AA7">
                <a:alpha val="30000"/>
              </a:srgbClr>
            </a:solidFill>
          </p:spPr>
          <p:txBody>
            <a:bodyPr wrap="square" lIns="91440" tIns="91440" rIns="91440" bIns="91440" rtlCol="0" anchor="ctr" anchorCtr="0">
              <a:noAutofit/>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1" name="TextBox 20">
              <a:extLst>
                <a:ext uri="{FF2B5EF4-FFF2-40B4-BE49-F238E27FC236}">
                  <a16:creationId xmlns:a16="http://schemas.microsoft.com/office/drawing/2014/main" id="{A7B59626-139C-62F3-4D7F-528F77690B67}"/>
                </a:ext>
              </a:extLst>
            </p:cNvPr>
            <p:cNvSpPr txBox="1"/>
            <p:nvPr/>
          </p:nvSpPr>
          <p:spPr>
            <a:xfrm>
              <a:off x="246516" y="4061690"/>
              <a:ext cx="7739917" cy="246611"/>
            </a:xfrm>
            <a:prstGeom prst="rect">
              <a:avLst/>
            </a:prstGeom>
            <a:solidFill>
              <a:srgbClr val="235AA7"/>
            </a:solidFill>
          </p:spPr>
          <p:txBody>
            <a:bodyPr wrap="square" lIns="0" tIns="54864" rIns="0" bIns="0" rtlCol="0" anchor="ctr" anchorCtr="0">
              <a:noAutofit/>
            </a:bodyPr>
            <a:lstStyle/>
            <a:p>
              <a:pPr algn="ctr">
                <a:lnSpc>
                  <a:spcPts val="2800"/>
                </a:lnSpc>
              </a:pPr>
              <a:r>
                <a:rPr lang="en-US" sz="2400" b="1" dirty="0">
                  <a:solidFill>
                    <a:schemeClr val="bg1"/>
                  </a:solidFill>
                </a:rPr>
                <a:t>BIP Planning – Kodiak Sargent Creek and Russian River Bridges Planning Study</a:t>
              </a:r>
            </a:p>
          </p:txBody>
        </p:sp>
      </p:grpSp>
      <p:sp>
        <p:nvSpPr>
          <p:cNvPr id="23" name="TextBox 22">
            <a:extLst>
              <a:ext uri="{FF2B5EF4-FFF2-40B4-BE49-F238E27FC236}">
                <a16:creationId xmlns:a16="http://schemas.microsoft.com/office/drawing/2014/main" id="{93310FAF-0D4B-20CC-ECDD-240A6D9B0793}"/>
              </a:ext>
            </a:extLst>
          </p:cNvPr>
          <p:cNvSpPr txBox="1"/>
          <p:nvPr/>
        </p:nvSpPr>
        <p:spPr>
          <a:xfrm>
            <a:off x="8085127" y="1472966"/>
            <a:ext cx="3980889" cy="5660524"/>
          </a:xfrm>
          <a:prstGeom prst="rect">
            <a:avLst/>
          </a:prstGeom>
          <a:noFill/>
        </p:spPr>
        <p:txBody>
          <a:bodyPr wrap="square">
            <a:spAutoFit/>
          </a:bodyPr>
          <a:lstStyle/>
          <a:p>
            <a:pPr marL="0" marR="0" lvl="1" indent="0" defTabSz="914400">
              <a:spcBef>
                <a:spcPts val="0"/>
              </a:spcBef>
              <a:spcAft>
                <a:spcPts val="1200"/>
              </a:spcAft>
              <a:buNone/>
            </a:pPr>
            <a:r>
              <a:rPr lang="en-US" dirty="0"/>
              <a:t>Awarded </a:t>
            </a:r>
            <a:r>
              <a:rPr lang="en-US" b="0" i="0" dirty="0">
                <a:effectLst/>
              </a:rPr>
              <a:t>$1.28 million</a:t>
            </a:r>
            <a:endParaRPr lang="en-US" dirty="0"/>
          </a:p>
          <a:p>
            <a:pPr marL="0" marR="0" lvl="1" indent="0" defTabSz="914400">
              <a:spcBef>
                <a:spcPts val="0"/>
              </a:spcBef>
              <a:spcAft>
                <a:spcPts val="1200"/>
              </a:spcAft>
              <a:buNone/>
            </a:pPr>
            <a:r>
              <a:rPr lang="en-US" dirty="0"/>
              <a:t>Owned by State, Applied for by Borough. </a:t>
            </a:r>
          </a:p>
          <a:p>
            <a:r>
              <a:rPr lang="en-US" b="0" i="0" u="none" strike="noStrike" baseline="0" dirty="0"/>
              <a:t>These two bridges are critical structures in regard to the daily transportation for residential, commercial and industrial access for the population of Kodiak. </a:t>
            </a:r>
          </a:p>
          <a:p>
            <a:r>
              <a:rPr lang="en-US" b="0" i="0" u="none" strike="noStrike" baseline="0" dirty="0"/>
              <a:t>	</a:t>
            </a:r>
          </a:p>
          <a:p>
            <a:pPr marL="0" lvl="1">
              <a:spcAft>
                <a:spcPts val="1200"/>
              </a:spcAft>
            </a:pPr>
            <a:r>
              <a:rPr lang="en-US" b="0" i="0" u="none" strike="noStrike" baseline="0" dirty="0"/>
              <a:t>This grant would fund a Planning and Environmental Linkage (PEL) Study, a Hydrologic Study and fund other planning activities necessary to replace two bridges on an important state highway on Kodiak Island and make recommendations for other infrastructure improvements to mitigate flooding in the area. </a:t>
            </a:r>
            <a:r>
              <a:rPr lang="en-US" sz="1800" b="0" i="0" u="none" strike="noStrike" baseline="0" dirty="0">
                <a:solidFill>
                  <a:srgbClr val="000000"/>
                </a:solidFill>
                <a:latin typeface="Times New Roman" panose="02020603050405020304" pitchFamily="18" charset="0"/>
              </a:rPr>
              <a:t>	</a:t>
            </a:r>
          </a:p>
          <a:p>
            <a:pPr marL="0" marR="0" lvl="1" indent="0" defTabSz="914400">
              <a:spcBef>
                <a:spcPts val="0"/>
              </a:spcBef>
              <a:spcAft>
                <a:spcPts val="1200"/>
              </a:spcAft>
              <a:buNone/>
            </a:pPr>
            <a:r>
              <a:rPr lang="en-US" b="0" i="0" u="none" strike="noStrike" baseline="0" dirty="0">
                <a:solidFill>
                  <a:srgbClr val="211D1E"/>
                </a:solidFill>
              </a:rPr>
              <a:t>.</a:t>
            </a:r>
          </a:p>
          <a:p>
            <a:pPr marL="0" marR="0" lvl="1" indent="0" defTabSz="914400">
              <a:lnSpc>
                <a:spcPts val="1850"/>
              </a:lnSpc>
              <a:spcBef>
                <a:spcPts val="0"/>
              </a:spcBef>
              <a:spcAft>
                <a:spcPts val="1200"/>
              </a:spcAft>
              <a:buNone/>
            </a:pPr>
            <a:endParaRPr lang="en-US" dirty="0">
              <a:solidFill>
                <a:schemeClr val="tx1">
                  <a:lumMod val="65000"/>
                  <a:lumOff val="35000"/>
                </a:schemeClr>
              </a:solidFill>
              <a:latin typeface="Calibri" panose="020F0502020204030204" pitchFamily="34" charset="0"/>
            </a:endParaRPr>
          </a:p>
        </p:txBody>
      </p:sp>
      <p:pic>
        <p:nvPicPr>
          <p:cNvPr id="7" name="Picture 6">
            <a:extLst>
              <a:ext uri="{FF2B5EF4-FFF2-40B4-BE49-F238E27FC236}">
                <a16:creationId xmlns:a16="http://schemas.microsoft.com/office/drawing/2014/main" id="{006A77D1-C583-BAEB-0CE8-1AF8F9CF4E7F}"/>
              </a:ext>
            </a:extLst>
          </p:cNvPr>
          <p:cNvPicPr>
            <a:picLocks noChangeAspect="1"/>
          </p:cNvPicPr>
          <p:nvPr/>
        </p:nvPicPr>
        <p:blipFill rotWithShape="1">
          <a:blip r:embed="rId4"/>
          <a:srcRect l="31928" t="-2568" r="-7175" b="2568"/>
          <a:stretch/>
        </p:blipFill>
        <p:spPr>
          <a:xfrm>
            <a:off x="1453069" y="-282554"/>
            <a:ext cx="7109040" cy="7140552"/>
          </a:xfrm>
          <a:prstGeom prst="rect">
            <a:avLst/>
          </a:prstGeom>
        </p:spPr>
      </p:pic>
    </p:spTree>
    <p:extLst>
      <p:ext uri="{BB962C8B-B14F-4D97-AF65-F5344CB8AC3E}">
        <p14:creationId xmlns:p14="http://schemas.microsoft.com/office/powerpoint/2010/main" val="1081878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49E3CB-5646-4D52-27CA-4DC69E8B111F}"/>
              </a:ext>
            </a:extLst>
          </p:cNvPr>
          <p:cNvSpPr/>
          <p:nvPr/>
        </p:nvSpPr>
        <p:spPr>
          <a:xfrm rot="5400000">
            <a:off x="-2702465" y="2702465"/>
            <a:ext cx="6857998" cy="145306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255B193-FE7C-606F-80F4-330747EFF128}"/>
              </a:ext>
            </a:extLst>
          </p:cNvPr>
          <p:cNvSpPr txBox="1"/>
          <p:nvPr/>
        </p:nvSpPr>
        <p:spPr>
          <a:xfrm rot="5400000">
            <a:off x="-1822746" y="3920088"/>
            <a:ext cx="4951023" cy="692248"/>
          </a:xfrm>
          <a:prstGeom prst="rect">
            <a:avLst/>
          </a:prstGeom>
          <a:noFill/>
        </p:spPr>
        <p:txBody>
          <a:bodyPr wrap="square" lIns="0" tIns="0" rIns="0" bIns="0" rtlCol="0" anchor="ctr" anchorCtr="0">
            <a:noAutofit/>
          </a:bodyPr>
          <a:lstStyle/>
          <a:p>
            <a:r>
              <a:rPr lang="en-US" sz="3200" b="1" spc="200" dirty="0">
                <a:solidFill>
                  <a:schemeClr val="bg1"/>
                </a:solidFill>
              </a:rPr>
              <a:t> </a:t>
            </a:r>
            <a:r>
              <a:rPr lang="en-US" sz="2000" b="1" spc="200" dirty="0">
                <a:solidFill>
                  <a:schemeClr val="bg1"/>
                </a:solidFill>
              </a:rPr>
              <a:t>SUCCESSFUL COLLABORATION</a:t>
            </a:r>
          </a:p>
        </p:txBody>
      </p:sp>
      <p:pic>
        <p:nvPicPr>
          <p:cNvPr id="4" name="Picture 3" descr="A logo with white dots and lines&#10;&#10;Description automatically generated">
            <a:extLst>
              <a:ext uri="{FF2B5EF4-FFF2-40B4-BE49-F238E27FC236}">
                <a16:creationId xmlns:a16="http://schemas.microsoft.com/office/drawing/2014/main" id="{A972803D-3F67-49FB-DDB3-0FF321AA1A9F}"/>
              </a:ext>
            </a:extLst>
          </p:cNvPr>
          <p:cNvPicPr>
            <a:picLocks noChangeAspect="1"/>
          </p:cNvPicPr>
          <p:nvPr/>
        </p:nvPicPr>
        <p:blipFill>
          <a:blip r:embed="rId3"/>
          <a:stretch>
            <a:fillRect/>
          </a:stretch>
        </p:blipFill>
        <p:spPr>
          <a:xfrm>
            <a:off x="125983" y="242865"/>
            <a:ext cx="1190563" cy="1364161"/>
          </a:xfrm>
          <a:prstGeom prst="rect">
            <a:avLst/>
          </a:prstGeom>
        </p:spPr>
      </p:pic>
      <p:grpSp>
        <p:nvGrpSpPr>
          <p:cNvPr id="19" name="Group 18">
            <a:extLst>
              <a:ext uri="{FF2B5EF4-FFF2-40B4-BE49-F238E27FC236}">
                <a16:creationId xmlns:a16="http://schemas.microsoft.com/office/drawing/2014/main" id="{122AE8E0-0743-480F-2721-6EE3B9E273A8}"/>
              </a:ext>
            </a:extLst>
          </p:cNvPr>
          <p:cNvGrpSpPr/>
          <p:nvPr/>
        </p:nvGrpSpPr>
        <p:grpSpPr>
          <a:xfrm>
            <a:off x="1453068" y="-2"/>
            <a:ext cx="5152447" cy="4503763"/>
            <a:chOff x="246513" y="4061690"/>
            <a:chExt cx="7739920" cy="1226036"/>
          </a:xfrm>
        </p:grpSpPr>
        <p:sp>
          <p:nvSpPr>
            <p:cNvPr id="20" name="TextBox 19">
              <a:extLst>
                <a:ext uri="{FF2B5EF4-FFF2-40B4-BE49-F238E27FC236}">
                  <a16:creationId xmlns:a16="http://schemas.microsoft.com/office/drawing/2014/main" id="{98A2D3E3-AA3D-4D1E-A02E-D2551DA8D5D7}"/>
                </a:ext>
              </a:extLst>
            </p:cNvPr>
            <p:cNvSpPr txBox="1"/>
            <p:nvPr/>
          </p:nvSpPr>
          <p:spPr>
            <a:xfrm>
              <a:off x="246513" y="4308301"/>
              <a:ext cx="7739917" cy="979425"/>
            </a:xfrm>
            <a:prstGeom prst="rect">
              <a:avLst/>
            </a:prstGeom>
            <a:solidFill>
              <a:srgbClr val="235AA7">
                <a:alpha val="30000"/>
              </a:srgbClr>
            </a:solidFill>
          </p:spPr>
          <p:txBody>
            <a:bodyPr wrap="square" lIns="91440" tIns="91440" rIns="91440" bIns="91440" rtlCol="0" anchor="ctr" anchorCtr="0">
              <a:noAutofit/>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1" name="TextBox 20">
              <a:extLst>
                <a:ext uri="{FF2B5EF4-FFF2-40B4-BE49-F238E27FC236}">
                  <a16:creationId xmlns:a16="http://schemas.microsoft.com/office/drawing/2014/main" id="{080D4B0B-92F8-FC2C-AC6B-8494FE3E020C}"/>
                </a:ext>
              </a:extLst>
            </p:cNvPr>
            <p:cNvSpPr txBox="1"/>
            <p:nvPr/>
          </p:nvSpPr>
          <p:spPr>
            <a:xfrm>
              <a:off x="246516" y="4061690"/>
              <a:ext cx="7739917" cy="246611"/>
            </a:xfrm>
            <a:prstGeom prst="rect">
              <a:avLst/>
            </a:prstGeom>
            <a:solidFill>
              <a:srgbClr val="235AA7"/>
            </a:solidFill>
          </p:spPr>
          <p:txBody>
            <a:bodyPr wrap="square" lIns="0" tIns="54864" rIns="0" bIns="0" rtlCol="0" anchor="ctr" anchorCtr="0">
              <a:noAutofit/>
            </a:bodyPr>
            <a:lstStyle/>
            <a:p>
              <a:pPr algn="ctr">
                <a:lnSpc>
                  <a:spcPts val="2800"/>
                </a:lnSpc>
              </a:pPr>
              <a:r>
                <a:rPr lang="en-US" sz="2800" b="1" dirty="0">
                  <a:solidFill>
                    <a:schemeClr val="bg1"/>
                  </a:solidFill>
                </a:rPr>
                <a:t>PIDP – Cold Bay Dock</a:t>
              </a:r>
            </a:p>
          </p:txBody>
        </p:sp>
      </p:grpSp>
      <p:sp>
        <p:nvSpPr>
          <p:cNvPr id="23" name="TextBox 22">
            <a:extLst>
              <a:ext uri="{FF2B5EF4-FFF2-40B4-BE49-F238E27FC236}">
                <a16:creationId xmlns:a16="http://schemas.microsoft.com/office/drawing/2014/main" id="{25A77861-7C04-E643-3073-22B30F27B424}"/>
              </a:ext>
            </a:extLst>
          </p:cNvPr>
          <p:cNvSpPr txBox="1"/>
          <p:nvPr/>
        </p:nvSpPr>
        <p:spPr>
          <a:xfrm>
            <a:off x="1480432" y="1038257"/>
            <a:ext cx="5125081" cy="3721532"/>
          </a:xfrm>
          <a:prstGeom prst="rect">
            <a:avLst/>
          </a:prstGeom>
          <a:noFill/>
        </p:spPr>
        <p:txBody>
          <a:bodyPr wrap="square">
            <a:spAutoFit/>
          </a:bodyPr>
          <a:lstStyle/>
          <a:p>
            <a:pPr marL="0" marR="0" lvl="1" indent="0" defTabSz="914400">
              <a:spcBef>
                <a:spcPts val="0"/>
              </a:spcBef>
              <a:spcAft>
                <a:spcPts val="1200"/>
              </a:spcAft>
              <a:buNone/>
            </a:pPr>
            <a:r>
              <a:rPr lang="en-US" dirty="0"/>
              <a:t>Awarded </a:t>
            </a:r>
            <a:r>
              <a:rPr lang="en-US" b="1" dirty="0"/>
              <a:t>$43M </a:t>
            </a:r>
            <a:r>
              <a:rPr lang="en-US" dirty="0"/>
              <a:t>for Cold Bay Replacement Dock. </a:t>
            </a:r>
          </a:p>
          <a:p>
            <a:pPr marL="0" marR="0" lvl="1" indent="0" defTabSz="914400">
              <a:spcBef>
                <a:spcPts val="0"/>
              </a:spcBef>
              <a:spcAft>
                <a:spcPts val="1200"/>
              </a:spcAft>
              <a:buNone/>
            </a:pPr>
            <a:r>
              <a:rPr lang="en-US" dirty="0"/>
              <a:t>Owned by Borough, Managed by City, Applied for by State. </a:t>
            </a:r>
          </a:p>
          <a:p>
            <a:pPr marL="0" marR="0" lvl="1" indent="0" defTabSz="914400">
              <a:spcBef>
                <a:spcPts val="0"/>
              </a:spcBef>
              <a:spcAft>
                <a:spcPts val="1200"/>
              </a:spcAft>
              <a:buNone/>
            </a:pPr>
            <a:r>
              <a:rPr lang="en-US" b="0" i="0" u="none" strike="noStrike" baseline="0" dirty="0">
                <a:solidFill>
                  <a:srgbClr val="211D1E"/>
                </a:solidFill>
              </a:rPr>
              <a:t>This is the community’s only existing dock, which is nearing the end of its useful service life. </a:t>
            </a:r>
          </a:p>
          <a:p>
            <a:pPr marL="0" marR="0" lvl="1" indent="0" defTabSz="914400">
              <a:spcBef>
                <a:spcPts val="0"/>
              </a:spcBef>
              <a:spcAft>
                <a:spcPts val="1200"/>
              </a:spcAft>
              <a:buNone/>
            </a:pPr>
            <a:r>
              <a:rPr lang="en-US" b="0" i="0" u="none" strike="noStrike" baseline="0" dirty="0">
                <a:solidFill>
                  <a:srgbClr val="211D1E"/>
                </a:solidFill>
              </a:rPr>
              <a:t>As the town’s only marine connection, the new dock will be designed and built to accommodate commercial use, freight and fuel transportation, private vessel use, and public uses like emergency medical services and AMHS.</a:t>
            </a:r>
          </a:p>
          <a:p>
            <a:pPr marL="0" marR="0" lvl="1" indent="0" defTabSz="914400">
              <a:lnSpc>
                <a:spcPts val="1850"/>
              </a:lnSpc>
              <a:spcBef>
                <a:spcPts val="0"/>
              </a:spcBef>
              <a:spcAft>
                <a:spcPts val="1200"/>
              </a:spcAft>
              <a:buNone/>
            </a:pPr>
            <a:endParaRPr lang="en-US" dirty="0">
              <a:solidFill>
                <a:schemeClr val="tx1">
                  <a:lumMod val="65000"/>
                  <a:lumOff val="35000"/>
                </a:schemeClr>
              </a:solidFill>
              <a:latin typeface="Calibri" panose="020F0502020204030204" pitchFamily="34" charset="0"/>
            </a:endParaRPr>
          </a:p>
        </p:txBody>
      </p:sp>
      <p:pic>
        <p:nvPicPr>
          <p:cNvPr id="34" name="Picture 33">
            <a:extLst>
              <a:ext uri="{FF2B5EF4-FFF2-40B4-BE49-F238E27FC236}">
                <a16:creationId xmlns:a16="http://schemas.microsoft.com/office/drawing/2014/main" id="{CC00C9EA-FEFF-91A8-2790-8A4554E0461B}"/>
              </a:ext>
            </a:extLst>
          </p:cNvPr>
          <p:cNvPicPr>
            <a:picLocks noChangeAspect="1"/>
          </p:cNvPicPr>
          <p:nvPr/>
        </p:nvPicPr>
        <p:blipFill rotWithShape="1">
          <a:blip r:embed="rId4"/>
          <a:srcRect l="2001" t="70887" r="81250" b="4767"/>
          <a:stretch/>
        </p:blipFill>
        <p:spPr>
          <a:xfrm>
            <a:off x="6593492" y="-2"/>
            <a:ext cx="5598508" cy="4503763"/>
          </a:xfrm>
          <a:prstGeom prst="rect">
            <a:avLst/>
          </a:prstGeom>
        </p:spPr>
      </p:pic>
      <p:pic>
        <p:nvPicPr>
          <p:cNvPr id="6" name="Picture 5">
            <a:extLst>
              <a:ext uri="{FF2B5EF4-FFF2-40B4-BE49-F238E27FC236}">
                <a16:creationId xmlns:a16="http://schemas.microsoft.com/office/drawing/2014/main" id="{1B84C445-2052-85CB-0D24-C031313D7960}"/>
              </a:ext>
            </a:extLst>
          </p:cNvPr>
          <p:cNvPicPr>
            <a:picLocks noChangeAspect="1"/>
          </p:cNvPicPr>
          <p:nvPr/>
        </p:nvPicPr>
        <p:blipFill rotWithShape="1">
          <a:blip r:embed="rId5"/>
          <a:srcRect t="59160"/>
          <a:stretch/>
        </p:blipFill>
        <p:spPr>
          <a:xfrm>
            <a:off x="1453068" y="4476570"/>
            <a:ext cx="7281499" cy="2440042"/>
          </a:xfrm>
          <a:prstGeom prst="rect">
            <a:avLst/>
          </a:prstGeom>
        </p:spPr>
      </p:pic>
      <p:pic>
        <p:nvPicPr>
          <p:cNvPr id="11" name="Picture 10">
            <a:extLst>
              <a:ext uri="{FF2B5EF4-FFF2-40B4-BE49-F238E27FC236}">
                <a16:creationId xmlns:a16="http://schemas.microsoft.com/office/drawing/2014/main" id="{2C7503EB-B9BE-B2CF-78DA-2340B6221B01}"/>
              </a:ext>
            </a:extLst>
          </p:cNvPr>
          <p:cNvPicPr>
            <a:picLocks noChangeAspect="1"/>
          </p:cNvPicPr>
          <p:nvPr/>
        </p:nvPicPr>
        <p:blipFill rotWithShape="1">
          <a:blip r:embed="rId6"/>
          <a:srcRect t="22402"/>
          <a:stretch/>
        </p:blipFill>
        <p:spPr>
          <a:xfrm>
            <a:off x="8674614" y="4476570"/>
            <a:ext cx="3589361" cy="2446282"/>
          </a:xfrm>
          <a:prstGeom prst="rect">
            <a:avLst/>
          </a:prstGeom>
        </p:spPr>
      </p:pic>
    </p:spTree>
    <p:extLst>
      <p:ext uri="{BB962C8B-B14F-4D97-AF65-F5344CB8AC3E}">
        <p14:creationId xmlns:p14="http://schemas.microsoft.com/office/powerpoint/2010/main" val="3872921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569E8-50E8-C5DA-66CF-8CF42AD04E0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99794B6-68F2-FE54-7C24-DFB5CBB65297}"/>
              </a:ext>
            </a:extLst>
          </p:cNvPr>
          <p:cNvSpPr/>
          <p:nvPr/>
        </p:nvSpPr>
        <p:spPr>
          <a:xfrm rot="5400000">
            <a:off x="-2702465" y="2702465"/>
            <a:ext cx="6857998" cy="145306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AFD45F0-C00E-5175-855D-19D71AE1E6D2}"/>
              </a:ext>
            </a:extLst>
          </p:cNvPr>
          <p:cNvSpPr txBox="1"/>
          <p:nvPr/>
        </p:nvSpPr>
        <p:spPr>
          <a:xfrm rot="5400000">
            <a:off x="-1369848" y="3872371"/>
            <a:ext cx="4194928" cy="692248"/>
          </a:xfrm>
          <a:prstGeom prst="rect">
            <a:avLst/>
          </a:prstGeom>
          <a:noFill/>
        </p:spPr>
        <p:txBody>
          <a:bodyPr wrap="square" lIns="0" tIns="0" rIns="0" bIns="0" rtlCol="0" anchor="ctr" anchorCtr="0">
            <a:noAutofit/>
          </a:bodyPr>
          <a:lstStyle/>
          <a:p>
            <a:r>
              <a:rPr lang="en-US" sz="3200" b="1" spc="200" dirty="0">
                <a:solidFill>
                  <a:schemeClr val="bg1"/>
                </a:solidFill>
              </a:rPr>
              <a:t> WORKING GROUPS </a:t>
            </a:r>
          </a:p>
        </p:txBody>
      </p:sp>
      <p:pic>
        <p:nvPicPr>
          <p:cNvPr id="4" name="Picture 3" descr="A logo with white dots and lines&#10;&#10;Description automatically generated">
            <a:extLst>
              <a:ext uri="{FF2B5EF4-FFF2-40B4-BE49-F238E27FC236}">
                <a16:creationId xmlns:a16="http://schemas.microsoft.com/office/drawing/2014/main" id="{B5F0B954-FFA5-0614-0C2F-741E9484C1EA}"/>
              </a:ext>
            </a:extLst>
          </p:cNvPr>
          <p:cNvPicPr>
            <a:picLocks noChangeAspect="1"/>
          </p:cNvPicPr>
          <p:nvPr/>
        </p:nvPicPr>
        <p:blipFill>
          <a:blip r:embed="rId3"/>
          <a:stretch>
            <a:fillRect/>
          </a:stretch>
        </p:blipFill>
        <p:spPr>
          <a:xfrm>
            <a:off x="125983" y="242865"/>
            <a:ext cx="1190563" cy="1364161"/>
          </a:xfrm>
          <a:prstGeom prst="rect">
            <a:avLst/>
          </a:prstGeom>
        </p:spPr>
      </p:pic>
      <p:sp>
        <p:nvSpPr>
          <p:cNvPr id="19" name="Oval 18">
            <a:extLst>
              <a:ext uri="{FF2B5EF4-FFF2-40B4-BE49-F238E27FC236}">
                <a16:creationId xmlns:a16="http://schemas.microsoft.com/office/drawing/2014/main" id="{BD71A58D-941B-E986-2592-78890BDC50A6}"/>
              </a:ext>
            </a:extLst>
          </p:cNvPr>
          <p:cNvSpPr/>
          <p:nvPr/>
        </p:nvSpPr>
        <p:spPr>
          <a:xfrm>
            <a:off x="2649071" y="3119718"/>
            <a:ext cx="443753" cy="443753"/>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12FB009-784F-5AE9-E5A9-862AFA473880}"/>
              </a:ext>
            </a:extLst>
          </p:cNvPr>
          <p:cNvPicPr>
            <a:picLocks noChangeAspect="1"/>
          </p:cNvPicPr>
          <p:nvPr/>
        </p:nvPicPr>
        <p:blipFill>
          <a:blip r:embed="rId4"/>
          <a:stretch>
            <a:fillRect/>
          </a:stretch>
        </p:blipFill>
        <p:spPr>
          <a:xfrm>
            <a:off x="1442529" y="0"/>
            <a:ext cx="10753612" cy="6992992"/>
          </a:xfrm>
          <a:prstGeom prst="rect">
            <a:avLst/>
          </a:prstGeom>
        </p:spPr>
      </p:pic>
      <p:sp>
        <p:nvSpPr>
          <p:cNvPr id="7" name="Rectangle 6">
            <a:extLst>
              <a:ext uri="{FF2B5EF4-FFF2-40B4-BE49-F238E27FC236}">
                <a16:creationId xmlns:a16="http://schemas.microsoft.com/office/drawing/2014/main" id="{9E57769E-43A5-19DB-85DC-D232D2610682}"/>
              </a:ext>
            </a:extLst>
          </p:cNvPr>
          <p:cNvSpPr/>
          <p:nvPr/>
        </p:nvSpPr>
        <p:spPr>
          <a:xfrm>
            <a:off x="5556912" y="5143501"/>
            <a:ext cx="1453069" cy="13092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2022 - City of Saint Paul (and Saint George)!</a:t>
            </a:r>
          </a:p>
        </p:txBody>
      </p:sp>
    </p:spTree>
    <p:extLst>
      <p:ext uri="{BB962C8B-B14F-4D97-AF65-F5344CB8AC3E}">
        <p14:creationId xmlns:p14="http://schemas.microsoft.com/office/powerpoint/2010/main" val="2532327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2240648D-3885-CF54-75A0-8B452A504290}"/>
              </a:ext>
            </a:extLst>
          </p:cNvPr>
          <p:cNvGrpSpPr/>
          <p:nvPr/>
        </p:nvGrpSpPr>
        <p:grpSpPr>
          <a:xfrm>
            <a:off x="155524" y="3992138"/>
            <a:ext cx="3814809" cy="2638166"/>
            <a:chOff x="246514" y="1213654"/>
            <a:chExt cx="3767328" cy="1240548"/>
          </a:xfrm>
        </p:grpSpPr>
        <p:sp>
          <p:nvSpPr>
            <p:cNvPr id="43" name="TextBox 42">
              <a:extLst>
                <a:ext uri="{FF2B5EF4-FFF2-40B4-BE49-F238E27FC236}">
                  <a16:creationId xmlns:a16="http://schemas.microsoft.com/office/drawing/2014/main" id="{7A994FBD-5B58-C7DB-93C0-3D9D71831530}"/>
                </a:ext>
              </a:extLst>
            </p:cNvPr>
            <p:cNvSpPr txBox="1"/>
            <p:nvPr/>
          </p:nvSpPr>
          <p:spPr>
            <a:xfrm>
              <a:off x="246514" y="1652565"/>
              <a:ext cx="3767328" cy="801637"/>
            </a:xfrm>
            <a:prstGeom prst="rect">
              <a:avLst/>
            </a:prstGeom>
            <a:solidFill>
              <a:srgbClr val="CBDD52">
                <a:alpha val="30000"/>
              </a:srgbClr>
            </a:solidFill>
          </p:spPr>
          <p:txBody>
            <a:bodyPr wrap="square" lIns="91440" tIns="91440" rIns="91440" bIns="91440" rtlCol="0" anchor="ctr" anchorCtr="0">
              <a:noAutofit/>
            </a:bodyPr>
            <a:lstStyle/>
            <a:p>
              <a:pPr algn="ctr"/>
              <a:r>
                <a:rPr lang="en-US" sz="2000" u="none" strike="noStrike" dirty="0">
                  <a:effectLst/>
                </a:rPr>
                <a:t>Hosting listening sessions in member communities and contributin</a:t>
              </a:r>
              <a:r>
                <a:rPr lang="en-US" sz="2000" dirty="0"/>
                <a:t>g to Alaska’s Digital Equity Plan.</a:t>
              </a:r>
              <a:endParaRPr lang="en-US" sz="2000" b="0" i="0" u="none" strike="noStrike" dirty="0">
                <a:solidFill>
                  <a:srgbClr val="000000"/>
                </a:solidFill>
                <a:effectLst/>
                <a:latin typeface="Calibri" panose="020F0502020204030204" pitchFamily="34" charset="0"/>
              </a:endParaRPr>
            </a:p>
          </p:txBody>
        </p:sp>
        <p:sp>
          <p:nvSpPr>
            <p:cNvPr id="45" name="TextBox 44">
              <a:extLst>
                <a:ext uri="{FF2B5EF4-FFF2-40B4-BE49-F238E27FC236}">
                  <a16:creationId xmlns:a16="http://schemas.microsoft.com/office/drawing/2014/main" id="{AB3C7C3B-C560-DA1C-81E6-65942151E39D}"/>
                </a:ext>
              </a:extLst>
            </p:cNvPr>
            <p:cNvSpPr txBox="1"/>
            <p:nvPr/>
          </p:nvSpPr>
          <p:spPr>
            <a:xfrm>
              <a:off x="249403" y="1213654"/>
              <a:ext cx="3764439" cy="438912"/>
            </a:xfrm>
            <a:prstGeom prst="rect">
              <a:avLst/>
            </a:prstGeom>
            <a:solidFill>
              <a:srgbClr val="CBDD52"/>
            </a:solidFill>
          </p:spPr>
          <p:txBody>
            <a:bodyPr wrap="square" lIns="0" tIns="54864" rIns="0" bIns="0" rtlCol="0" anchor="ctr" anchorCtr="0">
              <a:noAutofit/>
            </a:bodyPr>
            <a:lstStyle/>
            <a:p>
              <a:pPr algn="ctr">
                <a:lnSpc>
                  <a:spcPts val="2800"/>
                </a:lnSpc>
              </a:pPr>
              <a:r>
                <a:rPr lang="en-US" sz="2800" b="1" dirty="0">
                  <a:solidFill>
                    <a:schemeClr val="bg1"/>
                  </a:solidFill>
                </a:rPr>
                <a:t>Digital Equity</a:t>
              </a:r>
            </a:p>
          </p:txBody>
        </p:sp>
      </p:grpSp>
      <p:grpSp>
        <p:nvGrpSpPr>
          <p:cNvPr id="52" name="Group 51">
            <a:extLst>
              <a:ext uri="{FF2B5EF4-FFF2-40B4-BE49-F238E27FC236}">
                <a16:creationId xmlns:a16="http://schemas.microsoft.com/office/drawing/2014/main" id="{8F87A1F3-B67F-52AD-8F74-889EB18FDC19}"/>
              </a:ext>
            </a:extLst>
          </p:cNvPr>
          <p:cNvGrpSpPr/>
          <p:nvPr/>
        </p:nvGrpSpPr>
        <p:grpSpPr>
          <a:xfrm>
            <a:off x="4219104" y="1235338"/>
            <a:ext cx="3767328" cy="5394965"/>
            <a:chOff x="4219104" y="1235339"/>
            <a:chExt cx="3767328" cy="1240548"/>
          </a:xfrm>
        </p:grpSpPr>
        <p:sp>
          <p:nvSpPr>
            <p:cNvPr id="30" name="TextBox 29">
              <a:extLst>
                <a:ext uri="{FF2B5EF4-FFF2-40B4-BE49-F238E27FC236}">
                  <a16:creationId xmlns:a16="http://schemas.microsoft.com/office/drawing/2014/main" id="{4B4B9FE6-7783-6575-863A-A2A6AD74CB82}"/>
                </a:ext>
              </a:extLst>
            </p:cNvPr>
            <p:cNvSpPr txBox="1"/>
            <p:nvPr/>
          </p:nvSpPr>
          <p:spPr>
            <a:xfrm>
              <a:off x="4219104" y="1652564"/>
              <a:ext cx="3767328" cy="823323"/>
            </a:xfrm>
            <a:prstGeom prst="rect">
              <a:avLst/>
            </a:prstGeom>
            <a:solidFill>
              <a:srgbClr val="CBDD52">
                <a:alpha val="30000"/>
              </a:srgbClr>
            </a:solidFill>
          </p:spPr>
          <p:txBody>
            <a:bodyPr wrap="square" lIns="91440" tIns="91440" rIns="91440" bIns="91440" rtlCol="0" anchor="ctr" anchorCtr="0">
              <a:noAutofit/>
            </a:bodyPr>
            <a:lstStyle/>
            <a:p>
              <a:pPr algn="ctr"/>
              <a:r>
                <a:rPr lang="en-US" sz="2000" u="none" strike="noStrike" dirty="0">
                  <a:solidFill>
                    <a:srgbClr val="000000"/>
                  </a:solidFill>
                  <a:effectLst/>
                  <a:latin typeface="Calibri" panose="020F0502020204030204" pitchFamily="34" charset="0"/>
                </a:rPr>
                <a:t>Host of </a:t>
              </a:r>
              <a:r>
                <a:rPr lang="en-US" sz="2000" dirty="0">
                  <a:solidFill>
                    <a:srgbClr val="000000"/>
                  </a:solidFill>
                  <a:latin typeface="Calibri" panose="020F0502020204030204" pitchFamily="34" charset="0"/>
                </a:rPr>
                <a:t>a coalition of organizations dedicated to advancing digital equity in Alaska, ensuring affordable and equitable access to devices, learning, and programs. Program support and advocacy that promotes beneficial outcomes for communities.</a:t>
              </a:r>
              <a:endParaRPr lang="en-US" sz="2000" b="0" i="0" u="none" strike="noStrike" dirty="0">
                <a:solidFill>
                  <a:srgbClr val="000000"/>
                </a:solidFill>
                <a:effectLst/>
                <a:latin typeface="Calibri" panose="020F0502020204030204" pitchFamily="34" charset="0"/>
              </a:endParaRPr>
            </a:p>
          </p:txBody>
        </p:sp>
        <p:sp>
          <p:nvSpPr>
            <p:cNvPr id="31" name="TextBox 30">
              <a:extLst>
                <a:ext uri="{FF2B5EF4-FFF2-40B4-BE49-F238E27FC236}">
                  <a16:creationId xmlns:a16="http://schemas.microsoft.com/office/drawing/2014/main" id="{DAB55E32-5528-C81C-ACA5-C3B6CDEC9204}"/>
                </a:ext>
              </a:extLst>
            </p:cNvPr>
            <p:cNvSpPr txBox="1"/>
            <p:nvPr/>
          </p:nvSpPr>
          <p:spPr>
            <a:xfrm>
              <a:off x="4221993" y="1235339"/>
              <a:ext cx="3764439" cy="438912"/>
            </a:xfrm>
            <a:prstGeom prst="rect">
              <a:avLst/>
            </a:prstGeom>
            <a:solidFill>
              <a:srgbClr val="CBDD52"/>
            </a:solidFill>
          </p:spPr>
          <p:txBody>
            <a:bodyPr wrap="square" lIns="0" tIns="54864" rIns="0" bIns="0" rtlCol="0" anchor="ctr" anchorCtr="0">
              <a:noAutofit/>
            </a:bodyPr>
            <a:lstStyle/>
            <a:p>
              <a:pPr algn="ctr">
                <a:lnSpc>
                  <a:spcPts val="2800"/>
                </a:lnSpc>
              </a:pPr>
              <a:r>
                <a:rPr lang="en-US" sz="2800" b="1" dirty="0">
                  <a:solidFill>
                    <a:schemeClr val="bg1"/>
                  </a:solidFill>
                </a:rPr>
                <a:t>Digital Equity Coalition</a:t>
              </a:r>
            </a:p>
          </p:txBody>
        </p:sp>
      </p:grpSp>
      <p:grpSp>
        <p:nvGrpSpPr>
          <p:cNvPr id="53" name="Group 52">
            <a:extLst>
              <a:ext uri="{FF2B5EF4-FFF2-40B4-BE49-F238E27FC236}">
                <a16:creationId xmlns:a16="http://schemas.microsoft.com/office/drawing/2014/main" id="{44EF765D-50F8-AE42-821A-AB6A2140F193}"/>
              </a:ext>
            </a:extLst>
          </p:cNvPr>
          <p:cNvGrpSpPr/>
          <p:nvPr/>
        </p:nvGrpSpPr>
        <p:grpSpPr>
          <a:xfrm>
            <a:off x="8175269" y="1219505"/>
            <a:ext cx="3767328" cy="2652462"/>
            <a:chOff x="8175269" y="1219505"/>
            <a:chExt cx="3767328" cy="1240549"/>
          </a:xfrm>
        </p:grpSpPr>
        <p:sp>
          <p:nvSpPr>
            <p:cNvPr id="32" name="TextBox 31">
              <a:extLst>
                <a:ext uri="{FF2B5EF4-FFF2-40B4-BE49-F238E27FC236}">
                  <a16:creationId xmlns:a16="http://schemas.microsoft.com/office/drawing/2014/main" id="{20C5B2FC-5C95-EF38-1433-8B1F2CD09B40}"/>
                </a:ext>
              </a:extLst>
            </p:cNvPr>
            <p:cNvSpPr txBox="1"/>
            <p:nvPr/>
          </p:nvSpPr>
          <p:spPr>
            <a:xfrm>
              <a:off x="8175269" y="1652564"/>
              <a:ext cx="3767328" cy="807490"/>
            </a:xfrm>
            <a:prstGeom prst="rect">
              <a:avLst/>
            </a:prstGeom>
            <a:solidFill>
              <a:srgbClr val="CBDD52">
                <a:alpha val="30000"/>
              </a:srgbClr>
            </a:solidFill>
          </p:spPr>
          <p:txBody>
            <a:bodyPr wrap="square" lIns="91440" tIns="91440" rIns="91440" bIns="91440" rtlCol="0" anchor="ctr" anchorCtr="0">
              <a:noAutofit/>
            </a:bodyPr>
            <a:lstStyle/>
            <a:p>
              <a:pPr algn="ctr"/>
              <a:r>
                <a:rPr lang="en-US" sz="2000" u="none" strike="noStrike" dirty="0">
                  <a:effectLst/>
                </a:rPr>
                <a:t>Outreach and engagement with communitie</a:t>
              </a:r>
              <a:r>
                <a:rPr lang="en-US" sz="2000" dirty="0"/>
                <a:t>s to promote utilization of federal subsidy.</a:t>
              </a:r>
              <a:endParaRPr lang="en-US" sz="2000" b="0" i="0" u="none" strike="noStrike" dirty="0">
                <a:solidFill>
                  <a:srgbClr val="000000"/>
                </a:solidFill>
                <a:effectLst/>
                <a:latin typeface="Calibri" panose="020F0502020204030204" pitchFamily="34" charset="0"/>
              </a:endParaRPr>
            </a:p>
          </p:txBody>
        </p:sp>
        <p:sp>
          <p:nvSpPr>
            <p:cNvPr id="33" name="TextBox 32">
              <a:extLst>
                <a:ext uri="{FF2B5EF4-FFF2-40B4-BE49-F238E27FC236}">
                  <a16:creationId xmlns:a16="http://schemas.microsoft.com/office/drawing/2014/main" id="{2130B72F-FDB5-A20C-F619-EB5DA11DC70E}"/>
                </a:ext>
              </a:extLst>
            </p:cNvPr>
            <p:cNvSpPr txBox="1"/>
            <p:nvPr/>
          </p:nvSpPr>
          <p:spPr>
            <a:xfrm>
              <a:off x="8178158" y="1219505"/>
              <a:ext cx="3764439" cy="438912"/>
            </a:xfrm>
            <a:prstGeom prst="rect">
              <a:avLst/>
            </a:prstGeom>
            <a:solidFill>
              <a:srgbClr val="CBDD52"/>
            </a:solidFill>
          </p:spPr>
          <p:txBody>
            <a:bodyPr wrap="square" lIns="0" tIns="54864" rIns="0" bIns="0" rtlCol="0" anchor="ctr" anchorCtr="0">
              <a:noAutofit/>
            </a:bodyPr>
            <a:lstStyle/>
            <a:p>
              <a:pPr algn="ctr">
                <a:lnSpc>
                  <a:spcPts val="2800"/>
                </a:lnSpc>
              </a:pPr>
              <a:r>
                <a:rPr lang="en-US" sz="2800" b="1" dirty="0">
                  <a:solidFill>
                    <a:schemeClr val="bg1"/>
                  </a:solidFill>
                </a:rPr>
                <a:t>FCC ACP</a:t>
              </a:r>
            </a:p>
          </p:txBody>
        </p:sp>
      </p:grpSp>
      <p:sp>
        <p:nvSpPr>
          <p:cNvPr id="1032" name="Rectangle 1031">
            <a:extLst>
              <a:ext uri="{FF2B5EF4-FFF2-40B4-BE49-F238E27FC236}">
                <a16:creationId xmlns:a16="http://schemas.microsoft.com/office/drawing/2014/main" id="{9BAF4E1D-CEC1-4FE2-0285-D3BF4349EFA8}"/>
              </a:ext>
            </a:extLst>
          </p:cNvPr>
          <p:cNvSpPr/>
          <p:nvPr/>
        </p:nvSpPr>
        <p:spPr>
          <a:xfrm>
            <a:off x="0" y="0"/>
            <a:ext cx="12192000" cy="1044041"/>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F9AC639-6A5C-31FA-6998-93142CE7F9EC}"/>
              </a:ext>
            </a:extLst>
          </p:cNvPr>
          <p:cNvSpPr txBox="1"/>
          <p:nvPr/>
        </p:nvSpPr>
        <p:spPr>
          <a:xfrm>
            <a:off x="8283010" y="325979"/>
            <a:ext cx="2017438" cy="523220"/>
          </a:xfrm>
          <a:prstGeom prst="rect">
            <a:avLst/>
          </a:prstGeom>
          <a:solidFill>
            <a:srgbClr val="CBDD52"/>
          </a:solidFill>
        </p:spPr>
        <p:txBody>
          <a:bodyPr wrap="square" rtlCol="0">
            <a:spAutoFit/>
          </a:bodyPr>
          <a:lstStyle/>
          <a:p>
            <a:pPr algn="ctr"/>
            <a:r>
              <a:rPr lang="en-US" sz="2800" b="1" dirty="0">
                <a:solidFill>
                  <a:schemeClr val="bg1"/>
                </a:solidFill>
              </a:rPr>
              <a:t>Broadband</a:t>
            </a:r>
          </a:p>
        </p:txBody>
      </p:sp>
      <p:sp>
        <p:nvSpPr>
          <p:cNvPr id="26" name="TextBox 25">
            <a:extLst>
              <a:ext uri="{FF2B5EF4-FFF2-40B4-BE49-F238E27FC236}">
                <a16:creationId xmlns:a16="http://schemas.microsoft.com/office/drawing/2014/main" id="{7DA416AF-E453-46EC-ACCB-A847EE7F475F}"/>
              </a:ext>
            </a:extLst>
          </p:cNvPr>
          <p:cNvSpPr txBox="1"/>
          <p:nvPr/>
        </p:nvSpPr>
        <p:spPr>
          <a:xfrm>
            <a:off x="2388508" y="227695"/>
            <a:ext cx="5825445" cy="692248"/>
          </a:xfrm>
          <a:prstGeom prst="rect">
            <a:avLst/>
          </a:prstGeom>
          <a:noFill/>
        </p:spPr>
        <p:txBody>
          <a:bodyPr wrap="square" lIns="0" tIns="0" rIns="0" bIns="0" rtlCol="0" anchor="ctr" anchorCtr="0">
            <a:noAutofit/>
          </a:bodyPr>
          <a:lstStyle/>
          <a:p>
            <a:r>
              <a:rPr lang="en-US" sz="3200" b="1" spc="200" dirty="0">
                <a:solidFill>
                  <a:schemeClr val="bg1"/>
                </a:solidFill>
              </a:rPr>
              <a:t>INFRASTRUCTURE PROGRAMS</a:t>
            </a:r>
          </a:p>
        </p:txBody>
      </p:sp>
      <p:pic>
        <p:nvPicPr>
          <p:cNvPr id="1031" name="Picture 1030" descr="A logo with white dots and white text&#10;&#10;Description automatically generated">
            <a:extLst>
              <a:ext uri="{FF2B5EF4-FFF2-40B4-BE49-F238E27FC236}">
                <a16:creationId xmlns:a16="http://schemas.microsoft.com/office/drawing/2014/main" id="{A9312BFF-AC26-3BF2-D8A7-08DC7297718A}"/>
              </a:ext>
            </a:extLst>
          </p:cNvPr>
          <p:cNvPicPr>
            <a:picLocks noChangeAspect="1"/>
          </p:cNvPicPr>
          <p:nvPr/>
        </p:nvPicPr>
        <p:blipFill>
          <a:blip r:embed="rId3"/>
          <a:stretch>
            <a:fillRect/>
          </a:stretch>
        </p:blipFill>
        <p:spPr>
          <a:xfrm>
            <a:off x="386214" y="153336"/>
            <a:ext cx="1793538" cy="722397"/>
          </a:xfrm>
          <a:prstGeom prst="rect">
            <a:avLst/>
          </a:prstGeom>
        </p:spPr>
      </p:pic>
      <p:sp>
        <p:nvSpPr>
          <p:cNvPr id="13" name="TextBox 12">
            <a:extLst>
              <a:ext uri="{FF2B5EF4-FFF2-40B4-BE49-F238E27FC236}">
                <a16:creationId xmlns:a16="http://schemas.microsoft.com/office/drawing/2014/main" id="{D505C9E3-AB66-0EAA-8E37-4F8E333852F6}"/>
              </a:ext>
            </a:extLst>
          </p:cNvPr>
          <p:cNvSpPr txBox="1"/>
          <p:nvPr/>
        </p:nvSpPr>
        <p:spPr>
          <a:xfrm>
            <a:off x="12578214" y="-8285"/>
            <a:ext cx="2227583" cy="1176133"/>
          </a:xfrm>
          <a:prstGeom prst="rect">
            <a:avLst/>
          </a:prstGeom>
          <a:solidFill>
            <a:srgbClr val="CBDD52"/>
          </a:solidFill>
          <a:ln w="57150">
            <a:noFill/>
          </a:ln>
        </p:spPr>
        <p:txBody>
          <a:bodyPr wrap="square" rtlCol="0" anchor="ctr" anchorCtr="0">
            <a:noAutofit/>
          </a:bodyPr>
          <a:lstStyle/>
          <a:p>
            <a:pPr algn="ctr">
              <a:lnSpc>
                <a:spcPts val="2800"/>
              </a:lnSpc>
            </a:pPr>
            <a:r>
              <a:rPr lang="en-US" sz="2800" b="1" dirty="0">
                <a:solidFill>
                  <a:schemeClr val="bg1"/>
                </a:solidFill>
              </a:rPr>
              <a:t>Title</a:t>
            </a:r>
          </a:p>
          <a:p>
            <a:pPr algn="ctr">
              <a:lnSpc>
                <a:spcPts val="2800"/>
              </a:lnSpc>
            </a:pPr>
            <a:r>
              <a:rPr lang="en-US" sz="2800" b="1" dirty="0">
                <a:solidFill>
                  <a:schemeClr val="bg1"/>
                </a:solidFill>
              </a:rPr>
              <a:t>Here</a:t>
            </a:r>
          </a:p>
        </p:txBody>
      </p:sp>
      <p:sp>
        <p:nvSpPr>
          <p:cNvPr id="12" name="TextBox 11">
            <a:extLst>
              <a:ext uri="{FF2B5EF4-FFF2-40B4-BE49-F238E27FC236}">
                <a16:creationId xmlns:a16="http://schemas.microsoft.com/office/drawing/2014/main" id="{F1844D2A-3DF9-0E73-499A-0294AB105843}"/>
              </a:ext>
            </a:extLst>
          </p:cNvPr>
          <p:cNvSpPr txBox="1"/>
          <p:nvPr/>
        </p:nvSpPr>
        <p:spPr>
          <a:xfrm>
            <a:off x="13075755" y="579781"/>
            <a:ext cx="2227583" cy="1176133"/>
          </a:xfrm>
          <a:prstGeom prst="rect">
            <a:avLst/>
          </a:prstGeom>
          <a:solidFill>
            <a:schemeClr val="accent6">
              <a:lumMod val="75000"/>
              <a:alpha val="37000"/>
            </a:schemeClr>
          </a:solidFill>
          <a:ln w="57150">
            <a:noFill/>
          </a:ln>
        </p:spPr>
        <p:txBody>
          <a:bodyPr wrap="square" rtlCol="0" anchor="ctr" anchorCtr="0">
            <a:noAutofit/>
          </a:bodyPr>
          <a:lstStyle/>
          <a:p>
            <a:pPr algn="ctr">
              <a:lnSpc>
                <a:spcPts val="2800"/>
              </a:lnSpc>
            </a:pPr>
            <a:endParaRPr lang="en-US" sz="2800" b="1" dirty="0">
              <a:solidFill>
                <a:schemeClr val="bg1"/>
              </a:solidFill>
            </a:endParaRPr>
          </a:p>
        </p:txBody>
      </p:sp>
      <p:sp>
        <p:nvSpPr>
          <p:cNvPr id="36" name="TextBox 35">
            <a:extLst>
              <a:ext uri="{FF2B5EF4-FFF2-40B4-BE49-F238E27FC236}">
                <a16:creationId xmlns:a16="http://schemas.microsoft.com/office/drawing/2014/main" id="{A0602A11-71A1-3FC8-3ED0-0A1498941F4B}"/>
              </a:ext>
            </a:extLst>
          </p:cNvPr>
          <p:cNvSpPr txBox="1"/>
          <p:nvPr/>
        </p:nvSpPr>
        <p:spPr>
          <a:xfrm>
            <a:off x="12578214" y="2476832"/>
            <a:ext cx="3767328" cy="807490"/>
          </a:xfrm>
          <a:prstGeom prst="rect">
            <a:avLst/>
          </a:prstGeom>
          <a:solidFill>
            <a:srgbClr val="CBDD52">
              <a:alpha val="30000"/>
            </a:srgbClr>
          </a:solidFill>
        </p:spPr>
        <p:txBody>
          <a:bodyPr wrap="square" lIns="91440" tIns="91440" rIns="91440" bIns="91440" rtlCol="0" anchor="ctr" anchorCtr="0">
            <a:noAutofit/>
          </a:bodyPr>
          <a:lstStyle/>
          <a:p>
            <a:pPr algn="ctr"/>
            <a:r>
              <a:rPr lang="en-US" sz="2000" u="none" strike="noStrike" dirty="0">
                <a:effectLst/>
              </a:rPr>
              <a:t>Description goes here.</a:t>
            </a:r>
            <a:endParaRPr lang="en-US" sz="2000" b="0" i="0" u="none" strike="noStrike" dirty="0">
              <a:solidFill>
                <a:srgbClr val="000000"/>
              </a:solidFill>
              <a:effectLst/>
              <a:latin typeface="Calibri" panose="020F0502020204030204" pitchFamily="34" charset="0"/>
            </a:endParaRPr>
          </a:p>
        </p:txBody>
      </p:sp>
      <p:sp>
        <p:nvSpPr>
          <p:cNvPr id="39" name="TextBox 38">
            <a:extLst>
              <a:ext uri="{FF2B5EF4-FFF2-40B4-BE49-F238E27FC236}">
                <a16:creationId xmlns:a16="http://schemas.microsoft.com/office/drawing/2014/main" id="{3CA5093F-C6A3-5287-E427-34FD4BAE0629}"/>
              </a:ext>
            </a:extLst>
          </p:cNvPr>
          <p:cNvSpPr txBox="1"/>
          <p:nvPr/>
        </p:nvSpPr>
        <p:spPr>
          <a:xfrm>
            <a:off x="12581103" y="2043773"/>
            <a:ext cx="3764439" cy="438912"/>
          </a:xfrm>
          <a:prstGeom prst="rect">
            <a:avLst/>
          </a:prstGeom>
          <a:solidFill>
            <a:srgbClr val="CBDD52"/>
          </a:solidFill>
        </p:spPr>
        <p:txBody>
          <a:bodyPr wrap="square" lIns="0" tIns="54864" rIns="0" bIns="0" rtlCol="0" anchor="ctr" anchorCtr="0">
            <a:noAutofit/>
          </a:bodyPr>
          <a:lstStyle/>
          <a:p>
            <a:pPr algn="ctr">
              <a:lnSpc>
                <a:spcPts val="2800"/>
              </a:lnSpc>
            </a:pPr>
            <a:r>
              <a:rPr lang="en-US" sz="2800" b="1" dirty="0">
                <a:solidFill>
                  <a:schemeClr val="bg1"/>
                </a:solidFill>
              </a:rPr>
              <a:t>Title</a:t>
            </a:r>
          </a:p>
        </p:txBody>
      </p:sp>
      <p:sp>
        <p:nvSpPr>
          <p:cNvPr id="40" name="TextBox 39">
            <a:extLst>
              <a:ext uri="{FF2B5EF4-FFF2-40B4-BE49-F238E27FC236}">
                <a16:creationId xmlns:a16="http://schemas.microsoft.com/office/drawing/2014/main" id="{85A687DD-35BF-AFBA-92F9-FC6924717488}"/>
              </a:ext>
            </a:extLst>
          </p:cNvPr>
          <p:cNvSpPr txBox="1"/>
          <p:nvPr/>
        </p:nvSpPr>
        <p:spPr>
          <a:xfrm>
            <a:off x="13286647" y="2296038"/>
            <a:ext cx="3764439" cy="1236300"/>
          </a:xfrm>
          <a:prstGeom prst="rect">
            <a:avLst/>
          </a:prstGeom>
          <a:solidFill>
            <a:schemeClr val="accent6">
              <a:lumMod val="75000"/>
              <a:alpha val="37000"/>
            </a:schemeClr>
          </a:solidFill>
          <a:ln w="57150">
            <a:noFill/>
          </a:ln>
        </p:spPr>
        <p:txBody>
          <a:bodyPr wrap="square" rtlCol="0" anchor="ctr" anchorCtr="0">
            <a:noAutofit/>
          </a:bodyPr>
          <a:lstStyle/>
          <a:p>
            <a:pPr algn="ctr">
              <a:lnSpc>
                <a:spcPts val="2800"/>
              </a:lnSpc>
            </a:pPr>
            <a:endParaRPr lang="en-US" sz="2800" b="1" dirty="0">
              <a:solidFill>
                <a:schemeClr val="bg1"/>
              </a:solidFill>
            </a:endParaRPr>
          </a:p>
        </p:txBody>
      </p:sp>
      <p:sp>
        <p:nvSpPr>
          <p:cNvPr id="41" name="TextBox 40">
            <a:extLst>
              <a:ext uri="{FF2B5EF4-FFF2-40B4-BE49-F238E27FC236}">
                <a16:creationId xmlns:a16="http://schemas.microsoft.com/office/drawing/2014/main" id="{CA6CDF5A-4BC8-1F08-74A9-7D21DC694BCC}"/>
              </a:ext>
            </a:extLst>
          </p:cNvPr>
          <p:cNvSpPr txBox="1"/>
          <p:nvPr/>
        </p:nvSpPr>
        <p:spPr>
          <a:xfrm>
            <a:off x="12581113" y="4310878"/>
            <a:ext cx="7757831" cy="801637"/>
          </a:xfrm>
          <a:prstGeom prst="rect">
            <a:avLst/>
          </a:prstGeom>
          <a:solidFill>
            <a:srgbClr val="CBDD52">
              <a:alpha val="30000"/>
            </a:srgbClr>
          </a:solidFill>
        </p:spPr>
        <p:txBody>
          <a:bodyPr wrap="square" lIns="91440" tIns="91440" rIns="91440" bIns="91440" rtlCol="0" anchor="ctr" anchorCtr="0">
            <a:noAutofit/>
          </a:bodyPr>
          <a:lstStyle/>
          <a:p>
            <a:pPr algn="ctr"/>
            <a:r>
              <a:rPr lang="en-US" sz="2000" u="none" strike="noStrike" dirty="0">
                <a:effectLst/>
              </a:rPr>
              <a:t>Description goes here.</a:t>
            </a:r>
            <a:endParaRPr lang="en-US" sz="2000" b="0" i="0" u="none" strike="noStrike" dirty="0">
              <a:solidFill>
                <a:srgbClr val="000000"/>
              </a:solidFill>
              <a:effectLst/>
              <a:latin typeface="Calibri" panose="020F0502020204030204" pitchFamily="34" charset="0"/>
            </a:endParaRPr>
          </a:p>
        </p:txBody>
      </p:sp>
      <p:sp>
        <p:nvSpPr>
          <p:cNvPr id="44" name="TextBox 43">
            <a:extLst>
              <a:ext uri="{FF2B5EF4-FFF2-40B4-BE49-F238E27FC236}">
                <a16:creationId xmlns:a16="http://schemas.microsoft.com/office/drawing/2014/main" id="{ADAD7730-D184-4934-4C6B-EB2889646254}"/>
              </a:ext>
            </a:extLst>
          </p:cNvPr>
          <p:cNvSpPr txBox="1"/>
          <p:nvPr/>
        </p:nvSpPr>
        <p:spPr>
          <a:xfrm>
            <a:off x="12584003" y="3871967"/>
            <a:ext cx="7757831" cy="438912"/>
          </a:xfrm>
          <a:prstGeom prst="rect">
            <a:avLst/>
          </a:prstGeom>
          <a:solidFill>
            <a:srgbClr val="CBDD52"/>
          </a:solidFill>
        </p:spPr>
        <p:txBody>
          <a:bodyPr wrap="square" lIns="0" tIns="54864" rIns="0" bIns="0" rtlCol="0" anchor="ctr" anchorCtr="0">
            <a:noAutofit/>
          </a:bodyPr>
          <a:lstStyle/>
          <a:p>
            <a:pPr algn="ctr">
              <a:lnSpc>
                <a:spcPts val="2800"/>
              </a:lnSpc>
            </a:pPr>
            <a:r>
              <a:rPr lang="en-US" sz="2800" b="1" dirty="0">
                <a:solidFill>
                  <a:schemeClr val="bg1"/>
                </a:solidFill>
              </a:rPr>
              <a:t>Title</a:t>
            </a:r>
          </a:p>
        </p:txBody>
      </p:sp>
      <p:sp>
        <p:nvSpPr>
          <p:cNvPr id="47" name="TextBox 46">
            <a:extLst>
              <a:ext uri="{FF2B5EF4-FFF2-40B4-BE49-F238E27FC236}">
                <a16:creationId xmlns:a16="http://schemas.microsoft.com/office/drawing/2014/main" id="{8BF88A0A-492A-497F-9D5E-518DD9407907}"/>
              </a:ext>
            </a:extLst>
          </p:cNvPr>
          <p:cNvSpPr txBox="1"/>
          <p:nvPr/>
        </p:nvSpPr>
        <p:spPr>
          <a:xfrm>
            <a:off x="13173615" y="4189825"/>
            <a:ext cx="7754942" cy="1236300"/>
          </a:xfrm>
          <a:prstGeom prst="rect">
            <a:avLst/>
          </a:prstGeom>
          <a:solidFill>
            <a:schemeClr val="accent6">
              <a:lumMod val="75000"/>
              <a:alpha val="37000"/>
            </a:schemeClr>
          </a:solidFill>
          <a:ln w="57150">
            <a:noFill/>
          </a:ln>
        </p:spPr>
        <p:txBody>
          <a:bodyPr wrap="square" rtlCol="0" anchor="ctr" anchorCtr="0">
            <a:noAutofit/>
          </a:bodyPr>
          <a:lstStyle/>
          <a:p>
            <a:pPr algn="ctr">
              <a:lnSpc>
                <a:spcPts val="2800"/>
              </a:lnSpc>
            </a:pPr>
            <a:endParaRPr lang="en-US" sz="2800" b="1" dirty="0">
              <a:solidFill>
                <a:schemeClr val="bg1"/>
              </a:solidFill>
            </a:endParaRPr>
          </a:p>
        </p:txBody>
      </p:sp>
      <p:grpSp>
        <p:nvGrpSpPr>
          <p:cNvPr id="2" name="Group 1">
            <a:extLst>
              <a:ext uri="{FF2B5EF4-FFF2-40B4-BE49-F238E27FC236}">
                <a16:creationId xmlns:a16="http://schemas.microsoft.com/office/drawing/2014/main" id="{A5061528-7341-461E-709E-7A62D91A7CED}"/>
              </a:ext>
            </a:extLst>
          </p:cNvPr>
          <p:cNvGrpSpPr/>
          <p:nvPr/>
        </p:nvGrpSpPr>
        <p:grpSpPr>
          <a:xfrm>
            <a:off x="203006" y="1219505"/>
            <a:ext cx="3767328" cy="2652462"/>
            <a:chOff x="246514" y="1213654"/>
            <a:chExt cx="3767328" cy="1240548"/>
          </a:xfrm>
        </p:grpSpPr>
        <p:sp>
          <p:nvSpPr>
            <p:cNvPr id="3" name="TextBox 2">
              <a:extLst>
                <a:ext uri="{FF2B5EF4-FFF2-40B4-BE49-F238E27FC236}">
                  <a16:creationId xmlns:a16="http://schemas.microsoft.com/office/drawing/2014/main" id="{9F2A6F80-A255-E28C-D272-19B1E5257D12}"/>
                </a:ext>
              </a:extLst>
            </p:cNvPr>
            <p:cNvSpPr txBox="1"/>
            <p:nvPr/>
          </p:nvSpPr>
          <p:spPr>
            <a:xfrm>
              <a:off x="246514" y="1652565"/>
              <a:ext cx="3767328" cy="801637"/>
            </a:xfrm>
            <a:prstGeom prst="rect">
              <a:avLst/>
            </a:prstGeom>
            <a:solidFill>
              <a:srgbClr val="CBDD52">
                <a:alpha val="30000"/>
              </a:srgbClr>
            </a:solidFill>
          </p:spPr>
          <p:txBody>
            <a:bodyPr wrap="square" lIns="91440" tIns="91440" rIns="91440" bIns="91440" rtlCol="0" anchor="ctr" anchorCtr="0">
              <a:noAutofit/>
            </a:bodyPr>
            <a:lstStyle/>
            <a:p>
              <a:pPr algn="ctr"/>
              <a:r>
                <a:rPr lang="en-US" sz="2000" u="none" strike="noStrike" dirty="0">
                  <a:effectLst/>
                </a:rPr>
                <a:t>Advancing role of Community Anchor Institutions and supporting local government engagement.</a:t>
              </a:r>
              <a:endParaRPr lang="en-US" sz="2000" b="0" i="0" u="none" strike="noStrike" dirty="0">
                <a:solidFill>
                  <a:srgbClr val="000000"/>
                </a:solidFill>
                <a:effectLst/>
                <a:latin typeface="Calibri" panose="020F0502020204030204" pitchFamily="34" charset="0"/>
              </a:endParaRPr>
            </a:p>
          </p:txBody>
        </p:sp>
        <p:sp>
          <p:nvSpPr>
            <p:cNvPr id="5" name="TextBox 4">
              <a:extLst>
                <a:ext uri="{FF2B5EF4-FFF2-40B4-BE49-F238E27FC236}">
                  <a16:creationId xmlns:a16="http://schemas.microsoft.com/office/drawing/2014/main" id="{ECB3EDBA-3934-992D-AEEA-1E030D9D74AA}"/>
                </a:ext>
              </a:extLst>
            </p:cNvPr>
            <p:cNvSpPr txBox="1"/>
            <p:nvPr/>
          </p:nvSpPr>
          <p:spPr>
            <a:xfrm>
              <a:off x="249403" y="1213654"/>
              <a:ext cx="3764439" cy="438912"/>
            </a:xfrm>
            <a:prstGeom prst="rect">
              <a:avLst/>
            </a:prstGeom>
            <a:solidFill>
              <a:srgbClr val="CBDD52"/>
            </a:solidFill>
          </p:spPr>
          <p:txBody>
            <a:bodyPr wrap="square" lIns="0" tIns="54864" rIns="0" bIns="0" rtlCol="0" anchor="ctr" anchorCtr="0">
              <a:noAutofit/>
            </a:bodyPr>
            <a:lstStyle/>
            <a:p>
              <a:pPr algn="ctr">
                <a:lnSpc>
                  <a:spcPts val="2800"/>
                </a:lnSpc>
              </a:pPr>
              <a:r>
                <a:rPr lang="en-US" sz="2800" b="1" dirty="0">
                  <a:solidFill>
                    <a:schemeClr val="bg1"/>
                  </a:solidFill>
                </a:rPr>
                <a:t>BEAD</a:t>
              </a:r>
            </a:p>
          </p:txBody>
        </p:sp>
      </p:grpSp>
      <p:grpSp>
        <p:nvGrpSpPr>
          <p:cNvPr id="6" name="Group 5">
            <a:extLst>
              <a:ext uri="{FF2B5EF4-FFF2-40B4-BE49-F238E27FC236}">
                <a16:creationId xmlns:a16="http://schemas.microsoft.com/office/drawing/2014/main" id="{CDA42F5D-6ADB-802D-9D2E-12B08F7F5DEC}"/>
              </a:ext>
            </a:extLst>
          </p:cNvPr>
          <p:cNvGrpSpPr/>
          <p:nvPr/>
        </p:nvGrpSpPr>
        <p:grpSpPr>
          <a:xfrm>
            <a:off x="8175269" y="3992138"/>
            <a:ext cx="3767328" cy="2636990"/>
            <a:chOff x="8175269" y="1219505"/>
            <a:chExt cx="3767328" cy="1240549"/>
          </a:xfrm>
        </p:grpSpPr>
        <p:sp>
          <p:nvSpPr>
            <p:cNvPr id="7" name="TextBox 6">
              <a:extLst>
                <a:ext uri="{FF2B5EF4-FFF2-40B4-BE49-F238E27FC236}">
                  <a16:creationId xmlns:a16="http://schemas.microsoft.com/office/drawing/2014/main" id="{51FFF639-C71B-2FAB-75AF-CA0D5A77F2AB}"/>
                </a:ext>
              </a:extLst>
            </p:cNvPr>
            <p:cNvSpPr txBox="1"/>
            <p:nvPr/>
          </p:nvSpPr>
          <p:spPr>
            <a:xfrm>
              <a:off x="8175269" y="1652564"/>
              <a:ext cx="3767328" cy="807490"/>
            </a:xfrm>
            <a:prstGeom prst="rect">
              <a:avLst/>
            </a:prstGeom>
            <a:solidFill>
              <a:srgbClr val="CBDD52">
                <a:alpha val="30000"/>
              </a:srgbClr>
            </a:solidFill>
          </p:spPr>
          <p:txBody>
            <a:bodyPr wrap="square" lIns="91440" tIns="91440" rIns="91440" bIns="91440" rtlCol="0" anchor="ctr" anchorCtr="0">
              <a:noAutofit/>
            </a:bodyPr>
            <a:lstStyle/>
            <a:p>
              <a:pPr algn="ctr"/>
              <a:r>
                <a:rPr lang="en-US" sz="2000" u="none" strike="noStrike" dirty="0">
                  <a:effectLst/>
                </a:rPr>
                <a:t>Contribute to Alaska’s Cybersecurity Plan and support implementation of local cybersecurity grants.</a:t>
              </a:r>
              <a:endParaRPr lang="en-US" sz="2000" b="0" i="0" u="none" strike="noStrike" dirty="0">
                <a:solidFill>
                  <a:srgbClr val="000000"/>
                </a:solidFill>
                <a:effectLst/>
                <a:latin typeface="Calibri" panose="020F0502020204030204" pitchFamily="34" charset="0"/>
              </a:endParaRPr>
            </a:p>
          </p:txBody>
        </p:sp>
        <p:sp>
          <p:nvSpPr>
            <p:cNvPr id="8" name="TextBox 7">
              <a:extLst>
                <a:ext uri="{FF2B5EF4-FFF2-40B4-BE49-F238E27FC236}">
                  <a16:creationId xmlns:a16="http://schemas.microsoft.com/office/drawing/2014/main" id="{79BE84BE-DD30-7577-905E-BF9665A17FB7}"/>
                </a:ext>
              </a:extLst>
            </p:cNvPr>
            <p:cNvSpPr txBox="1"/>
            <p:nvPr/>
          </p:nvSpPr>
          <p:spPr>
            <a:xfrm>
              <a:off x="8178158" y="1219505"/>
              <a:ext cx="3764439" cy="438912"/>
            </a:xfrm>
            <a:prstGeom prst="rect">
              <a:avLst/>
            </a:prstGeom>
            <a:solidFill>
              <a:srgbClr val="CBDD52"/>
            </a:solidFill>
          </p:spPr>
          <p:txBody>
            <a:bodyPr wrap="square" lIns="0" tIns="54864" rIns="0" bIns="0" rtlCol="0" anchor="ctr" anchorCtr="0">
              <a:noAutofit/>
            </a:bodyPr>
            <a:lstStyle/>
            <a:p>
              <a:pPr algn="ctr">
                <a:lnSpc>
                  <a:spcPts val="2800"/>
                </a:lnSpc>
              </a:pPr>
              <a:r>
                <a:rPr lang="en-US" sz="2800" b="1" dirty="0">
                  <a:solidFill>
                    <a:schemeClr val="bg1"/>
                  </a:solidFill>
                </a:rPr>
                <a:t>Cybersecurity</a:t>
              </a:r>
            </a:p>
          </p:txBody>
        </p:sp>
      </p:grpSp>
    </p:spTree>
    <p:extLst>
      <p:ext uri="{BB962C8B-B14F-4D97-AF65-F5344CB8AC3E}">
        <p14:creationId xmlns:p14="http://schemas.microsoft.com/office/powerpoint/2010/main" val="10477664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23358</TotalTime>
  <Words>2996</Words>
  <Application>Microsoft Office PowerPoint</Application>
  <PresentationFormat>Widescreen</PresentationFormat>
  <Paragraphs>314</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Open Sans</vt:lpstr>
      <vt:lpstr>Symbol</vt:lpstr>
      <vt:lpstr>Times New Roman</vt:lpstr>
      <vt:lpstr>Office Theme</vt:lpstr>
      <vt:lpstr>AML  Infrastructure Activities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Cline</dc:creator>
  <cp:lastModifiedBy>Erin Reinders</cp:lastModifiedBy>
  <cp:revision>28</cp:revision>
  <dcterms:created xsi:type="dcterms:W3CDTF">2023-10-30T21:27:42Z</dcterms:created>
  <dcterms:modified xsi:type="dcterms:W3CDTF">2024-03-08T20:51:14Z</dcterms:modified>
</cp:coreProperties>
</file>