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4"/>
  </p:notesMasterIdLst>
  <p:sldIdLst>
    <p:sldId id="256" r:id="rId2"/>
    <p:sldId id="258" r:id="rId3"/>
    <p:sldId id="590" r:id="rId4"/>
    <p:sldId id="589" r:id="rId5"/>
    <p:sldId id="268" r:id="rId6"/>
    <p:sldId id="272" r:id="rId7"/>
    <p:sldId id="588" r:id="rId8"/>
    <p:sldId id="260" r:id="rId9"/>
    <p:sldId id="261" r:id="rId10"/>
    <p:sldId id="266" r:id="rId11"/>
    <p:sldId id="265" r:id="rId12"/>
    <p:sldId id="271" r:id="rId13"/>
  </p:sldIdLst>
  <p:sldSz cx="18288000" cy="10287000"/>
  <p:notesSz cx="6858000" cy="9144000"/>
  <p:embeddedFontLst>
    <p:embeddedFont>
      <p:font typeface="Lato" panose="020F0502020204030203" pitchFamily="34" charset="0"/>
      <p:regular r:id="rId15"/>
      <p:bold r:id="rId16"/>
      <p:italic r:id="rId17"/>
      <p:boldItalic r:id="rId18"/>
    </p:embeddedFont>
    <p:embeddedFont>
      <p:font typeface="Lato 1" panose="020F0502020204030203" pitchFamily="34" charset="0"/>
      <p:regular r:id="rId19"/>
    </p:embeddedFont>
    <p:embeddedFont>
      <p:font typeface="Lato 1 Bold" panose="020F0502020204030203" pitchFamily="34" charset="0"/>
      <p:regular r:id="rId20"/>
      <p:bold r:id="rId21"/>
    </p:embeddedFont>
    <p:embeddedFont>
      <p:font typeface="Lato 1 Bold Italics" panose="020F0502020204030203" pitchFamily="34" charset="0"/>
      <p:regular r:id="rId22"/>
      <p:bold r:id="rId23"/>
      <p:italic r:id="rId24"/>
      <p:boldItalic r:id="rId25"/>
    </p:embeddedFont>
    <p:embeddedFont>
      <p:font typeface="Lato 1 Italics" panose="020F0502020204030203" pitchFamily="34" charset="0"/>
      <p:regular r:id="rId26"/>
      <p:italic r:id="rId27"/>
    </p:embeddedFont>
    <p:embeddedFont>
      <p:font typeface="Lato 2" panose="020F0502020204030203" pitchFamily="34" charset="0"/>
      <p:regular r:id="rId28"/>
    </p:embeddedFont>
    <p:embeddedFont>
      <p:font typeface="Lato Bold Bold" panose="020F0502020204030203" pitchFamily="34" charset="0"/>
      <p:regular r:id="rId29"/>
      <p:bold r:id="rId30"/>
    </p:embeddedFont>
    <p:embeddedFont>
      <p:font typeface="Poppins" pitchFamily="2" charset="77"/>
      <p:regular r:id="rId31"/>
      <p:bold r:id="rId32"/>
      <p:italic r:id="rId33"/>
      <p:boldItalic r:id="rId34"/>
    </p:embeddedFont>
    <p:embeddedFont>
      <p:font typeface="Proxima Nova" panose="02000506030000020004" pitchFamily="2" charset="0"/>
      <p:regular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autoAdjust="0"/>
    <p:restoredTop sz="78592" autoAdjust="0"/>
  </p:normalViewPr>
  <p:slideViewPr>
    <p:cSldViewPr>
      <p:cViewPr>
        <p:scale>
          <a:sx n="61" d="100"/>
          <a:sy n="61" d="100"/>
        </p:scale>
        <p:origin x="1400" y="2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schemas.openxmlformats.org/officeDocument/2006/relationships/font" Target="fonts/font21.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04.03.2024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3</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recently completed a project in partnership with Research and Analysis at the DOLWD to match graduates and their employment outcomes. </a:t>
            </a:r>
            <a:r>
              <a:rPr lang="en-US" sz="1200" b="0" dirty="0"/>
              <a:t>As a state we are fortunate to have access to some of the best employment data in the country through Research and Analysis. The wage data in these workforce reports represent actual wages earned of university graduates who work and live in Alaska.</a:t>
            </a:r>
          </a:p>
          <a:p>
            <a:endParaRPr lang="en-US" dirty="0"/>
          </a:p>
          <a:p>
            <a:r>
              <a:rPr lang="en-US" dirty="0"/>
              <a:t>These workforce reports that highlight the university’s contributions to Alaska’s workforce across 11 industry sectors that are important to Alaska’s economy.</a:t>
            </a:r>
          </a:p>
          <a:p>
            <a:endParaRPr lang="en-US" dirty="0"/>
          </a:p>
          <a:p>
            <a:r>
              <a:rPr lang="en-US" dirty="0"/>
              <a:t>We’ve included a QR code so you can easily access the reports once the slides are shared.</a:t>
            </a:r>
          </a:p>
          <a:p>
            <a:endParaRPr lang="en-US" dirty="0"/>
          </a:p>
        </p:txBody>
      </p:sp>
      <p:sp>
        <p:nvSpPr>
          <p:cNvPr id="4" name="Slide Number Placeholder 3"/>
          <p:cNvSpPr>
            <a:spLocks noGrp="1"/>
          </p:cNvSpPr>
          <p:nvPr>
            <p:ph type="sldNum" sz="quarter" idx="5"/>
          </p:nvPr>
        </p:nvSpPr>
        <p:spPr/>
        <p:txBody>
          <a:bodyPr/>
          <a:lstStyle/>
          <a:p>
            <a:fld id="{B0AE75DA-C0CB-CA43-B7C1-2A3054513039}" type="slidenum">
              <a:rPr lang="en-US" smtClean="0"/>
              <a:t>5</a:t>
            </a:fld>
            <a:endParaRPr lang="en-US"/>
          </a:p>
        </p:txBody>
      </p:sp>
    </p:spTree>
    <p:extLst>
      <p:ext uri="{BB962C8B-B14F-4D97-AF65-F5344CB8AC3E}">
        <p14:creationId xmlns:p14="http://schemas.microsoft.com/office/powerpoint/2010/main" val="142802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This is a summary of the nearly 27K graduates employment outcomes represented in the 11 reports.</a:t>
            </a:r>
          </a:p>
          <a:p>
            <a:endParaRPr lang="en-US" dirty="0"/>
          </a:p>
          <a:p>
            <a:r>
              <a:rPr lang="en-US" dirty="0"/>
              <a:t>You can see that education pays – even for certificate and associate programs, graduates are out earning the average Alaska wage by their fifth year of employment.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outcomes also highlight the importance of training our own – retaining talent in state with those who are committed to living in Alaska. While the percentages vary across the nine workforce reports, in every case the residency rate is higher for university graduates compared to the residency rate of all workers within each industry sector.</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This graph represents wage outcomes earned over a 10-year period of the graduates across different levels of certificates and degrees.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E75DA-C0CB-CA43-B7C1-2A30545130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9306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The University of Alaska is actively working to increase awareness of employment opportunities across Alaska and provide access to training. UA Career Coach is one of the tools utilized to achieve this.</a:t>
            </a:r>
          </a:p>
          <a:p>
            <a:pPr marL="0" indent="0">
              <a:buFont typeface="Arial" panose="020B0604020202020204" pitchFamily="34" charset="0"/>
              <a:buNone/>
            </a:pP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The site uses real-time labor market information for careers and education in Alaska</a:t>
            </a:r>
          </a:p>
          <a:p>
            <a:pPr marL="171450" indent="-171450">
              <a:buFont typeface="Arial" panose="020B0604020202020204" pitchFamily="34" charset="0"/>
              <a:buChar char="•"/>
            </a:pPr>
            <a:r>
              <a:rPr lang="en-US" sz="1100" dirty="0">
                <a:effectLst/>
                <a:latin typeface="Calibri" panose="020F0502020204030204" pitchFamily="34" charset="0"/>
                <a:ea typeface="Times New Roman" panose="02020603050405020304" pitchFamily="18" charset="0"/>
                <a:cs typeface="Times New Roman" panose="02020603050405020304" pitchFamily="18" charset="0"/>
              </a:rPr>
              <a:t>Provides a </a:t>
            </a:r>
            <a:r>
              <a:rPr lang="en-US" sz="1100" dirty="0">
                <a:effectLst/>
                <a:latin typeface="Calibri" panose="020F0502020204030204" pitchFamily="34" charset="0"/>
                <a:ea typeface="Times New Roman" panose="02020603050405020304" pitchFamily="18" charset="0"/>
              </a:rPr>
              <a:t>Career Assessment or Interest Inventory for students or potential students to align their interests to careers</a:t>
            </a:r>
          </a:p>
          <a:p>
            <a:pPr marL="171450" indent="-171450">
              <a:buFont typeface="Arial" panose="020B0604020202020204" pitchFamily="34" charset="0"/>
              <a:buChar char="•"/>
            </a:pPr>
            <a:r>
              <a:rPr lang="en-US" sz="1100" dirty="0">
                <a:effectLst/>
                <a:latin typeface="Calibri" panose="020F0502020204030204" pitchFamily="34" charset="0"/>
                <a:ea typeface="Times New Roman" panose="02020603050405020304" pitchFamily="18" charset="0"/>
              </a:rPr>
              <a:t>Careers linked directly to training programs and live job postings with direct links to apply</a:t>
            </a:r>
          </a:p>
          <a:p>
            <a:endParaRPr lang="en-US" dirty="0"/>
          </a:p>
          <a:p>
            <a:r>
              <a:rPr lang="en-US" dirty="0"/>
              <a:t>We would welcome the opportunity to provide an overview of this tool and how it might be helpful to those you’re working with.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AE75DA-C0CB-CA43-B7C1-2A305451303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305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Highlighting particular areas of interest to SWAMC members….</a:t>
            </a:r>
          </a:p>
          <a:p>
            <a:endParaRPr lang="en-US" dirty="0"/>
          </a:p>
          <a:p>
            <a:r>
              <a:rPr lang="en-US" dirty="0"/>
              <a:t>The Alaska Maritime WFD Plan was published in 2014 and since then there have been two Action agendas published to prioritize the ongoing work through 2025.</a:t>
            </a:r>
          </a:p>
          <a:p>
            <a:endParaRPr lang="en-US" dirty="0"/>
          </a:p>
          <a:p>
            <a:r>
              <a:rPr lang="en-US" dirty="0"/>
              <a:t>Just last week, a </a:t>
            </a:r>
            <a:r>
              <a:rPr lang="en-US" dirty="0" err="1"/>
              <a:t>mariculture</a:t>
            </a:r>
            <a:r>
              <a:rPr lang="en-US" dirty="0"/>
              <a:t> workforce plan was published and announced that coincides with these efforts.</a:t>
            </a:r>
          </a:p>
        </p:txBody>
      </p:sp>
      <p:sp>
        <p:nvSpPr>
          <p:cNvPr id="4" name="Slide Number Placeholder 3"/>
          <p:cNvSpPr>
            <a:spLocks noGrp="1"/>
          </p:cNvSpPr>
          <p:nvPr>
            <p:ph type="sldNum" sz="quarter" idx="5"/>
          </p:nvPr>
        </p:nvSpPr>
        <p:spPr/>
        <p:txBody>
          <a:bodyPr/>
          <a:lstStyle/>
          <a:p>
            <a:fld id="{871B2431-D351-4C6E-A3CF-9DFAC0E3E050}" type="slidenum">
              <a:rPr lang="cs-CZ" smtClean="0"/>
              <a:t>8</a:t>
            </a:fld>
            <a:endParaRPr lang="cs-CZ"/>
          </a:p>
        </p:txBody>
      </p:sp>
    </p:spTree>
    <p:extLst>
      <p:ext uri="{BB962C8B-B14F-4D97-AF65-F5344CB8AC3E}">
        <p14:creationId xmlns:p14="http://schemas.microsoft.com/office/powerpoint/2010/main" val="36157282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FSMI was launched to develop the initial workforce plan and the working groups identified here have been actively engaged to implement the goals and strategies in the plan and action agendas.</a:t>
            </a:r>
          </a:p>
          <a:p>
            <a:pPr marL="171450" indent="-171450">
              <a:buFont typeface="Arial" panose="020B0604020202020204" pitchFamily="34" charset="0"/>
              <a:buChar char="•"/>
            </a:pPr>
            <a:r>
              <a:rPr lang="en-US" dirty="0"/>
              <a:t>These long standing efforts, involving programs at all three universities and partnerships with AVTEC, Maritime Works at Alaska Safety Alliance who is helping to coordinate these efforts, Alaska Research Consortium, and many others.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9</a:t>
            </a:fld>
            <a:endParaRPr lang="cs-CZ"/>
          </a:p>
        </p:txBody>
      </p:sp>
    </p:spTree>
    <p:extLst>
      <p:ext uri="{BB962C8B-B14F-4D97-AF65-F5344CB8AC3E}">
        <p14:creationId xmlns:p14="http://schemas.microsoft.com/office/powerpoint/2010/main" val="895886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The Alaska Maritime Education Consortium is one of the working groups who formally came together and has received a federal designation as a Domestic Maritime Center of Excellence by the Dept. of Transportation Marine Administration.</a:t>
            </a:r>
          </a:p>
          <a:p>
            <a:endParaRPr lang="en-US" dirty="0"/>
          </a:p>
          <a:p>
            <a:r>
              <a:rPr lang="en-US" dirty="0"/>
              <a:t>Partners include UAF Bristol Bay Campus and Alaska Sea Grant and UAA Kodiak College serving the Southwest region of the state.</a:t>
            </a:r>
          </a:p>
          <a:p>
            <a:endParaRPr lang="en-US" dirty="0"/>
          </a:p>
          <a:p>
            <a:r>
              <a:rPr lang="en-US" dirty="0"/>
              <a:t>In 2023 AMEC trained 11 instructors from five of Alaska’s economic regions to deliver the Yamaha Marine Technician Training program and the program is now being launched at UAF BBC and UAA Kodiak College to expand training for outboard motor maintenance and repair.</a:t>
            </a:r>
          </a:p>
          <a:p>
            <a:endParaRPr lang="en-US" dirty="0"/>
          </a:p>
          <a:p>
            <a:r>
              <a:rPr lang="en-US" dirty="0"/>
              <a:t>AMEC is next turning their attention to expanding access to marine electrical and electronics training – another high-demand need for coastal communities.</a:t>
            </a:r>
          </a:p>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10</a:t>
            </a:fld>
            <a:endParaRPr lang="cs-CZ"/>
          </a:p>
        </p:txBody>
      </p:sp>
    </p:spTree>
    <p:extLst>
      <p:ext uri="{BB962C8B-B14F-4D97-AF65-F5344CB8AC3E}">
        <p14:creationId xmlns:p14="http://schemas.microsoft.com/office/powerpoint/2010/main" val="4239075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While UAF Alaska Sea Grant has a statewide presence, specific to Southwest Alaska they deliver programs through the Kodiak Seafood and Marine Science Center, UAF Bristol Bay Campus, and in partnership with the Alaska Research Consortium.</a:t>
            </a:r>
          </a:p>
          <a:p>
            <a:endParaRPr lang="en-US" dirty="0"/>
          </a:p>
          <a:p>
            <a:r>
              <a:rPr lang="en-US" dirty="0"/>
              <a:t>These are examples of programs they have been delivering or helping to coordinate with industry partners, and those under development. Of note, this past year:</a:t>
            </a:r>
          </a:p>
          <a:p>
            <a:pPr marL="171450" indent="-171450">
              <a:buFont typeface="Arial" panose="020B0604020202020204" pitchFamily="34" charset="0"/>
              <a:buChar char="•"/>
            </a:pPr>
            <a:r>
              <a:rPr lang="en-US" dirty="0"/>
              <a:t>89 seafood processing supervisors were trained in Naknek and Dillingham</a:t>
            </a:r>
          </a:p>
          <a:p>
            <a:pPr marL="171450" indent="-171450">
              <a:buFont typeface="Arial" panose="020B0604020202020204" pitchFamily="34" charset="0"/>
              <a:buChar char="•"/>
            </a:pPr>
            <a:r>
              <a:rPr lang="en-US" dirty="0"/>
              <a:t>5 students received crew training at UAF Bristol Bay Campus</a:t>
            </a:r>
          </a:p>
          <a:p>
            <a:pPr marL="171450" indent="-171450">
              <a:buFont typeface="Arial" panose="020B0604020202020204" pitchFamily="34" charset="0"/>
              <a:buChar char="•"/>
            </a:pPr>
            <a:r>
              <a:rPr lang="en-US" dirty="0"/>
              <a:t>30 operators received ammonia refrigeration training at Kodiak Seafood and Marine Science Center</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3587554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3/4/24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4.sv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sv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2.svg"/><Relationship Id="rId9" Type="http://schemas.openxmlformats.org/officeDocument/2006/relationships/image" Target="../media/image37.png"/><Relationship Id="rId1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4.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4.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svg"/><Relationship Id="rId9" Type="http://schemas.openxmlformats.org/officeDocument/2006/relationships/image" Target="../media/image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74D7E"/>
        </a:solidFill>
        <a:effectLst/>
      </p:bgPr>
    </p:bg>
    <p:spTree>
      <p:nvGrpSpPr>
        <p:cNvPr id="1" name=""/>
        <p:cNvGrpSpPr/>
        <p:nvPr/>
      </p:nvGrpSpPr>
      <p:grpSpPr>
        <a:xfrm>
          <a:off x="0" y="0"/>
          <a:ext cx="0" cy="0"/>
          <a:chOff x="0" y="0"/>
          <a:chExt cx="0" cy="0"/>
        </a:xfrm>
      </p:grpSpPr>
      <p:sp>
        <p:nvSpPr>
          <p:cNvPr id="2" name="TextBox 2"/>
          <p:cNvSpPr txBox="1"/>
          <p:nvPr/>
        </p:nvSpPr>
        <p:spPr>
          <a:xfrm>
            <a:off x="8954399" y="6038163"/>
            <a:ext cx="9509398" cy="5389060"/>
          </a:xfrm>
          <a:prstGeom prst="rect">
            <a:avLst/>
          </a:prstGeom>
        </p:spPr>
        <p:txBody>
          <a:bodyPr lIns="0" tIns="0" rIns="0" bIns="0" rtlCol="0" anchor="t">
            <a:spAutoFit/>
          </a:bodyPr>
          <a:lstStyle/>
          <a:p>
            <a:pPr algn="ctr">
              <a:lnSpc>
                <a:spcPts val="44039"/>
              </a:lnSpc>
              <a:spcBef>
                <a:spcPct val="0"/>
              </a:spcBef>
            </a:pPr>
            <a:r>
              <a:rPr lang="en-US" sz="31457">
                <a:solidFill>
                  <a:srgbClr val="F6F5EE">
                    <a:alpha val="33725"/>
                  </a:srgbClr>
                </a:solidFill>
                <a:latin typeface="Proxima Nova"/>
              </a:rPr>
              <a:t>2024</a:t>
            </a:r>
          </a:p>
        </p:txBody>
      </p:sp>
      <p:sp>
        <p:nvSpPr>
          <p:cNvPr id="3" name="TextBox 3"/>
          <p:cNvSpPr txBox="1"/>
          <p:nvPr/>
        </p:nvSpPr>
        <p:spPr>
          <a:xfrm>
            <a:off x="1028700" y="3185564"/>
            <a:ext cx="10431651" cy="962792"/>
          </a:xfrm>
          <a:prstGeom prst="rect">
            <a:avLst/>
          </a:prstGeom>
        </p:spPr>
        <p:txBody>
          <a:bodyPr lIns="0" tIns="0" rIns="0" bIns="0" rtlCol="0" anchor="t">
            <a:spAutoFit/>
          </a:bodyPr>
          <a:lstStyle/>
          <a:p>
            <a:pPr>
              <a:lnSpc>
                <a:spcPts val="7979"/>
              </a:lnSpc>
              <a:spcBef>
                <a:spcPct val="0"/>
              </a:spcBef>
            </a:pPr>
            <a:r>
              <a:rPr lang="en-US" sz="5699" spc="455">
                <a:solidFill>
                  <a:srgbClr val="FFFFFF"/>
                </a:solidFill>
                <a:latin typeface="Lato 1 Bold"/>
              </a:rPr>
              <a:t>UNIVERSITY OF ALASKA</a:t>
            </a:r>
          </a:p>
        </p:txBody>
      </p:sp>
      <p:sp>
        <p:nvSpPr>
          <p:cNvPr id="4" name="TextBox 4"/>
          <p:cNvSpPr txBox="1"/>
          <p:nvPr/>
        </p:nvSpPr>
        <p:spPr>
          <a:xfrm>
            <a:off x="1028700" y="4250050"/>
            <a:ext cx="11801290" cy="405765"/>
          </a:xfrm>
          <a:prstGeom prst="rect">
            <a:avLst/>
          </a:prstGeom>
        </p:spPr>
        <p:txBody>
          <a:bodyPr lIns="0" tIns="0" rIns="0" bIns="0" rtlCol="0" anchor="t">
            <a:spAutoFit/>
          </a:bodyPr>
          <a:lstStyle/>
          <a:p>
            <a:pPr>
              <a:lnSpc>
                <a:spcPts val="3359"/>
              </a:lnSpc>
              <a:spcBef>
                <a:spcPct val="0"/>
              </a:spcBef>
            </a:pPr>
            <a:r>
              <a:rPr lang="en-US" sz="2400" spc="304">
                <a:solidFill>
                  <a:srgbClr val="FFFFFF"/>
                </a:solidFill>
                <a:latin typeface="Lato 1 Bold Italics"/>
              </a:rPr>
              <a:t>Southwest Alaska Municipal Conference</a:t>
            </a:r>
          </a:p>
        </p:txBody>
      </p:sp>
      <p:sp>
        <p:nvSpPr>
          <p:cNvPr id="5" name="AutoShape 5"/>
          <p:cNvSpPr/>
          <p:nvPr/>
        </p:nvSpPr>
        <p:spPr>
          <a:xfrm>
            <a:off x="0" y="4206679"/>
            <a:ext cx="10964067" cy="0"/>
          </a:xfrm>
          <a:prstGeom prst="line">
            <a:avLst/>
          </a:prstGeom>
          <a:ln w="9525" cap="flat">
            <a:solidFill>
              <a:srgbClr val="FEFFFF"/>
            </a:solidFill>
            <a:prstDash val="solid"/>
            <a:headEnd type="none" w="sm" len="sm"/>
            <a:tailEnd type="none" w="sm" len="sm"/>
          </a:ln>
        </p:spPr>
        <p:txBody>
          <a:bodyPr/>
          <a:lstStyle/>
          <a:p>
            <a:endParaRPr lang="en-US"/>
          </a:p>
        </p:txBody>
      </p:sp>
      <p:grpSp>
        <p:nvGrpSpPr>
          <p:cNvPr id="6" name="Group 6"/>
          <p:cNvGrpSpPr/>
          <p:nvPr/>
        </p:nvGrpSpPr>
        <p:grpSpPr>
          <a:xfrm>
            <a:off x="10889052" y="4182326"/>
            <a:ext cx="895343" cy="48707"/>
            <a:chOff x="0" y="0"/>
            <a:chExt cx="5356402" cy="291393"/>
          </a:xfrm>
        </p:grpSpPr>
        <p:sp>
          <p:nvSpPr>
            <p:cNvPr id="7" name="Freeform 7"/>
            <p:cNvSpPr/>
            <p:nvPr/>
          </p:nvSpPr>
          <p:spPr>
            <a:xfrm>
              <a:off x="0" y="0"/>
              <a:ext cx="5356402" cy="291393"/>
            </a:xfrm>
            <a:custGeom>
              <a:avLst/>
              <a:gdLst/>
              <a:ahLst/>
              <a:cxnLst/>
              <a:rect l="l" t="t" r="r" b="b"/>
              <a:pathLst>
                <a:path w="5356402" h="291393">
                  <a:moveTo>
                    <a:pt x="0" y="0"/>
                  </a:moveTo>
                  <a:lnTo>
                    <a:pt x="5356402" y="0"/>
                  </a:lnTo>
                  <a:lnTo>
                    <a:pt x="5356402" y="291393"/>
                  </a:lnTo>
                  <a:lnTo>
                    <a:pt x="0" y="291393"/>
                  </a:lnTo>
                  <a:close/>
                </a:path>
              </a:pathLst>
            </a:custGeom>
            <a:solidFill>
              <a:srgbClr val="FEFFFF"/>
            </a:solidFill>
          </p:spPr>
          <p:txBody>
            <a:bodyPr/>
            <a:lstStyle/>
            <a:p>
              <a:endParaRPr lang="en-US"/>
            </a:p>
          </p:txBody>
        </p:sp>
      </p:grpSp>
      <p:grpSp>
        <p:nvGrpSpPr>
          <p:cNvPr id="8" name="Group 8"/>
          <p:cNvGrpSpPr/>
          <p:nvPr/>
        </p:nvGrpSpPr>
        <p:grpSpPr>
          <a:xfrm>
            <a:off x="11804351" y="4182326"/>
            <a:ext cx="85674" cy="48707"/>
            <a:chOff x="0" y="0"/>
            <a:chExt cx="482175" cy="274125"/>
          </a:xfrm>
        </p:grpSpPr>
        <p:sp>
          <p:nvSpPr>
            <p:cNvPr id="9" name="Freeform 9"/>
            <p:cNvSpPr/>
            <p:nvPr/>
          </p:nvSpPr>
          <p:spPr>
            <a:xfrm>
              <a:off x="0" y="0"/>
              <a:ext cx="482175" cy="274125"/>
            </a:xfrm>
            <a:custGeom>
              <a:avLst/>
              <a:gdLst/>
              <a:ahLst/>
              <a:cxnLst/>
              <a:rect l="l" t="t" r="r" b="b"/>
              <a:pathLst>
                <a:path w="482175" h="274125">
                  <a:moveTo>
                    <a:pt x="0" y="0"/>
                  </a:moveTo>
                  <a:lnTo>
                    <a:pt x="482175" y="0"/>
                  </a:lnTo>
                  <a:lnTo>
                    <a:pt x="482175" y="274125"/>
                  </a:lnTo>
                  <a:lnTo>
                    <a:pt x="0" y="274125"/>
                  </a:lnTo>
                  <a:close/>
                </a:path>
              </a:pathLst>
            </a:custGeom>
            <a:solidFill>
              <a:srgbClr val="FEFFFF"/>
            </a:solidFill>
          </p:spPr>
          <p:txBody>
            <a:bodyPr/>
            <a:lstStyle/>
            <a:p>
              <a:endParaRPr lang="en-US"/>
            </a:p>
          </p:txBody>
        </p:sp>
      </p:grpSp>
      <p:grpSp>
        <p:nvGrpSpPr>
          <p:cNvPr id="10" name="Group 10"/>
          <p:cNvGrpSpPr/>
          <p:nvPr/>
        </p:nvGrpSpPr>
        <p:grpSpPr>
          <a:xfrm>
            <a:off x="11909982" y="4182326"/>
            <a:ext cx="85674" cy="48707"/>
            <a:chOff x="0" y="0"/>
            <a:chExt cx="482175" cy="274125"/>
          </a:xfrm>
        </p:grpSpPr>
        <p:sp>
          <p:nvSpPr>
            <p:cNvPr id="11" name="Freeform 11"/>
            <p:cNvSpPr/>
            <p:nvPr/>
          </p:nvSpPr>
          <p:spPr>
            <a:xfrm>
              <a:off x="0" y="0"/>
              <a:ext cx="482175" cy="274125"/>
            </a:xfrm>
            <a:custGeom>
              <a:avLst/>
              <a:gdLst/>
              <a:ahLst/>
              <a:cxnLst/>
              <a:rect l="l" t="t" r="r" b="b"/>
              <a:pathLst>
                <a:path w="482175" h="274125">
                  <a:moveTo>
                    <a:pt x="0" y="0"/>
                  </a:moveTo>
                  <a:lnTo>
                    <a:pt x="482175" y="0"/>
                  </a:lnTo>
                  <a:lnTo>
                    <a:pt x="482175" y="274125"/>
                  </a:lnTo>
                  <a:lnTo>
                    <a:pt x="0" y="274125"/>
                  </a:lnTo>
                  <a:close/>
                </a:path>
              </a:pathLst>
            </a:custGeom>
            <a:solidFill>
              <a:srgbClr val="FEFFFF"/>
            </a:solid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71548" y="873095"/>
            <a:ext cx="387752" cy="153170"/>
          </a:xfrm>
          <a:prstGeom prst="rect">
            <a:avLst/>
          </a:prstGeom>
        </p:spPr>
        <p:txBody>
          <a:bodyPr lIns="0" tIns="0" rIns="0" bIns="0" rtlCol="0" anchor="t">
            <a:spAutoFit/>
          </a:bodyPr>
          <a:lstStyle/>
          <a:p>
            <a:pPr algn="r">
              <a:lnSpc>
                <a:spcPts val="1250"/>
              </a:lnSpc>
            </a:pPr>
            <a:r>
              <a:rPr lang="en-US" sz="962">
                <a:solidFill>
                  <a:srgbClr val="074D7E"/>
                </a:solidFill>
                <a:latin typeface="Lato 1"/>
              </a:rPr>
              <a:t>AMEC</a:t>
            </a:r>
          </a:p>
        </p:txBody>
      </p:sp>
      <p:sp>
        <p:nvSpPr>
          <p:cNvPr id="3" name="TextBox 3"/>
          <p:cNvSpPr txBox="1"/>
          <p:nvPr/>
        </p:nvSpPr>
        <p:spPr>
          <a:xfrm>
            <a:off x="1028700" y="875530"/>
            <a:ext cx="245304" cy="153170"/>
          </a:xfrm>
          <a:prstGeom prst="rect">
            <a:avLst/>
          </a:prstGeom>
        </p:spPr>
        <p:txBody>
          <a:bodyPr lIns="0" tIns="0" rIns="0" bIns="0" rtlCol="0" anchor="t">
            <a:spAutoFit/>
          </a:bodyPr>
          <a:lstStyle/>
          <a:p>
            <a:pPr>
              <a:lnSpc>
                <a:spcPts val="1250"/>
              </a:lnSpc>
            </a:pPr>
            <a:r>
              <a:rPr lang="en-US" sz="962">
                <a:solidFill>
                  <a:srgbClr val="074D7E"/>
                </a:solidFill>
                <a:latin typeface="Lato 1"/>
              </a:rPr>
              <a:t>UA </a:t>
            </a:r>
          </a:p>
        </p:txBody>
      </p:sp>
      <p:sp>
        <p:nvSpPr>
          <p:cNvPr id="4" name="AutoShape 4"/>
          <p:cNvSpPr/>
          <p:nvPr/>
        </p:nvSpPr>
        <p:spPr>
          <a:xfrm flipV="1">
            <a:off x="1274004" y="954472"/>
            <a:ext cx="15597544" cy="2405"/>
          </a:xfrm>
          <a:prstGeom prst="line">
            <a:avLst/>
          </a:prstGeom>
          <a:ln w="9525" cap="flat">
            <a:solidFill>
              <a:srgbClr val="074D7E"/>
            </a:solidFill>
            <a:prstDash val="solid"/>
            <a:headEnd type="none" w="sm" len="sm"/>
            <a:tailEnd type="none" w="sm" len="sm"/>
          </a:ln>
        </p:spPr>
        <p:txBody>
          <a:bodyPr/>
          <a:lstStyle/>
          <a:p>
            <a:endParaRPr lang="en-US"/>
          </a:p>
        </p:txBody>
      </p:sp>
      <p:sp>
        <p:nvSpPr>
          <p:cNvPr id="5" name="AutoShape 5"/>
          <p:cNvSpPr/>
          <p:nvPr/>
        </p:nvSpPr>
        <p:spPr>
          <a:xfrm>
            <a:off x="0" y="2373747"/>
            <a:ext cx="11212551" cy="0"/>
          </a:xfrm>
          <a:prstGeom prst="line">
            <a:avLst/>
          </a:prstGeom>
          <a:ln w="9525" cap="flat">
            <a:solidFill>
              <a:srgbClr val="074D7E"/>
            </a:solidFill>
            <a:prstDash val="solid"/>
            <a:headEnd type="none" w="sm" len="sm"/>
            <a:tailEnd type="none" w="sm" len="sm"/>
          </a:ln>
        </p:spPr>
        <p:txBody>
          <a:bodyPr/>
          <a:lstStyle/>
          <a:p>
            <a:endParaRPr lang="en-US"/>
          </a:p>
        </p:txBody>
      </p:sp>
      <p:grpSp>
        <p:nvGrpSpPr>
          <p:cNvPr id="6" name="Group 6"/>
          <p:cNvGrpSpPr/>
          <p:nvPr/>
        </p:nvGrpSpPr>
        <p:grpSpPr>
          <a:xfrm>
            <a:off x="10555086" y="2349394"/>
            <a:ext cx="915635" cy="48707"/>
            <a:chOff x="0" y="0"/>
            <a:chExt cx="5477797" cy="291393"/>
          </a:xfrm>
        </p:grpSpPr>
        <p:sp>
          <p:nvSpPr>
            <p:cNvPr id="7" name="Freeform 7"/>
            <p:cNvSpPr/>
            <p:nvPr/>
          </p:nvSpPr>
          <p:spPr>
            <a:xfrm>
              <a:off x="0" y="0"/>
              <a:ext cx="5477797" cy="291393"/>
            </a:xfrm>
            <a:custGeom>
              <a:avLst/>
              <a:gdLst/>
              <a:ahLst/>
              <a:cxnLst/>
              <a:rect l="l" t="t" r="r" b="b"/>
              <a:pathLst>
                <a:path w="5477797" h="291393">
                  <a:moveTo>
                    <a:pt x="0" y="0"/>
                  </a:moveTo>
                  <a:lnTo>
                    <a:pt x="5477797" y="0"/>
                  </a:lnTo>
                  <a:lnTo>
                    <a:pt x="5477797" y="291393"/>
                  </a:lnTo>
                  <a:lnTo>
                    <a:pt x="0" y="291393"/>
                  </a:lnTo>
                  <a:close/>
                </a:path>
              </a:pathLst>
            </a:custGeom>
            <a:solidFill>
              <a:srgbClr val="555555"/>
            </a:solidFill>
          </p:spPr>
          <p:txBody>
            <a:bodyPr/>
            <a:lstStyle/>
            <a:p>
              <a:endParaRPr lang="en-US"/>
            </a:p>
          </p:txBody>
        </p:sp>
      </p:grpSp>
      <p:grpSp>
        <p:nvGrpSpPr>
          <p:cNvPr id="8" name="Group 8"/>
          <p:cNvGrpSpPr/>
          <p:nvPr/>
        </p:nvGrpSpPr>
        <p:grpSpPr>
          <a:xfrm>
            <a:off x="11398410" y="2349394"/>
            <a:ext cx="213241" cy="48707"/>
            <a:chOff x="0" y="0"/>
            <a:chExt cx="1200117" cy="274125"/>
          </a:xfrm>
        </p:grpSpPr>
        <p:sp>
          <p:nvSpPr>
            <p:cNvPr id="9" name="Freeform 9"/>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555555"/>
            </a:solidFill>
          </p:spPr>
          <p:txBody>
            <a:bodyPr/>
            <a:lstStyle/>
            <a:p>
              <a:endParaRPr lang="en-US"/>
            </a:p>
          </p:txBody>
        </p:sp>
      </p:grpSp>
      <p:grpSp>
        <p:nvGrpSpPr>
          <p:cNvPr id="10" name="Group 10"/>
          <p:cNvGrpSpPr/>
          <p:nvPr/>
        </p:nvGrpSpPr>
        <p:grpSpPr>
          <a:xfrm>
            <a:off x="11531926" y="2349394"/>
            <a:ext cx="213241" cy="48707"/>
            <a:chOff x="0" y="0"/>
            <a:chExt cx="1200117" cy="274125"/>
          </a:xfrm>
        </p:grpSpPr>
        <p:sp>
          <p:nvSpPr>
            <p:cNvPr id="11" name="Freeform 11"/>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074D7E"/>
            </a:solidFill>
          </p:spPr>
          <p:txBody>
            <a:bodyPr/>
            <a:lstStyle/>
            <a:p>
              <a:endParaRPr lang="en-US"/>
            </a:p>
          </p:txBody>
        </p:sp>
      </p:grpSp>
      <p:sp>
        <p:nvSpPr>
          <p:cNvPr id="12" name="TextBox 12"/>
          <p:cNvSpPr txBox="1"/>
          <p:nvPr/>
        </p:nvSpPr>
        <p:spPr>
          <a:xfrm>
            <a:off x="1028700" y="1680440"/>
            <a:ext cx="7885722" cy="529936"/>
          </a:xfrm>
          <a:prstGeom prst="rect">
            <a:avLst/>
          </a:prstGeom>
        </p:spPr>
        <p:txBody>
          <a:bodyPr lIns="0" tIns="0" rIns="0" bIns="0" rtlCol="0" anchor="t">
            <a:spAutoFit/>
          </a:bodyPr>
          <a:lstStyle/>
          <a:p>
            <a:pPr>
              <a:lnSpc>
                <a:spcPts val="4254"/>
              </a:lnSpc>
            </a:pPr>
            <a:r>
              <a:rPr lang="en-US" sz="3272">
                <a:solidFill>
                  <a:srgbClr val="040404"/>
                </a:solidFill>
                <a:latin typeface="Lato 1 Bold"/>
              </a:rPr>
              <a:t>Alaska Maritime Education Consortium</a:t>
            </a:r>
          </a:p>
        </p:txBody>
      </p:sp>
      <p:sp>
        <p:nvSpPr>
          <p:cNvPr id="13" name="TextBox 13"/>
          <p:cNvSpPr txBox="1"/>
          <p:nvPr/>
        </p:nvSpPr>
        <p:spPr>
          <a:xfrm>
            <a:off x="8562461" y="1680440"/>
            <a:ext cx="1532970" cy="532318"/>
          </a:xfrm>
          <a:prstGeom prst="rect">
            <a:avLst/>
          </a:prstGeom>
        </p:spPr>
        <p:txBody>
          <a:bodyPr lIns="0" tIns="0" rIns="0" bIns="0" rtlCol="0" anchor="t">
            <a:spAutoFit/>
          </a:bodyPr>
          <a:lstStyle/>
          <a:p>
            <a:pPr>
              <a:lnSpc>
                <a:spcPts val="4254"/>
              </a:lnSpc>
            </a:pPr>
            <a:r>
              <a:rPr lang="en-US" sz="3272">
                <a:solidFill>
                  <a:srgbClr val="074D7E"/>
                </a:solidFill>
                <a:latin typeface="Lato 1 Bold"/>
              </a:rPr>
              <a:t>(AMEC)</a:t>
            </a:r>
          </a:p>
        </p:txBody>
      </p:sp>
      <p:sp>
        <p:nvSpPr>
          <p:cNvPr id="14" name="Freeform 14"/>
          <p:cNvSpPr/>
          <p:nvPr/>
        </p:nvSpPr>
        <p:spPr>
          <a:xfrm rot="5396654">
            <a:off x="4167228" y="2707802"/>
            <a:ext cx="291524" cy="502627"/>
          </a:xfrm>
          <a:custGeom>
            <a:avLst/>
            <a:gdLst/>
            <a:ahLst/>
            <a:cxnLst/>
            <a:rect l="l" t="t" r="r" b="b"/>
            <a:pathLst>
              <a:path w="291524" h="502627">
                <a:moveTo>
                  <a:pt x="0" y="0"/>
                </a:moveTo>
                <a:lnTo>
                  <a:pt x="291523" y="0"/>
                </a:lnTo>
                <a:lnTo>
                  <a:pt x="291523" y="502627"/>
                </a:lnTo>
                <a:lnTo>
                  <a:pt x="0" y="502627"/>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5" name="TextBox 15"/>
          <p:cNvSpPr txBox="1"/>
          <p:nvPr/>
        </p:nvSpPr>
        <p:spPr>
          <a:xfrm>
            <a:off x="10928078" y="3163606"/>
            <a:ext cx="5943470" cy="824992"/>
          </a:xfrm>
          <a:prstGeom prst="rect">
            <a:avLst/>
          </a:prstGeom>
        </p:spPr>
        <p:txBody>
          <a:bodyPr lIns="0" tIns="0" rIns="0" bIns="0" rtlCol="0" anchor="t">
            <a:spAutoFit/>
          </a:bodyPr>
          <a:lstStyle/>
          <a:p>
            <a:pPr algn="ctr">
              <a:lnSpc>
                <a:spcPts val="3358"/>
              </a:lnSpc>
            </a:pPr>
            <a:r>
              <a:rPr lang="en-US" sz="2400">
                <a:solidFill>
                  <a:srgbClr val="211F21"/>
                </a:solidFill>
                <a:latin typeface="Lato 1"/>
              </a:rPr>
              <a:t>Alaskans Fulfilling the Workforce Needs of Alaska’s Maritime Economies</a:t>
            </a:r>
          </a:p>
        </p:txBody>
      </p:sp>
      <p:sp>
        <p:nvSpPr>
          <p:cNvPr id="16" name="Freeform 16"/>
          <p:cNvSpPr/>
          <p:nvPr/>
        </p:nvSpPr>
        <p:spPr>
          <a:xfrm rot="5396654">
            <a:off x="13111266" y="2667948"/>
            <a:ext cx="291524" cy="502627"/>
          </a:xfrm>
          <a:custGeom>
            <a:avLst/>
            <a:gdLst/>
            <a:ahLst/>
            <a:cxnLst/>
            <a:rect l="l" t="t" r="r" b="b"/>
            <a:pathLst>
              <a:path w="291524" h="502627">
                <a:moveTo>
                  <a:pt x="0" y="0"/>
                </a:moveTo>
                <a:lnTo>
                  <a:pt x="291524" y="0"/>
                </a:lnTo>
                <a:lnTo>
                  <a:pt x="291524" y="502627"/>
                </a:lnTo>
                <a:lnTo>
                  <a:pt x="0" y="502627"/>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1028700" y="3163606"/>
            <a:ext cx="8440332" cy="824992"/>
          </a:xfrm>
          <a:prstGeom prst="rect">
            <a:avLst/>
          </a:prstGeom>
        </p:spPr>
        <p:txBody>
          <a:bodyPr lIns="0" tIns="0" rIns="0" bIns="0" rtlCol="0" anchor="t">
            <a:spAutoFit/>
          </a:bodyPr>
          <a:lstStyle/>
          <a:p>
            <a:pPr algn="ctr">
              <a:lnSpc>
                <a:spcPts val="3358"/>
              </a:lnSpc>
            </a:pPr>
            <a:r>
              <a:rPr lang="en-US" sz="2400">
                <a:solidFill>
                  <a:srgbClr val="211F21"/>
                </a:solidFill>
                <a:latin typeface="Lato 1"/>
              </a:rPr>
              <a:t>Collaborating to prepare Alaskans for afloat and ashore careers that will support and strengthen the maritime workforce</a:t>
            </a:r>
          </a:p>
        </p:txBody>
      </p:sp>
      <p:sp>
        <p:nvSpPr>
          <p:cNvPr id="18" name="TextBox 18"/>
          <p:cNvSpPr txBox="1"/>
          <p:nvPr/>
        </p:nvSpPr>
        <p:spPr>
          <a:xfrm>
            <a:off x="2378785" y="2732357"/>
            <a:ext cx="5778263" cy="405892"/>
          </a:xfrm>
          <a:prstGeom prst="rect">
            <a:avLst/>
          </a:prstGeom>
        </p:spPr>
        <p:txBody>
          <a:bodyPr lIns="0" tIns="0" rIns="0" bIns="0" rtlCol="0" anchor="t">
            <a:spAutoFit/>
          </a:bodyPr>
          <a:lstStyle/>
          <a:p>
            <a:pPr algn="ctr">
              <a:lnSpc>
                <a:spcPts val="3358"/>
              </a:lnSpc>
            </a:pPr>
            <a:r>
              <a:rPr lang="en-US" sz="2400">
                <a:solidFill>
                  <a:srgbClr val="211F21"/>
                </a:solidFill>
                <a:latin typeface="Lato 1 Bold"/>
              </a:rPr>
              <a:t>Mission</a:t>
            </a:r>
          </a:p>
        </p:txBody>
      </p:sp>
      <p:sp>
        <p:nvSpPr>
          <p:cNvPr id="19" name="TextBox 19"/>
          <p:cNvSpPr txBox="1"/>
          <p:nvPr/>
        </p:nvSpPr>
        <p:spPr>
          <a:xfrm>
            <a:off x="11207585" y="2692503"/>
            <a:ext cx="5778263" cy="405892"/>
          </a:xfrm>
          <a:prstGeom prst="rect">
            <a:avLst/>
          </a:prstGeom>
        </p:spPr>
        <p:txBody>
          <a:bodyPr lIns="0" tIns="0" rIns="0" bIns="0" rtlCol="0" anchor="t">
            <a:spAutoFit/>
          </a:bodyPr>
          <a:lstStyle/>
          <a:p>
            <a:pPr algn="ctr">
              <a:lnSpc>
                <a:spcPts val="3358"/>
              </a:lnSpc>
            </a:pPr>
            <a:r>
              <a:rPr lang="en-US" sz="2400">
                <a:solidFill>
                  <a:srgbClr val="211F21"/>
                </a:solidFill>
                <a:latin typeface="Lato 1 Bold"/>
              </a:rPr>
              <a:t>Vision</a:t>
            </a:r>
          </a:p>
        </p:txBody>
      </p:sp>
      <p:grpSp>
        <p:nvGrpSpPr>
          <p:cNvPr id="20" name="Group 20"/>
          <p:cNvGrpSpPr/>
          <p:nvPr/>
        </p:nvGrpSpPr>
        <p:grpSpPr>
          <a:xfrm>
            <a:off x="0" y="4502075"/>
            <a:ext cx="18288000" cy="5810486"/>
            <a:chOff x="0" y="0"/>
            <a:chExt cx="4816593" cy="1530334"/>
          </a:xfrm>
        </p:grpSpPr>
        <p:sp>
          <p:nvSpPr>
            <p:cNvPr id="21" name="Freeform 21"/>
            <p:cNvSpPr/>
            <p:nvPr/>
          </p:nvSpPr>
          <p:spPr>
            <a:xfrm>
              <a:off x="0" y="0"/>
              <a:ext cx="4816592" cy="1530334"/>
            </a:xfrm>
            <a:custGeom>
              <a:avLst/>
              <a:gdLst/>
              <a:ahLst/>
              <a:cxnLst/>
              <a:rect l="l" t="t" r="r" b="b"/>
              <a:pathLst>
                <a:path w="4816592" h="1530334">
                  <a:moveTo>
                    <a:pt x="0" y="0"/>
                  </a:moveTo>
                  <a:lnTo>
                    <a:pt x="4816592" y="0"/>
                  </a:lnTo>
                  <a:lnTo>
                    <a:pt x="4816592" y="1530334"/>
                  </a:lnTo>
                  <a:lnTo>
                    <a:pt x="0" y="1530334"/>
                  </a:lnTo>
                  <a:close/>
                </a:path>
              </a:pathLst>
            </a:custGeom>
            <a:solidFill>
              <a:srgbClr val="074D7E"/>
            </a:solidFill>
          </p:spPr>
          <p:txBody>
            <a:bodyPr/>
            <a:lstStyle/>
            <a:p>
              <a:endParaRPr lang="en-US"/>
            </a:p>
          </p:txBody>
        </p:sp>
        <p:sp>
          <p:nvSpPr>
            <p:cNvPr id="22" name="TextBox 22"/>
            <p:cNvSpPr txBox="1"/>
            <p:nvPr/>
          </p:nvSpPr>
          <p:spPr>
            <a:xfrm>
              <a:off x="0" y="-9525"/>
              <a:ext cx="4816593" cy="1539859"/>
            </a:xfrm>
            <a:prstGeom prst="rect">
              <a:avLst/>
            </a:prstGeom>
          </p:spPr>
          <p:txBody>
            <a:bodyPr lIns="50800" tIns="50800" rIns="50800" bIns="50800" rtlCol="0" anchor="ctr"/>
            <a:lstStyle/>
            <a:p>
              <a:pPr algn="ctr">
                <a:lnSpc>
                  <a:spcPts val="1608"/>
                </a:lnSpc>
              </a:pPr>
              <a:endParaRPr/>
            </a:p>
          </p:txBody>
        </p:sp>
      </p:grpSp>
      <p:sp>
        <p:nvSpPr>
          <p:cNvPr id="23" name="TextBox 23"/>
          <p:cNvSpPr txBox="1"/>
          <p:nvPr/>
        </p:nvSpPr>
        <p:spPr>
          <a:xfrm>
            <a:off x="1028700" y="5105400"/>
            <a:ext cx="7885722" cy="529936"/>
          </a:xfrm>
          <a:prstGeom prst="rect">
            <a:avLst/>
          </a:prstGeom>
        </p:spPr>
        <p:txBody>
          <a:bodyPr lIns="0" tIns="0" rIns="0" bIns="0" rtlCol="0" anchor="t">
            <a:spAutoFit/>
          </a:bodyPr>
          <a:lstStyle/>
          <a:p>
            <a:pPr>
              <a:lnSpc>
                <a:spcPts val="4254"/>
              </a:lnSpc>
            </a:pPr>
            <a:r>
              <a:rPr lang="en-US" sz="3272">
                <a:solidFill>
                  <a:srgbClr val="FEFFFF"/>
                </a:solidFill>
                <a:latin typeface="Lato 1 Bold"/>
              </a:rPr>
              <a:t>Expanding Access to Training</a:t>
            </a:r>
          </a:p>
        </p:txBody>
      </p:sp>
      <p:sp>
        <p:nvSpPr>
          <p:cNvPr id="24" name="TextBox 24"/>
          <p:cNvSpPr txBox="1"/>
          <p:nvPr/>
        </p:nvSpPr>
        <p:spPr>
          <a:xfrm>
            <a:off x="1028700" y="5844886"/>
            <a:ext cx="8552711" cy="323850"/>
          </a:xfrm>
          <a:prstGeom prst="rect">
            <a:avLst/>
          </a:prstGeom>
        </p:spPr>
        <p:txBody>
          <a:bodyPr lIns="0" tIns="0" rIns="0" bIns="0" rtlCol="0" anchor="t">
            <a:spAutoFit/>
          </a:bodyPr>
          <a:lstStyle/>
          <a:p>
            <a:pPr>
              <a:lnSpc>
                <a:spcPts val="2520"/>
              </a:lnSpc>
              <a:spcBef>
                <a:spcPct val="0"/>
              </a:spcBef>
            </a:pPr>
            <a:r>
              <a:rPr lang="en-US" sz="2100">
                <a:solidFill>
                  <a:srgbClr val="FEFFFF"/>
                </a:solidFill>
                <a:latin typeface="Lato 1 Italics"/>
              </a:rPr>
              <a:t>AMEC Training Partners</a:t>
            </a:r>
          </a:p>
        </p:txBody>
      </p:sp>
      <p:sp>
        <p:nvSpPr>
          <p:cNvPr id="25" name="AutoShape 25"/>
          <p:cNvSpPr/>
          <p:nvPr/>
        </p:nvSpPr>
        <p:spPr>
          <a:xfrm>
            <a:off x="0" y="5744874"/>
            <a:ext cx="6596503" cy="0"/>
          </a:xfrm>
          <a:prstGeom prst="line">
            <a:avLst/>
          </a:prstGeom>
          <a:ln w="9525" cap="flat">
            <a:solidFill>
              <a:srgbClr val="FFFFFF"/>
            </a:solidFill>
            <a:prstDash val="solid"/>
            <a:headEnd type="none" w="sm" len="sm"/>
            <a:tailEnd type="none" w="sm" len="sm"/>
          </a:ln>
        </p:spPr>
        <p:txBody>
          <a:bodyPr/>
          <a:lstStyle/>
          <a:p>
            <a:endParaRPr lang="en-US"/>
          </a:p>
        </p:txBody>
      </p:sp>
      <p:grpSp>
        <p:nvGrpSpPr>
          <p:cNvPr id="26" name="Group 26"/>
          <p:cNvGrpSpPr/>
          <p:nvPr/>
        </p:nvGrpSpPr>
        <p:grpSpPr>
          <a:xfrm>
            <a:off x="6501108" y="5720520"/>
            <a:ext cx="915635" cy="48707"/>
            <a:chOff x="0" y="0"/>
            <a:chExt cx="5477797" cy="291393"/>
          </a:xfrm>
        </p:grpSpPr>
        <p:sp>
          <p:nvSpPr>
            <p:cNvPr id="27" name="Freeform 27"/>
            <p:cNvSpPr/>
            <p:nvPr/>
          </p:nvSpPr>
          <p:spPr>
            <a:xfrm>
              <a:off x="0" y="0"/>
              <a:ext cx="5477797" cy="291393"/>
            </a:xfrm>
            <a:custGeom>
              <a:avLst/>
              <a:gdLst/>
              <a:ahLst/>
              <a:cxnLst/>
              <a:rect l="l" t="t" r="r" b="b"/>
              <a:pathLst>
                <a:path w="5477797" h="291393">
                  <a:moveTo>
                    <a:pt x="0" y="0"/>
                  </a:moveTo>
                  <a:lnTo>
                    <a:pt x="5477797" y="0"/>
                  </a:lnTo>
                  <a:lnTo>
                    <a:pt x="5477797" y="291393"/>
                  </a:lnTo>
                  <a:lnTo>
                    <a:pt x="0" y="291393"/>
                  </a:lnTo>
                  <a:close/>
                </a:path>
              </a:pathLst>
            </a:custGeom>
            <a:solidFill>
              <a:srgbClr val="FEFFFF"/>
            </a:solidFill>
          </p:spPr>
          <p:txBody>
            <a:bodyPr/>
            <a:lstStyle/>
            <a:p>
              <a:endParaRPr lang="en-US"/>
            </a:p>
          </p:txBody>
        </p:sp>
      </p:grpSp>
      <p:grpSp>
        <p:nvGrpSpPr>
          <p:cNvPr id="28" name="Group 28"/>
          <p:cNvGrpSpPr/>
          <p:nvPr/>
        </p:nvGrpSpPr>
        <p:grpSpPr>
          <a:xfrm>
            <a:off x="7203502" y="5720520"/>
            <a:ext cx="213241" cy="48707"/>
            <a:chOff x="0" y="0"/>
            <a:chExt cx="1200117" cy="274125"/>
          </a:xfrm>
        </p:grpSpPr>
        <p:sp>
          <p:nvSpPr>
            <p:cNvPr id="29" name="Freeform 29"/>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FEFFFF"/>
            </a:solidFill>
          </p:spPr>
          <p:txBody>
            <a:bodyPr/>
            <a:lstStyle/>
            <a:p>
              <a:endParaRPr lang="en-US"/>
            </a:p>
          </p:txBody>
        </p:sp>
      </p:grpSp>
      <p:sp>
        <p:nvSpPr>
          <p:cNvPr id="30" name="TextBox 30"/>
          <p:cNvSpPr txBox="1"/>
          <p:nvPr/>
        </p:nvSpPr>
        <p:spPr>
          <a:xfrm>
            <a:off x="2057400" y="6577965"/>
            <a:ext cx="6880949" cy="2604135"/>
          </a:xfrm>
          <a:prstGeom prst="rect">
            <a:avLst/>
          </a:prstGeom>
        </p:spPr>
        <p:txBody>
          <a:bodyPr lIns="0" tIns="0" rIns="0" bIns="0" rtlCol="0" anchor="t">
            <a:spAutoFit/>
          </a:bodyPr>
          <a:lstStyle/>
          <a:p>
            <a:pPr>
              <a:lnSpc>
                <a:spcPts val="2939"/>
              </a:lnSpc>
            </a:pPr>
            <a:r>
              <a:rPr lang="en-US" sz="2099" dirty="0">
                <a:solidFill>
                  <a:srgbClr val="FFFFFF"/>
                </a:solidFill>
                <a:latin typeface="Poppins"/>
              </a:rPr>
              <a:t>AVTEC Alaska Maritime Training Center</a:t>
            </a:r>
          </a:p>
          <a:p>
            <a:pPr>
              <a:lnSpc>
                <a:spcPts val="2939"/>
              </a:lnSpc>
            </a:pPr>
            <a:r>
              <a:rPr lang="en-US" sz="2099" dirty="0">
                <a:solidFill>
                  <a:srgbClr val="FFFFFF"/>
                </a:solidFill>
                <a:latin typeface="Poppins"/>
              </a:rPr>
              <a:t>UAA Kachemak Bay Campus </a:t>
            </a:r>
          </a:p>
          <a:p>
            <a:pPr>
              <a:lnSpc>
                <a:spcPts val="2939"/>
              </a:lnSpc>
            </a:pPr>
            <a:r>
              <a:rPr lang="en-US" sz="2099" dirty="0">
                <a:solidFill>
                  <a:srgbClr val="FFFFFF"/>
                </a:solidFill>
                <a:latin typeface="Poppins"/>
              </a:rPr>
              <a:t>UAA Kodiak College </a:t>
            </a:r>
          </a:p>
          <a:p>
            <a:pPr>
              <a:lnSpc>
                <a:spcPts val="2939"/>
              </a:lnSpc>
            </a:pPr>
            <a:r>
              <a:rPr lang="en-US" sz="2099" dirty="0">
                <a:solidFill>
                  <a:srgbClr val="FFFFFF"/>
                </a:solidFill>
                <a:latin typeface="Poppins"/>
              </a:rPr>
              <a:t>UAA Prince William Sound College</a:t>
            </a:r>
          </a:p>
          <a:p>
            <a:pPr>
              <a:lnSpc>
                <a:spcPts val="2939"/>
              </a:lnSpc>
            </a:pPr>
            <a:r>
              <a:rPr lang="en-US" sz="2099" dirty="0">
                <a:solidFill>
                  <a:srgbClr val="FFFFFF"/>
                </a:solidFill>
                <a:latin typeface="Poppins"/>
              </a:rPr>
              <a:t>UAF Bristol Bay Campus</a:t>
            </a:r>
          </a:p>
          <a:p>
            <a:pPr>
              <a:lnSpc>
                <a:spcPts val="2939"/>
              </a:lnSpc>
            </a:pPr>
            <a:r>
              <a:rPr lang="en-US" sz="2099" dirty="0">
                <a:solidFill>
                  <a:srgbClr val="FFFFFF"/>
                </a:solidFill>
                <a:latin typeface="Poppins"/>
              </a:rPr>
              <a:t>UAS Ketchikan Maritime Training Center</a:t>
            </a:r>
          </a:p>
          <a:p>
            <a:pPr>
              <a:lnSpc>
                <a:spcPts val="2939"/>
              </a:lnSpc>
            </a:pPr>
            <a:r>
              <a:rPr lang="en-US" sz="2099" dirty="0">
                <a:solidFill>
                  <a:srgbClr val="FFFFFF"/>
                </a:solidFill>
                <a:latin typeface="Poppins"/>
              </a:rPr>
              <a:t>Affiliate Members</a:t>
            </a:r>
          </a:p>
        </p:txBody>
      </p:sp>
      <p:sp>
        <p:nvSpPr>
          <p:cNvPr id="31" name="Freeform 31"/>
          <p:cNvSpPr/>
          <p:nvPr/>
        </p:nvSpPr>
        <p:spPr>
          <a:xfrm rot="5400000">
            <a:off x="1733026" y="6626351"/>
            <a:ext cx="142276" cy="245304"/>
          </a:xfrm>
          <a:custGeom>
            <a:avLst/>
            <a:gdLst/>
            <a:ahLst/>
            <a:cxnLst/>
            <a:rect l="l" t="t" r="r" b="b"/>
            <a:pathLst>
              <a:path w="142276" h="245304">
                <a:moveTo>
                  <a:pt x="0" y="0"/>
                </a:moveTo>
                <a:lnTo>
                  <a:pt x="142276" y="0"/>
                </a:lnTo>
                <a:lnTo>
                  <a:pt x="142276" y="245304"/>
                </a:lnTo>
                <a:lnTo>
                  <a:pt x="0" y="245304"/>
                </a:lnTo>
                <a:lnTo>
                  <a:pt x="0" y="0"/>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2" name="Freeform 32"/>
          <p:cNvSpPr/>
          <p:nvPr/>
        </p:nvSpPr>
        <p:spPr>
          <a:xfrm rot="5400000">
            <a:off x="1733026" y="7002779"/>
            <a:ext cx="142276" cy="245304"/>
          </a:xfrm>
          <a:custGeom>
            <a:avLst/>
            <a:gdLst/>
            <a:ahLst/>
            <a:cxnLst/>
            <a:rect l="l" t="t" r="r" b="b"/>
            <a:pathLst>
              <a:path w="142276" h="245304">
                <a:moveTo>
                  <a:pt x="0" y="0"/>
                </a:moveTo>
                <a:lnTo>
                  <a:pt x="142276" y="0"/>
                </a:lnTo>
                <a:lnTo>
                  <a:pt x="142276" y="245304"/>
                </a:lnTo>
                <a:lnTo>
                  <a:pt x="0" y="245304"/>
                </a:lnTo>
                <a:lnTo>
                  <a:pt x="0" y="0"/>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3" name="Freeform 33"/>
          <p:cNvSpPr/>
          <p:nvPr/>
        </p:nvSpPr>
        <p:spPr>
          <a:xfrm rot="5400000">
            <a:off x="1733026" y="7379206"/>
            <a:ext cx="142276" cy="245304"/>
          </a:xfrm>
          <a:custGeom>
            <a:avLst/>
            <a:gdLst/>
            <a:ahLst/>
            <a:cxnLst/>
            <a:rect l="l" t="t" r="r" b="b"/>
            <a:pathLst>
              <a:path w="142276" h="245304">
                <a:moveTo>
                  <a:pt x="0" y="0"/>
                </a:moveTo>
                <a:lnTo>
                  <a:pt x="142276" y="0"/>
                </a:lnTo>
                <a:lnTo>
                  <a:pt x="142276" y="245304"/>
                </a:lnTo>
                <a:lnTo>
                  <a:pt x="0" y="245304"/>
                </a:lnTo>
                <a:lnTo>
                  <a:pt x="0" y="0"/>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4" name="Freeform 34"/>
          <p:cNvSpPr/>
          <p:nvPr/>
        </p:nvSpPr>
        <p:spPr>
          <a:xfrm rot="5400000">
            <a:off x="1733026" y="7757727"/>
            <a:ext cx="142276" cy="245304"/>
          </a:xfrm>
          <a:custGeom>
            <a:avLst/>
            <a:gdLst/>
            <a:ahLst/>
            <a:cxnLst/>
            <a:rect l="l" t="t" r="r" b="b"/>
            <a:pathLst>
              <a:path w="142276" h="245304">
                <a:moveTo>
                  <a:pt x="0" y="0"/>
                </a:moveTo>
                <a:lnTo>
                  <a:pt x="142276" y="0"/>
                </a:lnTo>
                <a:lnTo>
                  <a:pt x="142276" y="245304"/>
                </a:lnTo>
                <a:lnTo>
                  <a:pt x="0" y="245304"/>
                </a:lnTo>
                <a:lnTo>
                  <a:pt x="0" y="0"/>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5" name="Freeform 35"/>
          <p:cNvSpPr/>
          <p:nvPr/>
        </p:nvSpPr>
        <p:spPr>
          <a:xfrm rot="5400000">
            <a:off x="1733026" y="8119078"/>
            <a:ext cx="142276" cy="245304"/>
          </a:xfrm>
          <a:custGeom>
            <a:avLst/>
            <a:gdLst/>
            <a:ahLst/>
            <a:cxnLst/>
            <a:rect l="l" t="t" r="r" b="b"/>
            <a:pathLst>
              <a:path w="142276" h="245304">
                <a:moveTo>
                  <a:pt x="0" y="0"/>
                </a:moveTo>
                <a:lnTo>
                  <a:pt x="142276" y="0"/>
                </a:lnTo>
                <a:lnTo>
                  <a:pt x="142276" y="245304"/>
                </a:lnTo>
                <a:lnTo>
                  <a:pt x="0" y="245304"/>
                </a:lnTo>
                <a:lnTo>
                  <a:pt x="0" y="0"/>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6" name="Freeform 36"/>
          <p:cNvSpPr/>
          <p:nvPr/>
        </p:nvSpPr>
        <p:spPr>
          <a:xfrm rot="5400000">
            <a:off x="1733026" y="8454910"/>
            <a:ext cx="142276" cy="245304"/>
          </a:xfrm>
          <a:custGeom>
            <a:avLst/>
            <a:gdLst/>
            <a:ahLst/>
            <a:cxnLst/>
            <a:rect l="l" t="t" r="r" b="b"/>
            <a:pathLst>
              <a:path w="142276" h="245304">
                <a:moveTo>
                  <a:pt x="0" y="0"/>
                </a:moveTo>
                <a:lnTo>
                  <a:pt x="142276" y="0"/>
                </a:lnTo>
                <a:lnTo>
                  <a:pt x="142276" y="245303"/>
                </a:lnTo>
                <a:lnTo>
                  <a:pt x="0" y="245303"/>
                </a:lnTo>
                <a:lnTo>
                  <a:pt x="0" y="0"/>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7" name="Freeform 37"/>
          <p:cNvSpPr/>
          <p:nvPr/>
        </p:nvSpPr>
        <p:spPr>
          <a:xfrm rot="5400000">
            <a:off x="1733026" y="8835910"/>
            <a:ext cx="142276" cy="245304"/>
          </a:xfrm>
          <a:custGeom>
            <a:avLst/>
            <a:gdLst/>
            <a:ahLst/>
            <a:cxnLst/>
            <a:rect l="l" t="t" r="r" b="b"/>
            <a:pathLst>
              <a:path w="142276" h="245304">
                <a:moveTo>
                  <a:pt x="0" y="0"/>
                </a:moveTo>
                <a:lnTo>
                  <a:pt x="142276" y="0"/>
                </a:lnTo>
                <a:lnTo>
                  <a:pt x="142276" y="245304"/>
                </a:lnTo>
                <a:lnTo>
                  <a:pt x="0" y="245304"/>
                </a:lnTo>
                <a:lnTo>
                  <a:pt x="0" y="0"/>
                </a:lnTo>
                <a:close/>
              </a:path>
            </a:pathLst>
          </a:custGeom>
          <a:blipFill>
            <a:blip r:embed="rId5">
              <a:alphaModFix amt="90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8" name="Freeform 38"/>
          <p:cNvSpPr/>
          <p:nvPr/>
        </p:nvSpPr>
        <p:spPr>
          <a:xfrm>
            <a:off x="9611636" y="4512473"/>
            <a:ext cx="8676364" cy="5774527"/>
          </a:xfrm>
          <a:custGeom>
            <a:avLst/>
            <a:gdLst/>
            <a:ahLst/>
            <a:cxnLst/>
            <a:rect l="l" t="t" r="r" b="b"/>
            <a:pathLst>
              <a:path w="8676364" h="5774527">
                <a:moveTo>
                  <a:pt x="0" y="0"/>
                </a:moveTo>
                <a:lnTo>
                  <a:pt x="8676364" y="0"/>
                </a:lnTo>
                <a:lnTo>
                  <a:pt x="8676364" y="5774527"/>
                </a:lnTo>
                <a:lnTo>
                  <a:pt x="0" y="5774527"/>
                </a:lnTo>
                <a:lnTo>
                  <a:pt x="0" y="0"/>
                </a:lnTo>
                <a:close/>
              </a:path>
            </a:pathLst>
          </a:custGeom>
          <a:blipFill>
            <a:blip r:embed="rId7"/>
            <a:stretch>
              <a:fillRect l="-1446" t="-788" r="-786" b="-8002"/>
            </a:stretch>
          </a:blipFill>
        </p:spPr>
        <p:txBody>
          <a:bodyPr/>
          <a:lstStyle/>
          <a:p>
            <a:endParaRPr lang="en-US"/>
          </a:p>
        </p:txBody>
      </p:sp>
      <p:sp>
        <p:nvSpPr>
          <p:cNvPr id="39" name="Slide Number Placeholder 2">
            <a:extLst>
              <a:ext uri="{FF2B5EF4-FFF2-40B4-BE49-F238E27FC236}">
                <a16:creationId xmlns:a16="http://schemas.microsoft.com/office/drawing/2014/main" id="{030C3798-4E9B-F423-39DD-B01409E095DF}"/>
              </a:ext>
            </a:extLst>
          </p:cNvPr>
          <p:cNvSpPr txBox="1">
            <a:spLocks/>
          </p:cNvSpPr>
          <p:nvPr/>
        </p:nvSpPr>
        <p:spPr>
          <a:xfrm>
            <a:off x="16535400" y="93800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prstClr val="black"/>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10</a:t>
            </a:fld>
            <a:endParaRPr kumimoji="0" lang="en-US" sz="1800" b="1" i="0" u="none" strike="noStrike" kern="1200" cap="none" spc="0" normalizeH="0" baseline="0" noProof="0" dirty="0">
              <a:ln>
                <a:noFill/>
              </a:ln>
              <a:solidFill>
                <a:prstClr val="black"/>
              </a:solidFill>
              <a:effectLst/>
              <a:uLnTx/>
              <a:uFillTx/>
              <a:latin typeface="Lato" panose="020B0604020202020204" charset="0"/>
              <a:ea typeface="Lato" panose="020B0604020202020204" charset="0"/>
              <a:cs typeface="Lato" panose="020B060402020202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74D7E"/>
        </a:solidFill>
        <a:effectLst/>
      </p:bgPr>
    </p:bg>
    <p:spTree>
      <p:nvGrpSpPr>
        <p:cNvPr id="1" name=""/>
        <p:cNvGrpSpPr/>
        <p:nvPr/>
      </p:nvGrpSpPr>
      <p:grpSpPr>
        <a:xfrm>
          <a:off x="0" y="0"/>
          <a:ext cx="0" cy="0"/>
          <a:chOff x="0" y="0"/>
          <a:chExt cx="0" cy="0"/>
        </a:xfrm>
      </p:grpSpPr>
      <p:sp>
        <p:nvSpPr>
          <p:cNvPr id="2" name="TextBox 2"/>
          <p:cNvSpPr txBox="1"/>
          <p:nvPr/>
        </p:nvSpPr>
        <p:spPr>
          <a:xfrm>
            <a:off x="9026046" y="873095"/>
            <a:ext cx="813188" cy="149706"/>
          </a:xfrm>
          <a:prstGeom prst="rect">
            <a:avLst/>
          </a:prstGeom>
        </p:spPr>
        <p:txBody>
          <a:bodyPr lIns="0" tIns="0" rIns="0" bIns="0" rtlCol="0" anchor="t">
            <a:spAutoFit/>
          </a:bodyPr>
          <a:lstStyle/>
          <a:p>
            <a:pPr algn="r">
              <a:lnSpc>
                <a:spcPts val="1250"/>
              </a:lnSpc>
            </a:pPr>
            <a:r>
              <a:rPr lang="en-US" sz="962">
                <a:solidFill>
                  <a:srgbClr val="FEFFFF"/>
                </a:solidFill>
                <a:latin typeface="Lato 1"/>
              </a:rPr>
              <a:t>Training Needs</a:t>
            </a:r>
          </a:p>
        </p:txBody>
      </p:sp>
      <p:sp>
        <p:nvSpPr>
          <p:cNvPr id="3" name="TextBox 3"/>
          <p:cNvSpPr txBox="1"/>
          <p:nvPr/>
        </p:nvSpPr>
        <p:spPr>
          <a:xfrm>
            <a:off x="1028700" y="875530"/>
            <a:ext cx="180259" cy="149706"/>
          </a:xfrm>
          <a:prstGeom prst="rect">
            <a:avLst/>
          </a:prstGeom>
        </p:spPr>
        <p:txBody>
          <a:bodyPr lIns="0" tIns="0" rIns="0" bIns="0" rtlCol="0" anchor="t">
            <a:spAutoFit/>
          </a:bodyPr>
          <a:lstStyle/>
          <a:p>
            <a:pPr>
              <a:lnSpc>
                <a:spcPts val="1250"/>
              </a:lnSpc>
            </a:pPr>
            <a:r>
              <a:rPr lang="en-US" sz="962">
                <a:solidFill>
                  <a:srgbClr val="FEFFFF"/>
                </a:solidFill>
                <a:latin typeface="Lato 1"/>
              </a:rPr>
              <a:t>UA</a:t>
            </a:r>
          </a:p>
        </p:txBody>
      </p:sp>
      <p:sp>
        <p:nvSpPr>
          <p:cNvPr id="4" name="AutoShape 4"/>
          <p:cNvSpPr/>
          <p:nvPr/>
        </p:nvSpPr>
        <p:spPr>
          <a:xfrm flipV="1">
            <a:off x="1208959" y="952710"/>
            <a:ext cx="7817087" cy="2408"/>
          </a:xfrm>
          <a:prstGeom prst="line">
            <a:avLst/>
          </a:prstGeom>
          <a:ln w="9525" cap="flat">
            <a:solidFill>
              <a:srgbClr val="FEFFFF"/>
            </a:solidFill>
            <a:prstDash val="solid"/>
            <a:headEnd type="none" w="sm" len="sm"/>
            <a:tailEnd type="none" w="sm" len="sm"/>
          </a:ln>
        </p:spPr>
        <p:txBody>
          <a:bodyPr/>
          <a:lstStyle/>
          <a:p>
            <a:endParaRPr lang="en-US"/>
          </a:p>
        </p:txBody>
      </p:sp>
      <p:sp>
        <p:nvSpPr>
          <p:cNvPr id="5" name="TextBox 5"/>
          <p:cNvSpPr txBox="1"/>
          <p:nvPr/>
        </p:nvSpPr>
        <p:spPr>
          <a:xfrm>
            <a:off x="996043" y="2224045"/>
            <a:ext cx="11262050" cy="1848198"/>
          </a:xfrm>
          <a:prstGeom prst="rect">
            <a:avLst/>
          </a:prstGeom>
        </p:spPr>
        <p:txBody>
          <a:bodyPr lIns="0" tIns="0" rIns="0" bIns="0" rtlCol="0" anchor="t">
            <a:spAutoFit/>
          </a:bodyPr>
          <a:lstStyle/>
          <a:p>
            <a:pPr>
              <a:lnSpc>
                <a:spcPts val="7695"/>
              </a:lnSpc>
            </a:pPr>
            <a:r>
              <a:rPr lang="en-US" sz="4400" spc="-210" dirty="0">
                <a:solidFill>
                  <a:srgbClr val="FEFFFF"/>
                </a:solidFill>
                <a:latin typeface="Lato 1 Bold"/>
              </a:rPr>
              <a:t>Alaska Sea Grant &amp;</a:t>
            </a:r>
          </a:p>
          <a:p>
            <a:pPr>
              <a:lnSpc>
                <a:spcPts val="7695"/>
              </a:lnSpc>
            </a:pPr>
            <a:r>
              <a:rPr lang="en-US" sz="4400" spc="-210" dirty="0">
                <a:solidFill>
                  <a:srgbClr val="FEFFFF"/>
                </a:solidFill>
                <a:latin typeface="Lato 1 Bold"/>
              </a:rPr>
              <a:t>Partners</a:t>
            </a:r>
            <a:endParaRPr lang="en-US" sz="4400" spc="-213" dirty="0">
              <a:solidFill>
                <a:srgbClr val="FEFFFF"/>
              </a:solidFill>
              <a:latin typeface="Lato 1 Bold"/>
            </a:endParaRPr>
          </a:p>
        </p:txBody>
      </p:sp>
      <p:sp>
        <p:nvSpPr>
          <p:cNvPr id="6" name="AutoShape 6"/>
          <p:cNvSpPr/>
          <p:nvPr/>
        </p:nvSpPr>
        <p:spPr>
          <a:xfrm>
            <a:off x="0" y="4518307"/>
            <a:ext cx="7253237" cy="0"/>
          </a:xfrm>
          <a:prstGeom prst="line">
            <a:avLst/>
          </a:prstGeom>
          <a:ln w="9525" cap="flat">
            <a:solidFill>
              <a:srgbClr val="FEFFFF"/>
            </a:solidFill>
            <a:prstDash val="solid"/>
            <a:headEnd type="none" w="sm" len="sm"/>
            <a:tailEnd type="none" w="sm" len="sm"/>
          </a:ln>
        </p:spPr>
        <p:txBody>
          <a:bodyPr/>
          <a:lstStyle/>
          <a:p>
            <a:endParaRPr lang="en-US"/>
          </a:p>
        </p:txBody>
      </p:sp>
      <p:grpSp>
        <p:nvGrpSpPr>
          <p:cNvPr id="7" name="Group 7"/>
          <p:cNvGrpSpPr/>
          <p:nvPr/>
        </p:nvGrpSpPr>
        <p:grpSpPr>
          <a:xfrm>
            <a:off x="6855198" y="4494495"/>
            <a:ext cx="445753" cy="47625"/>
            <a:chOff x="0" y="0"/>
            <a:chExt cx="2727330" cy="291393"/>
          </a:xfrm>
        </p:grpSpPr>
        <p:sp>
          <p:nvSpPr>
            <p:cNvPr id="8" name="Freeform 8"/>
            <p:cNvSpPr/>
            <p:nvPr/>
          </p:nvSpPr>
          <p:spPr>
            <a:xfrm>
              <a:off x="0" y="0"/>
              <a:ext cx="2727329" cy="291393"/>
            </a:xfrm>
            <a:custGeom>
              <a:avLst/>
              <a:gdLst/>
              <a:ahLst/>
              <a:cxnLst/>
              <a:rect l="l" t="t" r="r" b="b"/>
              <a:pathLst>
                <a:path w="2727329" h="291393">
                  <a:moveTo>
                    <a:pt x="0" y="0"/>
                  </a:moveTo>
                  <a:lnTo>
                    <a:pt x="2727329" y="0"/>
                  </a:lnTo>
                  <a:lnTo>
                    <a:pt x="2727329" y="291393"/>
                  </a:lnTo>
                  <a:lnTo>
                    <a:pt x="0" y="291393"/>
                  </a:lnTo>
                  <a:close/>
                </a:path>
              </a:pathLst>
            </a:custGeom>
            <a:solidFill>
              <a:srgbClr val="FEFFFF"/>
            </a:solidFill>
          </p:spPr>
          <p:txBody>
            <a:bodyPr/>
            <a:lstStyle/>
            <a:p>
              <a:endParaRPr lang="en-US"/>
            </a:p>
          </p:txBody>
        </p:sp>
      </p:grpSp>
      <p:grpSp>
        <p:nvGrpSpPr>
          <p:cNvPr id="9" name="Group 9"/>
          <p:cNvGrpSpPr/>
          <p:nvPr/>
        </p:nvGrpSpPr>
        <p:grpSpPr>
          <a:xfrm>
            <a:off x="7333975" y="4494495"/>
            <a:ext cx="47625" cy="47625"/>
            <a:chOff x="0" y="0"/>
            <a:chExt cx="274125" cy="274125"/>
          </a:xfrm>
        </p:grpSpPr>
        <p:sp>
          <p:nvSpPr>
            <p:cNvPr id="10" name="Freeform 10"/>
            <p:cNvSpPr/>
            <p:nvPr/>
          </p:nvSpPr>
          <p:spPr>
            <a:xfrm>
              <a:off x="0" y="0"/>
              <a:ext cx="274125" cy="274125"/>
            </a:xfrm>
            <a:custGeom>
              <a:avLst/>
              <a:gdLst/>
              <a:ahLst/>
              <a:cxnLst/>
              <a:rect l="l" t="t" r="r" b="b"/>
              <a:pathLst>
                <a:path w="274125" h="274125">
                  <a:moveTo>
                    <a:pt x="0" y="0"/>
                  </a:moveTo>
                  <a:lnTo>
                    <a:pt x="274125" y="0"/>
                  </a:lnTo>
                  <a:lnTo>
                    <a:pt x="274125" y="274125"/>
                  </a:lnTo>
                  <a:lnTo>
                    <a:pt x="0" y="274125"/>
                  </a:lnTo>
                  <a:close/>
                </a:path>
              </a:pathLst>
            </a:custGeom>
            <a:solidFill>
              <a:srgbClr val="FEFFFF"/>
            </a:solidFill>
          </p:spPr>
          <p:txBody>
            <a:bodyPr/>
            <a:lstStyle/>
            <a:p>
              <a:endParaRPr lang="en-US"/>
            </a:p>
          </p:txBody>
        </p:sp>
      </p:grpSp>
      <p:grpSp>
        <p:nvGrpSpPr>
          <p:cNvPr id="11" name="Group 11"/>
          <p:cNvGrpSpPr/>
          <p:nvPr/>
        </p:nvGrpSpPr>
        <p:grpSpPr>
          <a:xfrm>
            <a:off x="7386933" y="4494495"/>
            <a:ext cx="47625" cy="47625"/>
            <a:chOff x="0" y="0"/>
            <a:chExt cx="274125" cy="274125"/>
          </a:xfrm>
        </p:grpSpPr>
        <p:sp>
          <p:nvSpPr>
            <p:cNvPr id="12" name="Freeform 12"/>
            <p:cNvSpPr/>
            <p:nvPr/>
          </p:nvSpPr>
          <p:spPr>
            <a:xfrm>
              <a:off x="0" y="0"/>
              <a:ext cx="274125" cy="274125"/>
            </a:xfrm>
            <a:custGeom>
              <a:avLst/>
              <a:gdLst/>
              <a:ahLst/>
              <a:cxnLst/>
              <a:rect l="l" t="t" r="r" b="b"/>
              <a:pathLst>
                <a:path w="274125" h="274125">
                  <a:moveTo>
                    <a:pt x="0" y="0"/>
                  </a:moveTo>
                  <a:lnTo>
                    <a:pt x="274125" y="0"/>
                  </a:lnTo>
                  <a:lnTo>
                    <a:pt x="274125" y="274125"/>
                  </a:lnTo>
                  <a:lnTo>
                    <a:pt x="0" y="274125"/>
                  </a:lnTo>
                  <a:close/>
                </a:path>
              </a:pathLst>
            </a:custGeom>
            <a:solidFill>
              <a:srgbClr val="FEFFFF"/>
            </a:solidFill>
          </p:spPr>
          <p:txBody>
            <a:bodyPr/>
            <a:lstStyle/>
            <a:p>
              <a:endParaRPr lang="en-US"/>
            </a:p>
          </p:txBody>
        </p:sp>
      </p:grpSp>
      <p:sp>
        <p:nvSpPr>
          <p:cNvPr id="13" name="Freeform 13"/>
          <p:cNvSpPr/>
          <p:nvPr/>
        </p:nvSpPr>
        <p:spPr>
          <a:xfrm rot="5400000">
            <a:off x="1104409" y="5536663"/>
            <a:ext cx="209101" cy="360518"/>
          </a:xfrm>
          <a:custGeom>
            <a:avLst/>
            <a:gdLst/>
            <a:ahLst/>
            <a:cxnLst/>
            <a:rect l="l" t="t" r="r" b="b"/>
            <a:pathLst>
              <a:path w="209101" h="360518">
                <a:moveTo>
                  <a:pt x="0" y="0"/>
                </a:moveTo>
                <a:lnTo>
                  <a:pt x="209101" y="0"/>
                </a:lnTo>
                <a:lnTo>
                  <a:pt x="209101" y="360518"/>
                </a:lnTo>
                <a:lnTo>
                  <a:pt x="0" y="360518"/>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1028700" y="4678842"/>
            <a:ext cx="8552711" cy="323850"/>
          </a:xfrm>
          <a:prstGeom prst="rect">
            <a:avLst/>
          </a:prstGeom>
        </p:spPr>
        <p:txBody>
          <a:bodyPr lIns="0" tIns="0" rIns="0" bIns="0" rtlCol="0" anchor="t">
            <a:spAutoFit/>
          </a:bodyPr>
          <a:lstStyle/>
          <a:p>
            <a:pPr>
              <a:lnSpc>
                <a:spcPts val="2520"/>
              </a:lnSpc>
              <a:spcBef>
                <a:spcPct val="0"/>
              </a:spcBef>
            </a:pPr>
            <a:r>
              <a:rPr lang="en-US" sz="2100">
                <a:solidFill>
                  <a:srgbClr val="FEFFFF"/>
                </a:solidFill>
                <a:latin typeface="Lato 1 Italics"/>
              </a:rPr>
              <a:t>University of Alaska Fairbanks</a:t>
            </a:r>
          </a:p>
        </p:txBody>
      </p:sp>
      <p:sp>
        <p:nvSpPr>
          <p:cNvPr id="15" name="TextBox 15"/>
          <p:cNvSpPr txBox="1"/>
          <p:nvPr/>
        </p:nvSpPr>
        <p:spPr>
          <a:xfrm>
            <a:off x="1538186" y="5510229"/>
            <a:ext cx="4677436" cy="365760"/>
          </a:xfrm>
          <a:prstGeom prst="rect">
            <a:avLst/>
          </a:prstGeom>
        </p:spPr>
        <p:txBody>
          <a:bodyPr lIns="0" tIns="0" rIns="0" bIns="0" rtlCol="0" anchor="t">
            <a:spAutoFit/>
          </a:bodyPr>
          <a:lstStyle/>
          <a:p>
            <a:pPr>
              <a:lnSpc>
                <a:spcPts val="2939"/>
              </a:lnSpc>
            </a:pPr>
            <a:r>
              <a:rPr lang="en-US" sz="2099" dirty="0">
                <a:solidFill>
                  <a:srgbClr val="FFFFFF"/>
                </a:solidFill>
                <a:latin typeface="Lato 1"/>
              </a:rPr>
              <a:t>Micro-credential Crew Classes</a:t>
            </a:r>
          </a:p>
        </p:txBody>
      </p:sp>
      <p:sp>
        <p:nvSpPr>
          <p:cNvPr id="16" name="Freeform 16"/>
          <p:cNvSpPr/>
          <p:nvPr/>
        </p:nvSpPr>
        <p:spPr>
          <a:xfrm rot="5400000">
            <a:off x="1104409" y="6618099"/>
            <a:ext cx="209101" cy="360518"/>
          </a:xfrm>
          <a:custGeom>
            <a:avLst/>
            <a:gdLst/>
            <a:ahLst/>
            <a:cxnLst/>
            <a:rect l="l" t="t" r="r" b="b"/>
            <a:pathLst>
              <a:path w="209101" h="360518">
                <a:moveTo>
                  <a:pt x="0" y="0"/>
                </a:moveTo>
                <a:lnTo>
                  <a:pt x="209101" y="0"/>
                </a:lnTo>
                <a:lnTo>
                  <a:pt x="209101" y="360519"/>
                </a:lnTo>
                <a:lnTo>
                  <a:pt x="0" y="360519"/>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7" name="TextBox 17"/>
          <p:cNvSpPr txBox="1"/>
          <p:nvPr/>
        </p:nvSpPr>
        <p:spPr>
          <a:xfrm>
            <a:off x="1570964" y="6030716"/>
            <a:ext cx="5896372" cy="365760"/>
          </a:xfrm>
          <a:prstGeom prst="rect">
            <a:avLst/>
          </a:prstGeom>
        </p:spPr>
        <p:txBody>
          <a:bodyPr lIns="0" tIns="0" rIns="0" bIns="0" rtlCol="0" anchor="t">
            <a:spAutoFit/>
          </a:bodyPr>
          <a:lstStyle/>
          <a:p>
            <a:pPr>
              <a:lnSpc>
                <a:spcPts val="2939"/>
              </a:lnSpc>
            </a:pPr>
            <a:r>
              <a:rPr lang="en-US" sz="2099" dirty="0">
                <a:solidFill>
                  <a:srgbClr val="FFFFFF"/>
                </a:solidFill>
                <a:latin typeface="Lato 1"/>
              </a:rPr>
              <a:t>Developing Crew Apprenticeship Program</a:t>
            </a:r>
          </a:p>
        </p:txBody>
      </p:sp>
      <p:sp>
        <p:nvSpPr>
          <p:cNvPr id="18" name="Freeform 18"/>
          <p:cNvSpPr/>
          <p:nvPr/>
        </p:nvSpPr>
        <p:spPr>
          <a:xfrm>
            <a:off x="3186709" y="8566239"/>
            <a:ext cx="3891365" cy="844461"/>
          </a:xfrm>
          <a:custGeom>
            <a:avLst/>
            <a:gdLst/>
            <a:ahLst/>
            <a:cxnLst/>
            <a:rect l="l" t="t" r="r" b="b"/>
            <a:pathLst>
              <a:path w="3891365" h="844461">
                <a:moveTo>
                  <a:pt x="0" y="0"/>
                </a:moveTo>
                <a:lnTo>
                  <a:pt x="3891366" y="0"/>
                </a:lnTo>
                <a:lnTo>
                  <a:pt x="3891366" y="844461"/>
                </a:lnTo>
                <a:lnTo>
                  <a:pt x="0" y="844461"/>
                </a:lnTo>
                <a:lnTo>
                  <a:pt x="0" y="0"/>
                </a:lnTo>
                <a:close/>
              </a:path>
            </a:pathLst>
          </a:custGeom>
          <a:blipFill>
            <a:blip r:embed="rId5"/>
            <a:stretch>
              <a:fillRect/>
            </a:stretch>
          </a:blipFill>
        </p:spPr>
        <p:txBody>
          <a:bodyPr/>
          <a:lstStyle/>
          <a:p>
            <a:endParaRPr lang="en-US"/>
          </a:p>
        </p:txBody>
      </p:sp>
      <p:sp>
        <p:nvSpPr>
          <p:cNvPr id="19" name="Freeform 19"/>
          <p:cNvSpPr/>
          <p:nvPr/>
        </p:nvSpPr>
        <p:spPr>
          <a:xfrm>
            <a:off x="10685278" y="0"/>
            <a:ext cx="7602722" cy="5143500"/>
          </a:xfrm>
          <a:custGeom>
            <a:avLst/>
            <a:gdLst/>
            <a:ahLst/>
            <a:cxnLst/>
            <a:rect l="l" t="t" r="r" b="b"/>
            <a:pathLst>
              <a:path w="7602722" h="5143500">
                <a:moveTo>
                  <a:pt x="0" y="0"/>
                </a:moveTo>
                <a:lnTo>
                  <a:pt x="7602722" y="0"/>
                </a:lnTo>
                <a:lnTo>
                  <a:pt x="7602722" y="5143500"/>
                </a:lnTo>
                <a:lnTo>
                  <a:pt x="0" y="5143500"/>
                </a:lnTo>
                <a:lnTo>
                  <a:pt x="0" y="0"/>
                </a:lnTo>
                <a:close/>
              </a:path>
            </a:pathLst>
          </a:custGeom>
          <a:blipFill>
            <a:blip r:embed="rId6"/>
            <a:stretch>
              <a:fillRect l="-740" r="-740"/>
            </a:stretch>
          </a:blipFill>
        </p:spPr>
        <p:txBody>
          <a:bodyPr/>
          <a:lstStyle/>
          <a:p>
            <a:endParaRPr lang="en-US"/>
          </a:p>
        </p:txBody>
      </p:sp>
      <p:sp>
        <p:nvSpPr>
          <p:cNvPr id="20" name="Freeform 20"/>
          <p:cNvSpPr/>
          <p:nvPr/>
        </p:nvSpPr>
        <p:spPr>
          <a:xfrm>
            <a:off x="10685278" y="5250110"/>
            <a:ext cx="7562530" cy="5038649"/>
          </a:xfrm>
          <a:custGeom>
            <a:avLst/>
            <a:gdLst/>
            <a:ahLst/>
            <a:cxnLst/>
            <a:rect l="l" t="t" r="r" b="b"/>
            <a:pathLst>
              <a:path w="7562530" h="5038649">
                <a:moveTo>
                  <a:pt x="0" y="0"/>
                </a:moveTo>
                <a:lnTo>
                  <a:pt x="7562530" y="0"/>
                </a:lnTo>
                <a:lnTo>
                  <a:pt x="7562530" y="5038650"/>
                </a:lnTo>
                <a:lnTo>
                  <a:pt x="0" y="5038650"/>
                </a:lnTo>
                <a:lnTo>
                  <a:pt x="0" y="0"/>
                </a:lnTo>
                <a:close/>
              </a:path>
            </a:pathLst>
          </a:custGeom>
          <a:blipFill>
            <a:blip r:embed="rId7"/>
            <a:stretch>
              <a:fillRect/>
            </a:stretch>
          </a:blipFill>
        </p:spPr>
        <p:txBody>
          <a:bodyPr/>
          <a:lstStyle/>
          <a:p>
            <a:endParaRPr lang="en-US"/>
          </a:p>
        </p:txBody>
      </p:sp>
      <p:sp>
        <p:nvSpPr>
          <p:cNvPr id="22" name="Freeform 13">
            <a:extLst>
              <a:ext uri="{FF2B5EF4-FFF2-40B4-BE49-F238E27FC236}">
                <a16:creationId xmlns:a16="http://schemas.microsoft.com/office/drawing/2014/main" id="{D65D5406-C6F9-4B28-B0CB-CA8DD20F5898}"/>
              </a:ext>
            </a:extLst>
          </p:cNvPr>
          <p:cNvSpPr/>
          <p:nvPr/>
        </p:nvSpPr>
        <p:spPr>
          <a:xfrm rot="5400000">
            <a:off x="1065093" y="6073235"/>
            <a:ext cx="209101" cy="360518"/>
          </a:xfrm>
          <a:custGeom>
            <a:avLst/>
            <a:gdLst/>
            <a:ahLst/>
            <a:cxnLst/>
            <a:rect l="l" t="t" r="r" b="b"/>
            <a:pathLst>
              <a:path w="209101" h="360518">
                <a:moveTo>
                  <a:pt x="0" y="0"/>
                </a:moveTo>
                <a:lnTo>
                  <a:pt x="209101" y="0"/>
                </a:lnTo>
                <a:lnTo>
                  <a:pt x="209101" y="360518"/>
                </a:lnTo>
                <a:lnTo>
                  <a:pt x="0" y="360518"/>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3" name="TextBox 15">
            <a:extLst>
              <a:ext uri="{FF2B5EF4-FFF2-40B4-BE49-F238E27FC236}">
                <a16:creationId xmlns:a16="http://schemas.microsoft.com/office/drawing/2014/main" id="{B29B53B9-23CD-4ADE-81FF-798CED09ED0D}"/>
              </a:ext>
            </a:extLst>
          </p:cNvPr>
          <p:cNvSpPr txBox="1"/>
          <p:nvPr/>
        </p:nvSpPr>
        <p:spPr>
          <a:xfrm>
            <a:off x="1570964" y="6579136"/>
            <a:ext cx="4677436" cy="336246"/>
          </a:xfrm>
          <a:prstGeom prst="rect">
            <a:avLst/>
          </a:prstGeom>
        </p:spPr>
        <p:txBody>
          <a:bodyPr lIns="0" tIns="0" rIns="0" bIns="0" rtlCol="0" anchor="t">
            <a:spAutoFit/>
          </a:bodyPr>
          <a:lstStyle/>
          <a:p>
            <a:pPr>
              <a:lnSpc>
                <a:spcPts val="2939"/>
              </a:lnSpc>
            </a:pPr>
            <a:r>
              <a:rPr lang="en-US" sz="2099" dirty="0">
                <a:solidFill>
                  <a:srgbClr val="FFFFFF"/>
                </a:solidFill>
                <a:latin typeface="Lato 1"/>
              </a:rPr>
              <a:t>Ammonia Refrigeration</a:t>
            </a:r>
          </a:p>
        </p:txBody>
      </p:sp>
      <p:sp>
        <p:nvSpPr>
          <p:cNvPr id="24" name="Freeform 16">
            <a:extLst>
              <a:ext uri="{FF2B5EF4-FFF2-40B4-BE49-F238E27FC236}">
                <a16:creationId xmlns:a16="http://schemas.microsoft.com/office/drawing/2014/main" id="{9119D852-7D64-4DDA-BB32-FB5FFD9A0D6E}"/>
              </a:ext>
            </a:extLst>
          </p:cNvPr>
          <p:cNvSpPr/>
          <p:nvPr/>
        </p:nvSpPr>
        <p:spPr>
          <a:xfrm rot="5400000">
            <a:off x="1066309" y="7132217"/>
            <a:ext cx="209101" cy="360518"/>
          </a:xfrm>
          <a:custGeom>
            <a:avLst/>
            <a:gdLst/>
            <a:ahLst/>
            <a:cxnLst/>
            <a:rect l="l" t="t" r="r" b="b"/>
            <a:pathLst>
              <a:path w="209101" h="360518">
                <a:moveTo>
                  <a:pt x="0" y="0"/>
                </a:moveTo>
                <a:lnTo>
                  <a:pt x="209101" y="0"/>
                </a:lnTo>
                <a:lnTo>
                  <a:pt x="209101" y="360519"/>
                </a:lnTo>
                <a:lnTo>
                  <a:pt x="0" y="360519"/>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5" name="TextBox 15">
            <a:extLst>
              <a:ext uri="{FF2B5EF4-FFF2-40B4-BE49-F238E27FC236}">
                <a16:creationId xmlns:a16="http://schemas.microsoft.com/office/drawing/2014/main" id="{D00DC691-A199-43BB-93A8-D5765D0114DB}"/>
              </a:ext>
            </a:extLst>
          </p:cNvPr>
          <p:cNvSpPr txBox="1"/>
          <p:nvPr/>
        </p:nvSpPr>
        <p:spPr>
          <a:xfrm>
            <a:off x="1609064" y="7093254"/>
            <a:ext cx="4677436" cy="336246"/>
          </a:xfrm>
          <a:prstGeom prst="rect">
            <a:avLst/>
          </a:prstGeom>
        </p:spPr>
        <p:txBody>
          <a:bodyPr lIns="0" tIns="0" rIns="0" bIns="0" rtlCol="0" anchor="t">
            <a:spAutoFit/>
          </a:bodyPr>
          <a:lstStyle/>
          <a:p>
            <a:pPr>
              <a:lnSpc>
                <a:spcPts val="2939"/>
              </a:lnSpc>
            </a:pPr>
            <a:r>
              <a:rPr lang="en-US" sz="2099" dirty="0" err="1">
                <a:solidFill>
                  <a:srgbClr val="FFFFFF"/>
                </a:solidFill>
                <a:latin typeface="Lato 1"/>
              </a:rPr>
              <a:t>Baader</a:t>
            </a:r>
            <a:r>
              <a:rPr lang="en-US" sz="2099" dirty="0">
                <a:solidFill>
                  <a:srgbClr val="FFFFFF"/>
                </a:solidFill>
                <a:latin typeface="Lato 1"/>
              </a:rPr>
              <a:t> Training</a:t>
            </a:r>
          </a:p>
        </p:txBody>
      </p:sp>
      <p:sp>
        <p:nvSpPr>
          <p:cNvPr id="26" name="Freeform 16">
            <a:extLst>
              <a:ext uri="{FF2B5EF4-FFF2-40B4-BE49-F238E27FC236}">
                <a16:creationId xmlns:a16="http://schemas.microsoft.com/office/drawing/2014/main" id="{4A6A82AD-DE1E-453E-B702-2DD502BDBF8A}"/>
              </a:ext>
            </a:extLst>
          </p:cNvPr>
          <p:cNvSpPr/>
          <p:nvPr/>
        </p:nvSpPr>
        <p:spPr>
          <a:xfrm rot="5400000">
            <a:off x="1066309" y="7697063"/>
            <a:ext cx="209101" cy="360518"/>
          </a:xfrm>
          <a:custGeom>
            <a:avLst/>
            <a:gdLst/>
            <a:ahLst/>
            <a:cxnLst/>
            <a:rect l="l" t="t" r="r" b="b"/>
            <a:pathLst>
              <a:path w="209101" h="360518">
                <a:moveTo>
                  <a:pt x="0" y="0"/>
                </a:moveTo>
                <a:lnTo>
                  <a:pt x="209101" y="0"/>
                </a:lnTo>
                <a:lnTo>
                  <a:pt x="209101" y="360519"/>
                </a:lnTo>
                <a:lnTo>
                  <a:pt x="0" y="360519"/>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7" name="TextBox 15">
            <a:extLst>
              <a:ext uri="{FF2B5EF4-FFF2-40B4-BE49-F238E27FC236}">
                <a16:creationId xmlns:a16="http://schemas.microsoft.com/office/drawing/2014/main" id="{78CAFE76-6DC3-466E-8F81-CF7EFC661269}"/>
              </a:ext>
            </a:extLst>
          </p:cNvPr>
          <p:cNvSpPr txBox="1"/>
          <p:nvPr/>
        </p:nvSpPr>
        <p:spPr>
          <a:xfrm>
            <a:off x="1591508" y="7658100"/>
            <a:ext cx="4677436" cy="336246"/>
          </a:xfrm>
          <a:prstGeom prst="rect">
            <a:avLst/>
          </a:prstGeom>
        </p:spPr>
        <p:txBody>
          <a:bodyPr lIns="0" tIns="0" rIns="0" bIns="0" rtlCol="0" anchor="t">
            <a:spAutoFit/>
          </a:bodyPr>
          <a:lstStyle/>
          <a:p>
            <a:pPr>
              <a:lnSpc>
                <a:spcPts val="2939"/>
              </a:lnSpc>
            </a:pPr>
            <a:r>
              <a:rPr lang="en-US" sz="2099" dirty="0">
                <a:solidFill>
                  <a:srgbClr val="FFFFFF"/>
                </a:solidFill>
                <a:latin typeface="Lato 1"/>
              </a:rPr>
              <a:t>Seafood Processor Leadership Training</a:t>
            </a:r>
          </a:p>
        </p:txBody>
      </p:sp>
      <p:sp>
        <p:nvSpPr>
          <p:cNvPr id="21" name="Slide Number Placeholder 2">
            <a:extLst>
              <a:ext uri="{FF2B5EF4-FFF2-40B4-BE49-F238E27FC236}">
                <a16:creationId xmlns:a16="http://schemas.microsoft.com/office/drawing/2014/main" id="{F4B04E7D-5546-853C-2323-42A5D6E31CA0}"/>
              </a:ext>
            </a:extLst>
          </p:cNvPr>
          <p:cNvSpPr txBox="1">
            <a:spLocks/>
          </p:cNvSpPr>
          <p:nvPr/>
        </p:nvSpPr>
        <p:spPr>
          <a:xfrm>
            <a:off x="16535400" y="93800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schemeClr val="bg1"/>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800" b="1" i="0" u="none" strike="noStrike" kern="1200" cap="none" spc="0" normalizeH="0" baseline="0" noProof="0" dirty="0">
              <a:ln>
                <a:noFill/>
              </a:ln>
              <a:solidFill>
                <a:schemeClr val="bg1"/>
              </a:solidFill>
              <a:effectLst/>
              <a:uLnTx/>
              <a:uFillTx/>
              <a:latin typeface="Lato" panose="020B0604020202020204" charset="0"/>
              <a:ea typeface="Lato" panose="020B0604020202020204" charset="0"/>
              <a:cs typeface="Lato" panose="020B060402020202020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1028700" y="940974"/>
            <a:ext cx="175452" cy="175452"/>
          </a:xfrm>
          <a:custGeom>
            <a:avLst/>
            <a:gdLst/>
            <a:ahLst/>
            <a:cxnLst/>
            <a:rect l="l" t="t" r="r" b="b"/>
            <a:pathLst>
              <a:path w="175452" h="175452">
                <a:moveTo>
                  <a:pt x="0" y="0"/>
                </a:moveTo>
                <a:lnTo>
                  <a:pt x="175452" y="0"/>
                </a:lnTo>
                <a:lnTo>
                  <a:pt x="175452" y="175452"/>
                </a:lnTo>
                <a:lnTo>
                  <a:pt x="0" y="175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1371471" y="940974"/>
            <a:ext cx="175452" cy="175452"/>
          </a:xfrm>
          <a:custGeom>
            <a:avLst/>
            <a:gdLst/>
            <a:ahLst/>
            <a:cxnLst/>
            <a:rect l="l" t="t" r="r" b="b"/>
            <a:pathLst>
              <a:path w="175452" h="175452">
                <a:moveTo>
                  <a:pt x="0" y="0"/>
                </a:moveTo>
                <a:lnTo>
                  <a:pt x="175452" y="0"/>
                </a:lnTo>
                <a:lnTo>
                  <a:pt x="175452" y="175452"/>
                </a:lnTo>
                <a:lnTo>
                  <a:pt x="0" y="175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714242" y="940974"/>
            <a:ext cx="175452" cy="175452"/>
          </a:xfrm>
          <a:custGeom>
            <a:avLst/>
            <a:gdLst/>
            <a:ahLst/>
            <a:cxnLst/>
            <a:rect l="l" t="t" r="r" b="b"/>
            <a:pathLst>
              <a:path w="175452" h="175452">
                <a:moveTo>
                  <a:pt x="0" y="0"/>
                </a:moveTo>
                <a:lnTo>
                  <a:pt x="175452" y="0"/>
                </a:lnTo>
                <a:lnTo>
                  <a:pt x="175452" y="175452"/>
                </a:lnTo>
                <a:lnTo>
                  <a:pt x="0" y="175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057013" y="940974"/>
            <a:ext cx="175452" cy="175452"/>
          </a:xfrm>
          <a:custGeom>
            <a:avLst/>
            <a:gdLst/>
            <a:ahLst/>
            <a:cxnLst/>
            <a:rect l="l" t="t" r="r" b="b"/>
            <a:pathLst>
              <a:path w="175452" h="175452">
                <a:moveTo>
                  <a:pt x="0" y="0"/>
                </a:moveTo>
                <a:lnTo>
                  <a:pt x="175452" y="0"/>
                </a:lnTo>
                <a:lnTo>
                  <a:pt x="175452" y="175452"/>
                </a:lnTo>
                <a:lnTo>
                  <a:pt x="0" y="17545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p:nvPr/>
        </p:nvSpPr>
        <p:spPr>
          <a:xfrm>
            <a:off x="3966907" y="8185735"/>
            <a:ext cx="5498705" cy="289566"/>
          </a:xfrm>
          <a:prstGeom prst="rect">
            <a:avLst/>
          </a:prstGeom>
        </p:spPr>
        <p:txBody>
          <a:bodyPr lIns="0" tIns="0" rIns="0" bIns="0" rtlCol="0" anchor="t">
            <a:spAutoFit/>
          </a:bodyPr>
          <a:lstStyle/>
          <a:p>
            <a:pPr algn="l">
              <a:lnSpc>
                <a:spcPts val="2519"/>
              </a:lnSpc>
            </a:pPr>
            <a:r>
              <a:rPr lang="en-US" sz="1799" dirty="0">
                <a:solidFill>
                  <a:srgbClr val="000000"/>
                </a:solidFill>
                <a:latin typeface="Lato 1"/>
              </a:rPr>
              <a:t>Vice President of Academics, Students, and Research</a:t>
            </a:r>
          </a:p>
        </p:txBody>
      </p:sp>
      <p:sp>
        <p:nvSpPr>
          <p:cNvPr id="7" name="Freeform 7"/>
          <p:cNvSpPr/>
          <p:nvPr/>
        </p:nvSpPr>
        <p:spPr>
          <a:xfrm>
            <a:off x="1028700" y="7019437"/>
            <a:ext cx="1636562" cy="181463"/>
          </a:xfrm>
          <a:custGeom>
            <a:avLst/>
            <a:gdLst/>
            <a:ahLst/>
            <a:cxnLst/>
            <a:rect l="l" t="t" r="r" b="b"/>
            <a:pathLst>
              <a:path w="1636562" h="181463">
                <a:moveTo>
                  <a:pt x="0" y="0"/>
                </a:moveTo>
                <a:lnTo>
                  <a:pt x="1636562" y="0"/>
                </a:lnTo>
                <a:lnTo>
                  <a:pt x="1636562" y="181463"/>
                </a:lnTo>
                <a:lnTo>
                  <a:pt x="0" y="18146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Freeform 8"/>
          <p:cNvSpPr/>
          <p:nvPr/>
        </p:nvSpPr>
        <p:spPr>
          <a:xfrm>
            <a:off x="2727287" y="7019437"/>
            <a:ext cx="122904" cy="181463"/>
          </a:xfrm>
          <a:custGeom>
            <a:avLst/>
            <a:gdLst/>
            <a:ahLst/>
            <a:cxnLst/>
            <a:rect l="l" t="t" r="r" b="b"/>
            <a:pathLst>
              <a:path w="122904" h="181463">
                <a:moveTo>
                  <a:pt x="0" y="0"/>
                </a:moveTo>
                <a:lnTo>
                  <a:pt x="122904" y="0"/>
                </a:lnTo>
                <a:lnTo>
                  <a:pt x="122904" y="181463"/>
                </a:lnTo>
                <a:lnTo>
                  <a:pt x="0" y="18146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2912216" y="7013360"/>
            <a:ext cx="122904" cy="181463"/>
          </a:xfrm>
          <a:custGeom>
            <a:avLst/>
            <a:gdLst/>
            <a:ahLst/>
            <a:cxnLst/>
            <a:rect l="l" t="t" r="r" b="b"/>
            <a:pathLst>
              <a:path w="122904" h="181463">
                <a:moveTo>
                  <a:pt x="0" y="0"/>
                </a:moveTo>
                <a:lnTo>
                  <a:pt x="122904" y="0"/>
                </a:lnTo>
                <a:lnTo>
                  <a:pt x="122904" y="181463"/>
                </a:lnTo>
                <a:lnTo>
                  <a:pt x="0" y="18146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Freeform 10"/>
          <p:cNvSpPr/>
          <p:nvPr/>
        </p:nvSpPr>
        <p:spPr>
          <a:xfrm>
            <a:off x="1028700" y="7789430"/>
            <a:ext cx="2398010" cy="1737425"/>
          </a:xfrm>
          <a:custGeom>
            <a:avLst/>
            <a:gdLst/>
            <a:ahLst/>
            <a:cxnLst/>
            <a:rect l="l" t="t" r="r" b="b"/>
            <a:pathLst>
              <a:path w="2398010" h="1737425">
                <a:moveTo>
                  <a:pt x="0" y="0"/>
                </a:moveTo>
                <a:lnTo>
                  <a:pt x="2398010" y="0"/>
                </a:lnTo>
                <a:lnTo>
                  <a:pt x="2398010" y="1737425"/>
                </a:lnTo>
                <a:lnTo>
                  <a:pt x="0" y="1737425"/>
                </a:lnTo>
                <a:lnTo>
                  <a:pt x="0" y="0"/>
                </a:lnTo>
                <a:close/>
              </a:path>
            </a:pathLst>
          </a:custGeom>
          <a:blipFill>
            <a:blip r:embed="rId11"/>
            <a:stretch>
              <a:fillRect l="-12763" t="-18640" r="-12041" b="-18788"/>
            </a:stretch>
          </a:blipFill>
        </p:spPr>
        <p:txBody>
          <a:bodyPr/>
          <a:lstStyle/>
          <a:p>
            <a:endParaRPr lang="en-US"/>
          </a:p>
        </p:txBody>
      </p:sp>
      <p:sp>
        <p:nvSpPr>
          <p:cNvPr id="11" name="Freeform 11"/>
          <p:cNvSpPr/>
          <p:nvPr/>
        </p:nvSpPr>
        <p:spPr>
          <a:xfrm>
            <a:off x="10159491" y="0"/>
            <a:ext cx="8128509" cy="10287000"/>
          </a:xfrm>
          <a:custGeom>
            <a:avLst/>
            <a:gdLst/>
            <a:ahLst/>
            <a:cxnLst/>
            <a:rect l="l" t="t" r="r" b="b"/>
            <a:pathLst>
              <a:path w="8128509" h="10287000">
                <a:moveTo>
                  <a:pt x="0" y="0"/>
                </a:moveTo>
                <a:lnTo>
                  <a:pt x="8128509" y="0"/>
                </a:lnTo>
                <a:lnTo>
                  <a:pt x="8128509" y="10287000"/>
                </a:lnTo>
                <a:lnTo>
                  <a:pt x="0" y="102870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a:off x="3966907" y="7513064"/>
            <a:ext cx="4161604" cy="659155"/>
          </a:xfrm>
          <a:prstGeom prst="rect">
            <a:avLst/>
          </a:prstGeom>
        </p:spPr>
        <p:txBody>
          <a:bodyPr lIns="0" tIns="0" rIns="0" bIns="0" rtlCol="0" anchor="t">
            <a:spAutoFit/>
          </a:bodyPr>
          <a:lstStyle/>
          <a:p>
            <a:pPr algn="l">
              <a:lnSpc>
                <a:spcPts val="5688"/>
              </a:lnSpc>
            </a:pPr>
            <a:r>
              <a:rPr lang="en-US" sz="4062" dirty="0">
                <a:solidFill>
                  <a:srgbClr val="074D7E"/>
                </a:solidFill>
                <a:latin typeface="Lato 1 Bold"/>
              </a:rPr>
              <a:t>Paul Layer</a:t>
            </a:r>
          </a:p>
        </p:txBody>
      </p:sp>
      <p:sp>
        <p:nvSpPr>
          <p:cNvPr id="13" name="TextBox 13"/>
          <p:cNvSpPr txBox="1"/>
          <p:nvPr/>
        </p:nvSpPr>
        <p:spPr>
          <a:xfrm>
            <a:off x="3966907" y="8513201"/>
            <a:ext cx="5498705" cy="289566"/>
          </a:xfrm>
          <a:prstGeom prst="rect">
            <a:avLst/>
          </a:prstGeom>
        </p:spPr>
        <p:txBody>
          <a:bodyPr lIns="0" tIns="0" rIns="0" bIns="0" rtlCol="0" anchor="t">
            <a:spAutoFit/>
          </a:bodyPr>
          <a:lstStyle/>
          <a:p>
            <a:pPr>
              <a:lnSpc>
                <a:spcPts val="2519"/>
              </a:lnSpc>
            </a:pPr>
            <a:r>
              <a:rPr lang="en-US" sz="1799" dirty="0">
                <a:solidFill>
                  <a:srgbClr val="000000"/>
                </a:solidFill>
                <a:latin typeface="Lato 1"/>
              </a:rPr>
              <a:t>pwlayer@alaska.edu</a:t>
            </a:r>
          </a:p>
        </p:txBody>
      </p:sp>
      <p:sp>
        <p:nvSpPr>
          <p:cNvPr id="14" name="TextBox 14"/>
          <p:cNvSpPr txBox="1"/>
          <p:nvPr/>
        </p:nvSpPr>
        <p:spPr>
          <a:xfrm>
            <a:off x="3966907" y="8847287"/>
            <a:ext cx="5498705" cy="289566"/>
          </a:xfrm>
          <a:prstGeom prst="rect">
            <a:avLst/>
          </a:prstGeom>
        </p:spPr>
        <p:txBody>
          <a:bodyPr lIns="0" tIns="0" rIns="0" bIns="0" rtlCol="0" anchor="t">
            <a:spAutoFit/>
          </a:bodyPr>
          <a:lstStyle/>
          <a:p>
            <a:pPr algn="l">
              <a:lnSpc>
                <a:spcPts val="2519"/>
              </a:lnSpc>
            </a:pPr>
            <a:r>
              <a:rPr lang="en-US" sz="1799" dirty="0">
                <a:solidFill>
                  <a:srgbClr val="000000"/>
                </a:solidFill>
                <a:latin typeface="Lato 1"/>
              </a:rPr>
              <a:t>907.450.8018</a:t>
            </a:r>
          </a:p>
        </p:txBody>
      </p:sp>
      <p:sp>
        <p:nvSpPr>
          <p:cNvPr id="15" name="TextBox 15"/>
          <p:cNvSpPr txBox="1"/>
          <p:nvPr/>
        </p:nvSpPr>
        <p:spPr>
          <a:xfrm>
            <a:off x="3966906" y="9163000"/>
            <a:ext cx="5498705" cy="289566"/>
          </a:xfrm>
          <a:prstGeom prst="rect">
            <a:avLst/>
          </a:prstGeom>
        </p:spPr>
        <p:txBody>
          <a:bodyPr lIns="0" tIns="0" rIns="0" bIns="0" rtlCol="0" anchor="t">
            <a:spAutoFit/>
          </a:bodyPr>
          <a:lstStyle/>
          <a:p>
            <a:pPr algn="l">
              <a:lnSpc>
                <a:spcPts val="2519"/>
              </a:lnSpc>
            </a:pPr>
            <a:r>
              <a:rPr lang="en-US" sz="1799" dirty="0">
                <a:solidFill>
                  <a:srgbClr val="000000"/>
                </a:solidFill>
                <a:latin typeface="Lato 1"/>
              </a:rPr>
              <a:t>alaska.edu/research</a:t>
            </a:r>
          </a:p>
        </p:txBody>
      </p:sp>
      <p:sp>
        <p:nvSpPr>
          <p:cNvPr id="16" name="Freeform 16"/>
          <p:cNvSpPr/>
          <p:nvPr/>
        </p:nvSpPr>
        <p:spPr>
          <a:xfrm>
            <a:off x="10160146" y="0"/>
            <a:ext cx="8127854" cy="8188386"/>
          </a:xfrm>
          <a:custGeom>
            <a:avLst/>
            <a:gdLst/>
            <a:ahLst/>
            <a:cxnLst/>
            <a:rect l="l" t="t" r="r" b="b"/>
            <a:pathLst>
              <a:path w="8127854" h="8188386">
                <a:moveTo>
                  <a:pt x="0" y="0"/>
                </a:moveTo>
                <a:lnTo>
                  <a:pt x="8127854" y="0"/>
                </a:lnTo>
                <a:lnTo>
                  <a:pt x="8127854" y="8188386"/>
                </a:lnTo>
                <a:lnTo>
                  <a:pt x="0" y="8188386"/>
                </a:lnTo>
                <a:lnTo>
                  <a:pt x="0" y="0"/>
                </a:lnTo>
                <a:close/>
              </a:path>
            </a:pathLst>
          </a:custGeom>
          <a:blipFill>
            <a:blip r:embed="rId14"/>
            <a:stretch>
              <a:fillRect l="-25519" r="-25555"/>
            </a:stretch>
          </a:blipFill>
        </p:spPr>
        <p:txBody>
          <a:bodyPr/>
          <a:lstStyle/>
          <a:p>
            <a:endParaRPr lang="en-US"/>
          </a:p>
        </p:txBody>
      </p:sp>
      <p:sp>
        <p:nvSpPr>
          <p:cNvPr id="19" name="TextBox 28">
            <a:extLst>
              <a:ext uri="{FF2B5EF4-FFF2-40B4-BE49-F238E27FC236}">
                <a16:creationId xmlns:a16="http://schemas.microsoft.com/office/drawing/2014/main" id="{1C1DAF8A-BE11-4B7D-A6A9-4517EBA0B4E4}"/>
              </a:ext>
            </a:extLst>
          </p:cNvPr>
          <p:cNvSpPr txBox="1"/>
          <p:nvPr/>
        </p:nvSpPr>
        <p:spPr>
          <a:xfrm>
            <a:off x="1028700" y="2488931"/>
            <a:ext cx="8436912" cy="2795270"/>
          </a:xfrm>
          <a:prstGeom prst="rect">
            <a:avLst/>
          </a:prstGeom>
        </p:spPr>
        <p:txBody>
          <a:bodyPr lIns="0" tIns="0" rIns="0" bIns="0" rtlCol="0" anchor="t">
            <a:spAutoFit/>
          </a:bodyPr>
          <a:lstStyle/>
          <a:p>
            <a:pPr>
              <a:lnSpc>
                <a:spcPts val="4480"/>
              </a:lnSpc>
              <a:spcBef>
                <a:spcPct val="0"/>
              </a:spcBef>
            </a:pPr>
            <a:r>
              <a:rPr lang="en-US" sz="3200" dirty="0">
                <a:solidFill>
                  <a:srgbClr val="230F0F"/>
                </a:solidFill>
                <a:latin typeface="Lato 2"/>
              </a:rPr>
              <a:t>Preparing a qualified workforce is one of the most important missions of the university, and UA is committed to preparing today's students to be the next generation workforce and advance Alaska’s economy.</a:t>
            </a:r>
          </a:p>
        </p:txBody>
      </p:sp>
      <p:sp>
        <p:nvSpPr>
          <p:cNvPr id="17" name="Slide Number Placeholder 2">
            <a:extLst>
              <a:ext uri="{FF2B5EF4-FFF2-40B4-BE49-F238E27FC236}">
                <a16:creationId xmlns:a16="http://schemas.microsoft.com/office/drawing/2014/main" id="{A1637B74-28FD-5B16-A902-6CF54D01452F}"/>
              </a:ext>
            </a:extLst>
          </p:cNvPr>
          <p:cNvSpPr txBox="1">
            <a:spLocks/>
          </p:cNvSpPr>
          <p:nvPr/>
        </p:nvSpPr>
        <p:spPr>
          <a:xfrm>
            <a:off x="16589982" y="9045455"/>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schemeClr val="bg1"/>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12</a:t>
            </a:fld>
            <a:endParaRPr kumimoji="0" lang="en-US" sz="1800" b="1" i="0" u="none" strike="noStrike" kern="1200" cap="none" spc="0" normalizeH="0" baseline="0" noProof="0" dirty="0">
              <a:ln>
                <a:noFill/>
              </a:ln>
              <a:solidFill>
                <a:schemeClr val="bg1"/>
              </a:solidFill>
              <a:effectLst/>
              <a:uLnTx/>
              <a:uFillTx/>
              <a:latin typeface="Lato" panose="020B0604020202020204" charset="0"/>
              <a:ea typeface="Lato" panose="020B0604020202020204" charset="0"/>
              <a:cs typeface="Lato" panose="020B060402020202020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Freeform 2"/>
          <p:cNvSpPr/>
          <p:nvPr/>
        </p:nvSpPr>
        <p:spPr>
          <a:xfrm>
            <a:off x="7567908" y="1114184"/>
            <a:ext cx="10460228" cy="9172816"/>
          </a:xfrm>
          <a:custGeom>
            <a:avLst/>
            <a:gdLst/>
            <a:ahLst/>
            <a:cxnLst/>
            <a:rect l="l" t="t" r="r" b="b"/>
            <a:pathLst>
              <a:path w="10460228" h="9172816">
                <a:moveTo>
                  <a:pt x="0" y="0"/>
                </a:moveTo>
                <a:lnTo>
                  <a:pt x="10460228" y="0"/>
                </a:lnTo>
                <a:lnTo>
                  <a:pt x="10460228" y="9172816"/>
                </a:lnTo>
                <a:lnTo>
                  <a:pt x="0" y="9172816"/>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1028700" y="8396293"/>
            <a:ext cx="6866192" cy="291494"/>
          </a:xfrm>
          <a:prstGeom prst="rect">
            <a:avLst/>
          </a:prstGeom>
        </p:spPr>
        <p:txBody>
          <a:bodyPr lIns="0" tIns="0" rIns="0" bIns="0" rtlCol="0" anchor="t">
            <a:spAutoFit/>
          </a:bodyPr>
          <a:lstStyle/>
          <a:p>
            <a:pPr>
              <a:lnSpc>
                <a:spcPts val="2249"/>
              </a:lnSpc>
            </a:pPr>
            <a:r>
              <a:rPr lang="en-US" sz="2100">
                <a:solidFill>
                  <a:srgbClr val="000000"/>
                </a:solidFill>
                <a:latin typeface="Lato 1 Italics"/>
              </a:rPr>
              <a:t>Unique Missions Offering Diverse Value</a:t>
            </a:r>
          </a:p>
        </p:txBody>
      </p:sp>
      <p:sp>
        <p:nvSpPr>
          <p:cNvPr id="4" name="TextBox 4"/>
          <p:cNvSpPr txBox="1"/>
          <p:nvPr/>
        </p:nvSpPr>
        <p:spPr>
          <a:xfrm>
            <a:off x="3494947" y="4038533"/>
            <a:ext cx="4993177" cy="876185"/>
          </a:xfrm>
          <a:prstGeom prst="rect">
            <a:avLst/>
          </a:prstGeom>
        </p:spPr>
        <p:txBody>
          <a:bodyPr lIns="0" tIns="0" rIns="0" bIns="0" rtlCol="0" anchor="t">
            <a:spAutoFit/>
          </a:bodyPr>
          <a:lstStyle/>
          <a:p>
            <a:pPr algn="l">
              <a:lnSpc>
                <a:spcPts val="3358"/>
              </a:lnSpc>
            </a:pPr>
            <a:r>
              <a:rPr lang="en-US" sz="2400">
                <a:solidFill>
                  <a:srgbClr val="211F21"/>
                </a:solidFill>
                <a:latin typeface="Lato 1"/>
              </a:rPr>
              <a:t>Colleges, campuses, and extension sites providing access statewide</a:t>
            </a:r>
          </a:p>
        </p:txBody>
      </p:sp>
      <p:sp>
        <p:nvSpPr>
          <p:cNvPr id="5" name="TextBox 5"/>
          <p:cNvSpPr txBox="1"/>
          <p:nvPr/>
        </p:nvSpPr>
        <p:spPr>
          <a:xfrm>
            <a:off x="965118" y="4076096"/>
            <a:ext cx="2092158" cy="918321"/>
          </a:xfrm>
          <a:prstGeom prst="rect">
            <a:avLst/>
          </a:prstGeom>
        </p:spPr>
        <p:txBody>
          <a:bodyPr lIns="0" tIns="0" rIns="0" bIns="0" rtlCol="0" anchor="t">
            <a:spAutoFit/>
          </a:bodyPr>
          <a:lstStyle/>
          <a:p>
            <a:pPr algn="r">
              <a:lnSpc>
                <a:spcPts val="6897"/>
              </a:lnSpc>
            </a:pPr>
            <a:r>
              <a:rPr lang="en-US" sz="6865" spc="-191">
                <a:solidFill>
                  <a:srgbClr val="094D7D"/>
                </a:solidFill>
                <a:latin typeface="Lato 1 Bold"/>
              </a:rPr>
              <a:t>16+</a:t>
            </a:r>
          </a:p>
        </p:txBody>
      </p:sp>
      <p:sp>
        <p:nvSpPr>
          <p:cNvPr id="6" name="TextBox 6"/>
          <p:cNvSpPr txBox="1"/>
          <p:nvPr/>
        </p:nvSpPr>
        <p:spPr>
          <a:xfrm>
            <a:off x="3494947" y="5514095"/>
            <a:ext cx="4993177" cy="876185"/>
          </a:xfrm>
          <a:prstGeom prst="rect">
            <a:avLst/>
          </a:prstGeom>
        </p:spPr>
        <p:txBody>
          <a:bodyPr lIns="0" tIns="0" rIns="0" bIns="0" rtlCol="0" anchor="t">
            <a:spAutoFit/>
          </a:bodyPr>
          <a:lstStyle/>
          <a:p>
            <a:pPr algn="l">
              <a:lnSpc>
                <a:spcPts val="3358"/>
              </a:lnSpc>
            </a:pPr>
            <a:r>
              <a:rPr lang="en-US" sz="2400">
                <a:solidFill>
                  <a:srgbClr val="211F21"/>
                </a:solidFill>
                <a:latin typeface="Lato 1"/>
              </a:rPr>
              <a:t>Breadth of programs from workforce credentialing to doctoral degrees</a:t>
            </a:r>
          </a:p>
        </p:txBody>
      </p:sp>
      <p:sp>
        <p:nvSpPr>
          <p:cNvPr id="7" name="TextBox 7"/>
          <p:cNvSpPr txBox="1"/>
          <p:nvPr/>
        </p:nvSpPr>
        <p:spPr>
          <a:xfrm>
            <a:off x="1042099" y="5524929"/>
            <a:ext cx="2015178" cy="932367"/>
          </a:xfrm>
          <a:prstGeom prst="rect">
            <a:avLst/>
          </a:prstGeom>
        </p:spPr>
        <p:txBody>
          <a:bodyPr lIns="0" tIns="0" rIns="0" bIns="0" rtlCol="0" anchor="t">
            <a:spAutoFit/>
          </a:bodyPr>
          <a:lstStyle/>
          <a:p>
            <a:pPr algn="r">
              <a:lnSpc>
                <a:spcPts val="6902"/>
              </a:lnSpc>
            </a:pPr>
            <a:r>
              <a:rPr lang="en-US" sz="6869" spc="-191">
                <a:solidFill>
                  <a:srgbClr val="094D7D"/>
                </a:solidFill>
                <a:latin typeface="Lato 1 Bold"/>
              </a:rPr>
              <a:t>400+</a:t>
            </a:r>
          </a:p>
        </p:txBody>
      </p:sp>
      <p:sp>
        <p:nvSpPr>
          <p:cNvPr id="8" name="TextBox 8"/>
          <p:cNvSpPr txBox="1"/>
          <p:nvPr/>
        </p:nvSpPr>
        <p:spPr>
          <a:xfrm>
            <a:off x="3494947" y="7008008"/>
            <a:ext cx="4993177" cy="876185"/>
          </a:xfrm>
          <a:prstGeom prst="rect">
            <a:avLst/>
          </a:prstGeom>
        </p:spPr>
        <p:txBody>
          <a:bodyPr lIns="0" tIns="0" rIns="0" bIns="0" rtlCol="0" anchor="t">
            <a:spAutoFit/>
          </a:bodyPr>
          <a:lstStyle/>
          <a:p>
            <a:pPr algn="l">
              <a:lnSpc>
                <a:spcPts val="3358"/>
              </a:lnSpc>
            </a:pPr>
            <a:r>
              <a:rPr lang="en-US" sz="2400">
                <a:solidFill>
                  <a:srgbClr val="211F21"/>
                </a:solidFill>
                <a:latin typeface="Lato 1"/>
              </a:rPr>
              <a:t>Students served across all six economic regions</a:t>
            </a:r>
          </a:p>
        </p:txBody>
      </p:sp>
      <p:sp>
        <p:nvSpPr>
          <p:cNvPr id="9" name="TextBox 9"/>
          <p:cNvSpPr txBox="1"/>
          <p:nvPr/>
        </p:nvSpPr>
        <p:spPr>
          <a:xfrm>
            <a:off x="664835" y="7025776"/>
            <a:ext cx="2392441" cy="932367"/>
          </a:xfrm>
          <a:prstGeom prst="rect">
            <a:avLst/>
          </a:prstGeom>
        </p:spPr>
        <p:txBody>
          <a:bodyPr lIns="0" tIns="0" rIns="0" bIns="0" rtlCol="0" anchor="t">
            <a:spAutoFit/>
          </a:bodyPr>
          <a:lstStyle/>
          <a:p>
            <a:pPr algn="r">
              <a:lnSpc>
                <a:spcPts val="6902"/>
              </a:lnSpc>
            </a:pPr>
            <a:r>
              <a:rPr lang="en-US" sz="6869" spc="-191">
                <a:solidFill>
                  <a:srgbClr val="094D7D"/>
                </a:solidFill>
                <a:latin typeface="Lato 1 Bold"/>
              </a:rPr>
              <a:t>21K+</a:t>
            </a:r>
          </a:p>
        </p:txBody>
      </p:sp>
      <p:sp>
        <p:nvSpPr>
          <p:cNvPr id="10" name="TextBox 10"/>
          <p:cNvSpPr txBox="1"/>
          <p:nvPr/>
        </p:nvSpPr>
        <p:spPr>
          <a:xfrm>
            <a:off x="1028700" y="2065043"/>
            <a:ext cx="11262050" cy="939132"/>
          </a:xfrm>
          <a:prstGeom prst="rect">
            <a:avLst/>
          </a:prstGeom>
        </p:spPr>
        <p:txBody>
          <a:bodyPr lIns="0" tIns="0" rIns="0" bIns="0" rtlCol="0" anchor="t">
            <a:spAutoFit/>
          </a:bodyPr>
          <a:lstStyle/>
          <a:p>
            <a:pPr algn="l">
              <a:lnSpc>
                <a:spcPts val="7695"/>
              </a:lnSpc>
            </a:pPr>
            <a:r>
              <a:rPr lang="en-US" sz="5700" spc="-213">
                <a:solidFill>
                  <a:srgbClr val="000000"/>
                </a:solidFill>
                <a:latin typeface="Lato 1 Bold"/>
              </a:rPr>
              <a:t>UA System</a:t>
            </a:r>
          </a:p>
        </p:txBody>
      </p:sp>
      <p:sp>
        <p:nvSpPr>
          <p:cNvPr id="11" name="AutoShape 11"/>
          <p:cNvSpPr/>
          <p:nvPr/>
        </p:nvSpPr>
        <p:spPr>
          <a:xfrm>
            <a:off x="0" y="3105545"/>
            <a:ext cx="7253237" cy="0"/>
          </a:xfrm>
          <a:prstGeom prst="line">
            <a:avLst/>
          </a:prstGeom>
          <a:ln w="9525" cap="flat">
            <a:solidFill>
              <a:srgbClr val="074D7E"/>
            </a:solidFill>
            <a:prstDash val="solid"/>
            <a:headEnd type="none" w="sm" len="sm"/>
            <a:tailEnd type="none" w="sm" len="sm"/>
          </a:ln>
        </p:spPr>
        <p:txBody>
          <a:bodyPr/>
          <a:lstStyle/>
          <a:p>
            <a:endParaRPr lang="en-US"/>
          </a:p>
        </p:txBody>
      </p:sp>
      <p:grpSp>
        <p:nvGrpSpPr>
          <p:cNvPr id="12" name="Group 12"/>
          <p:cNvGrpSpPr/>
          <p:nvPr/>
        </p:nvGrpSpPr>
        <p:grpSpPr>
          <a:xfrm>
            <a:off x="6855198" y="3081732"/>
            <a:ext cx="445753" cy="47625"/>
            <a:chOff x="0" y="0"/>
            <a:chExt cx="2727330" cy="291393"/>
          </a:xfrm>
        </p:grpSpPr>
        <p:sp>
          <p:nvSpPr>
            <p:cNvPr id="13" name="Freeform 13"/>
            <p:cNvSpPr/>
            <p:nvPr/>
          </p:nvSpPr>
          <p:spPr>
            <a:xfrm>
              <a:off x="0" y="0"/>
              <a:ext cx="2727329" cy="291393"/>
            </a:xfrm>
            <a:custGeom>
              <a:avLst/>
              <a:gdLst/>
              <a:ahLst/>
              <a:cxnLst/>
              <a:rect l="l" t="t" r="r" b="b"/>
              <a:pathLst>
                <a:path w="2727329" h="291393">
                  <a:moveTo>
                    <a:pt x="0" y="0"/>
                  </a:moveTo>
                  <a:lnTo>
                    <a:pt x="2727329" y="0"/>
                  </a:lnTo>
                  <a:lnTo>
                    <a:pt x="2727329" y="291393"/>
                  </a:lnTo>
                  <a:lnTo>
                    <a:pt x="0" y="291393"/>
                  </a:lnTo>
                  <a:close/>
                </a:path>
              </a:pathLst>
            </a:custGeom>
            <a:solidFill>
              <a:srgbClr val="555555"/>
            </a:solidFill>
          </p:spPr>
          <p:txBody>
            <a:bodyPr/>
            <a:lstStyle/>
            <a:p>
              <a:endParaRPr lang="en-US"/>
            </a:p>
          </p:txBody>
        </p:sp>
      </p:grpSp>
      <p:grpSp>
        <p:nvGrpSpPr>
          <p:cNvPr id="14" name="Group 14"/>
          <p:cNvGrpSpPr/>
          <p:nvPr/>
        </p:nvGrpSpPr>
        <p:grpSpPr>
          <a:xfrm>
            <a:off x="7333975" y="3081732"/>
            <a:ext cx="47625" cy="47625"/>
            <a:chOff x="0" y="0"/>
            <a:chExt cx="274125" cy="274125"/>
          </a:xfrm>
        </p:grpSpPr>
        <p:sp>
          <p:nvSpPr>
            <p:cNvPr id="15" name="Freeform 15"/>
            <p:cNvSpPr/>
            <p:nvPr/>
          </p:nvSpPr>
          <p:spPr>
            <a:xfrm>
              <a:off x="0" y="0"/>
              <a:ext cx="274125" cy="274125"/>
            </a:xfrm>
            <a:custGeom>
              <a:avLst/>
              <a:gdLst/>
              <a:ahLst/>
              <a:cxnLst/>
              <a:rect l="l" t="t" r="r" b="b"/>
              <a:pathLst>
                <a:path w="274125" h="274125">
                  <a:moveTo>
                    <a:pt x="0" y="0"/>
                  </a:moveTo>
                  <a:lnTo>
                    <a:pt x="274125" y="0"/>
                  </a:lnTo>
                  <a:lnTo>
                    <a:pt x="274125" y="274125"/>
                  </a:lnTo>
                  <a:lnTo>
                    <a:pt x="0" y="274125"/>
                  </a:lnTo>
                  <a:close/>
                </a:path>
              </a:pathLst>
            </a:custGeom>
            <a:solidFill>
              <a:srgbClr val="555555"/>
            </a:solidFill>
          </p:spPr>
          <p:txBody>
            <a:bodyPr/>
            <a:lstStyle/>
            <a:p>
              <a:endParaRPr lang="en-US"/>
            </a:p>
          </p:txBody>
        </p:sp>
      </p:grpSp>
      <p:grpSp>
        <p:nvGrpSpPr>
          <p:cNvPr id="16" name="Group 16"/>
          <p:cNvGrpSpPr/>
          <p:nvPr/>
        </p:nvGrpSpPr>
        <p:grpSpPr>
          <a:xfrm>
            <a:off x="7386933" y="3081732"/>
            <a:ext cx="47625" cy="47625"/>
            <a:chOff x="0" y="0"/>
            <a:chExt cx="274125" cy="274125"/>
          </a:xfrm>
        </p:grpSpPr>
        <p:sp>
          <p:nvSpPr>
            <p:cNvPr id="17" name="Freeform 17"/>
            <p:cNvSpPr/>
            <p:nvPr/>
          </p:nvSpPr>
          <p:spPr>
            <a:xfrm>
              <a:off x="0" y="0"/>
              <a:ext cx="274125" cy="274125"/>
            </a:xfrm>
            <a:custGeom>
              <a:avLst/>
              <a:gdLst/>
              <a:ahLst/>
              <a:cxnLst/>
              <a:rect l="l" t="t" r="r" b="b"/>
              <a:pathLst>
                <a:path w="274125" h="274125">
                  <a:moveTo>
                    <a:pt x="0" y="0"/>
                  </a:moveTo>
                  <a:lnTo>
                    <a:pt x="274125" y="0"/>
                  </a:lnTo>
                  <a:lnTo>
                    <a:pt x="274125" y="274125"/>
                  </a:lnTo>
                  <a:lnTo>
                    <a:pt x="0" y="274125"/>
                  </a:lnTo>
                  <a:close/>
                </a:path>
              </a:pathLst>
            </a:custGeom>
            <a:solidFill>
              <a:srgbClr val="074D7E"/>
            </a:solidFill>
          </p:spPr>
          <p:txBody>
            <a:bodyPr/>
            <a:lstStyle/>
            <a:p>
              <a:endParaRPr lang="en-US"/>
            </a:p>
          </p:txBody>
        </p:sp>
      </p:grpSp>
      <p:sp>
        <p:nvSpPr>
          <p:cNvPr id="18" name="TextBox 18"/>
          <p:cNvSpPr txBox="1"/>
          <p:nvPr/>
        </p:nvSpPr>
        <p:spPr>
          <a:xfrm>
            <a:off x="1028700" y="3313705"/>
            <a:ext cx="8552711" cy="323800"/>
          </a:xfrm>
          <a:prstGeom prst="rect">
            <a:avLst/>
          </a:prstGeom>
        </p:spPr>
        <p:txBody>
          <a:bodyPr lIns="0" tIns="0" rIns="0" bIns="0" rtlCol="0" anchor="t">
            <a:spAutoFit/>
          </a:bodyPr>
          <a:lstStyle/>
          <a:p>
            <a:pPr>
              <a:lnSpc>
                <a:spcPts val="2520"/>
              </a:lnSpc>
              <a:spcBef>
                <a:spcPct val="0"/>
              </a:spcBef>
            </a:pPr>
            <a:r>
              <a:rPr lang="en-US" sz="2100">
                <a:solidFill>
                  <a:srgbClr val="000000"/>
                </a:solidFill>
                <a:latin typeface="Lato 1 Italics"/>
              </a:rPr>
              <a:t>Three Universities, One System</a:t>
            </a:r>
          </a:p>
        </p:txBody>
      </p:sp>
      <p:sp>
        <p:nvSpPr>
          <p:cNvPr id="19" name="TextBox 19"/>
          <p:cNvSpPr txBox="1"/>
          <p:nvPr/>
        </p:nvSpPr>
        <p:spPr>
          <a:xfrm>
            <a:off x="15923395" y="873095"/>
            <a:ext cx="1335905" cy="153170"/>
          </a:xfrm>
          <a:prstGeom prst="rect">
            <a:avLst/>
          </a:prstGeom>
        </p:spPr>
        <p:txBody>
          <a:bodyPr lIns="0" tIns="0" rIns="0" bIns="0" rtlCol="0" anchor="t">
            <a:spAutoFit/>
          </a:bodyPr>
          <a:lstStyle/>
          <a:p>
            <a:pPr algn="r">
              <a:lnSpc>
                <a:spcPts val="1250"/>
              </a:lnSpc>
            </a:pPr>
            <a:r>
              <a:rPr lang="en-US" sz="962">
                <a:solidFill>
                  <a:srgbClr val="074D7E"/>
                </a:solidFill>
                <a:latin typeface="Lato 1"/>
              </a:rPr>
              <a:t>UA System</a:t>
            </a:r>
          </a:p>
        </p:txBody>
      </p:sp>
      <p:sp>
        <p:nvSpPr>
          <p:cNvPr id="20" name="AutoShape 20"/>
          <p:cNvSpPr/>
          <p:nvPr/>
        </p:nvSpPr>
        <p:spPr>
          <a:xfrm flipV="1">
            <a:off x="1270522" y="956869"/>
            <a:ext cx="15320826" cy="8"/>
          </a:xfrm>
          <a:prstGeom prst="line">
            <a:avLst/>
          </a:prstGeom>
          <a:ln w="9525" cap="flat">
            <a:solidFill>
              <a:srgbClr val="074D7E"/>
            </a:solidFill>
            <a:prstDash val="solid"/>
            <a:headEnd type="none" w="sm" len="sm"/>
            <a:tailEnd type="none" w="sm" len="sm"/>
          </a:ln>
        </p:spPr>
        <p:txBody>
          <a:bodyPr/>
          <a:lstStyle/>
          <a:p>
            <a:endParaRPr lang="en-US"/>
          </a:p>
        </p:txBody>
      </p:sp>
      <p:sp>
        <p:nvSpPr>
          <p:cNvPr id="21" name="TextBox 21"/>
          <p:cNvSpPr txBox="1"/>
          <p:nvPr/>
        </p:nvSpPr>
        <p:spPr>
          <a:xfrm>
            <a:off x="1028700" y="875530"/>
            <a:ext cx="241822" cy="153170"/>
          </a:xfrm>
          <a:prstGeom prst="rect">
            <a:avLst/>
          </a:prstGeom>
        </p:spPr>
        <p:txBody>
          <a:bodyPr lIns="0" tIns="0" rIns="0" bIns="0" rtlCol="0" anchor="t">
            <a:spAutoFit/>
          </a:bodyPr>
          <a:lstStyle/>
          <a:p>
            <a:pPr>
              <a:lnSpc>
                <a:spcPts val="1250"/>
              </a:lnSpc>
            </a:pPr>
            <a:r>
              <a:rPr lang="en-US" sz="962">
                <a:solidFill>
                  <a:srgbClr val="074D7E"/>
                </a:solidFill>
                <a:latin typeface="Lato 1"/>
              </a:rPr>
              <a:t>UA</a:t>
            </a:r>
          </a:p>
        </p:txBody>
      </p:sp>
      <p:sp>
        <p:nvSpPr>
          <p:cNvPr id="22" name="Slide Number Placeholder 2">
            <a:extLst>
              <a:ext uri="{FF2B5EF4-FFF2-40B4-BE49-F238E27FC236}">
                <a16:creationId xmlns:a16="http://schemas.microsoft.com/office/drawing/2014/main" id="{5ABAA2D0-2782-8E26-244E-0443A9B1BF7E}"/>
              </a:ext>
            </a:extLst>
          </p:cNvPr>
          <p:cNvSpPr txBox="1">
            <a:spLocks/>
          </p:cNvSpPr>
          <p:nvPr/>
        </p:nvSpPr>
        <p:spPr>
          <a:xfrm>
            <a:off x="16535400" y="93800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prstClr val="black"/>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en-US" sz="1800" b="1" i="0" u="none" strike="noStrike" kern="1200" cap="none" spc="0" normalizeH="0" baseline="0" noProof="0" dirty="0">
              <a:ln>
                <a:noFill/>
              </a:ln>
              <a:solidFill>
                <a:prstClr val="black"/>
              </a:solidFill>
              <a:effectLst/>
              <a:uLnTx/>
              <a:uFillTx/>
              <a:latin typeface="Lato" panose="020B0604020202020204" charset="0"/>
              <a:ea typeface="Lato" panose="020B0604020202020204" charset="0"/>
              <a:cs typeface="Lato" panose="020B060402020202020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9">
            <a:extLst>
              <a:ext uri="{FF2B5EF4-FFF2-40B4-BE49-F238E27FC236}">
                <a16:creationId xmlns:a16="http://schemas.microsoft.com/office/drawing/2014/main" id="{02FD3270-470E-F51F-434C-BB5B02105CDC}"/>
              </a:ext>
            </a:extLst>
          </p:cNvPr>
          <p:cNvSpPr txBox="1"/>
          <p:nvPr/>
        </p:nvSpPr>
        <p:spPr>
          <a:xfrm>
            <a:off x="15923395" y="873095"/>
            <a:ext cx="1335905" cy="153170"/>
          </a:xfrm>
          <a:prstGeom prst="rect">
            <a:avLst/>
          </a:prstGeom>
        </p:spPr>
        <p:txBody>
          <a:bodyPr lIns="0" tIns="0" rIns="0" bIns="0" rtlCol="0" anchor="t">
            <a:spAutoFit/>
          </a:bodyPr>
          <a:lstStyle/>
          <a:p>
            <a:pPr algn="r">
              <a:lnSpc>
                <a:spcPts val="1250"/>
              </a:lnSpc>
            </a:pPr>
            <a:r>
              <a:rPr lang="en-US" sz="962">
                <a:solidFill>
                  <a:srgbClr val="074D7E"/>
                </a:solidFill>
                <a:latin typeface="Lato 1"/>
              </a:rPr>
              <a:t>UA System</a:t>
            </a:r>
          </a:p>
        </p:txBody>
      </p:sp>
      <p:sp>
        <p:nvSpPr>
          <p:cNvPr id="3" name="AutoShape 20">
            <a:extLst>
              <a:ext uri="{FF2B5EF4-FFF2-40B4-BE49-F238E27FC236}">
                <a16:creationId xmlns:a16="http://schemas.microsoft.com/office/drawing/2014/main" id="{5E38676F-4463-3494-2BEA-2C1909781296}"/>
              </a:ext>
            </a:extLst>
          </p:cNvPr>
          <p:cNvSpPr/>
          <p:nvPr/>
        </p:nvSpPr>
        <p:spPr>
          <a:xfrm flipV="1">
            <a:off x="1270522" y="956869"/>
            <a:ext cx="15320826" cy="8"/>
          </a:xfrm>
          <a:prstGeom prst="line">
            <a:avLst/>
          </a:prstGeom>
          <a:ln w="9525" cap="flat">
            <a:solidFill>
              <a:srgbClr val="074D7E"/>
            </a:solidFill>
            <a:prstDash val="solid"/>
            <a:headEnd type="none" w="sm" len="sm"/>
            <a:tailEnd type="none" w="sm" len="sm"/>
          </a:ln>
        </p:spPr>
        <p:txBody>
          <a:bodyPr/>
          <a:lstStyle/>
          <a:p>
            <a:endParaRPr lang="en-US"/>
          </a:p>
        </p:txBody>
      </p:sp>
      <p:sp>
        <p:nvSpPr>
          <p:cNvPr id="4" name="TextBox 21">
            <a:extLst>
              <a:ext uri="{FF2B5EF4-FFF2-40B4-BE49-F238E27FC236}">
                <a16:creationId xmlns:a16="http://schemas.microsoft.com/office/drawing/2014/main" id="{B2908991-DA00-8B39-88C1-F0397AB4BB79}"/>
              </a:ext>
            </a:extLst>
          </p:cNvPr>
          <p:cNvSpPr txBox="1"/>
          <p:nvPr/>
        </p:nvSpPr>
        <p:spPr>
          <a:xfrm>
            <a:off x="1028700" y="875530"/>
            <a:ext cx="241822" cy="153170"/>
          </a:xfrm>
          <a:prstGeom prst="rect">
            <a:avLst/>
          </a:prstGeom>
        </p:spPr>
        <p:txBody>
          <a:bodyPr lIns="0" tIns="0" rIns="0" bIns="0" rtlCol="0" anchor="t">
            <a:spAutoFit/>
          </a:bodyPr>
          <a:lstStyle/>
          <a:p>
            <a:pPr>
              <a:lnSpc>
                <a:spcPts val="1250"/>
              </a:lnSpc>
            </a:pPr>
            <a:r>
              <a:rPr lang="en-US" sz="962">
                <a:solidFill>
                  <a:srgbClr val="074D7E"/>
                </a:solidFill>
                <a:latin typeface="Lato 1"/>
              </a:rPr>
              <a:t>UA</a:t>
            </a:r>
          </a:p>
        </p:txBody>
      </p:sp>
      <p:sp>
        <p:nvSpPr>
          <p:cNvPr id="5" name="AutoShape 5">
            <a:extLst>
              <a:ext uri="{FF2B5EF4-FFF2-40B4-BE49-F238E27FC236}">
                <a16:creationId xmlns:a16="http://schemas.microsoft.com/office/drawing/2014/main" id="{11CD8D31-9118-7952-CEF3-170E1BB1AE86}"/>
              </a:ext>
            </a:extLst>
          </p:cNvPr>
          <p:cNvSpPr/>
          <p:nvPr/>
        </p:nvSpPr>
        <p:spPr>
          <a:xfrm>
            <a:off x="1" y="2373747"/>
            <a:ext cx="5106016" cy="0"/>
          </a:xfrm>
          <a:prstGeom prst="line">
            <a:avLst/>
          </a:prstGeom>
          <a:ln w="9525" cap="flat">
            <a:solidFill>
              <a:srgbClr val="074D7E"/>
            </a:solidFill>
            <a:prstDash val="solid"/>
            <a:headEnd type="none" w="sm" len="sm"/>
            <a:tailEnd type="none" w="sm" len="sm"/>
          </a:ln>
        </p:spPr>
        <p:txBody>
          <a:bodyPr/>
          <a:lstStyle/>
          <a:p>
            <a:endParaRPr lang="en-US"/>
          </a:p>
        </p:txBody>
      </p:sp>
      <p:grpSp>
        <p:nvGrpSpPr>
          <p:cNvPr id="6" name="Group 6">
            <a:extLst>
              <a:ext uri="{FF2B5EF4-FFF2-40B4-BE49-F238E27FC236}">
                <a16:creationId xmlns:a16="http://schemas.microsoft.com/office/drawing/2014/main" id="{5F152B0D-54FA-E4E8-2616-94124E076918}"/>
              </a:ext>
            </a:extLst>
          </p:cNvPr>
          <p:cNvGrpSpPr/>
          <p:nvPr/>
        </p:nvGrpSpPr>
        <p:grpSpPr>
          <a:xfrm>
            <a:off x="4905919" y="2349393"/>
            <a:ext cx="915635" cy="48707"/>
            <a:chOff x="0" y="0"/>
            <a:chExt cx="5477797" cy="291393"/>
          </a:xfrm>
        </p:grpSpPr>
        <p:sp>
          <p:nvSpPr>
            <p:cNvPr id="7" name="Freeform 7">
              <a:extLst>
                <a:ext uri="{FF2B5EF4-FFF2-40B4-BE49-F238E27FC236}">
                  <a16:creationId xmlns:a16="http://schemas.microsoft.com/office/drawing/2014/main" id="{801C89FD-8E6C-19D7-0426-65B37F413210}"/>
                </a:ext>
              </a:extLst>
            </p:cNvPr>
            <p:cNvSpPr/>
            <p:nvPr/>
          </p:nvSpPr>
          <p:spPr>
            <a:xfrm>
              <a:off x="0" y="0"/>
              <a:ext cx="5477797" cy="291393"/>
            </a:xfrm>
            <a:custGeom>
              <a:avLst/>
              <a:gdLst/>
              <a:ahLst/>
              <a:cxnLst/>
              <a:rect l="l" t="t" r="r" b="b"/>
              <a:pathLst>
                <a:path w="5477797" h="291393">
                  <a:moveTo>
                    <a:pt x="0" y="0"/>
                  </a:moveTo>
                  <a:lnTo>
                    <a:pt x="5477797" y="0"/>
                  </a:lnTo>
                  <a:lnTo>
                    <a:pt x="5477797" y="291393"/>
                  </a:lnTo>
                  <a:lnTo>
                    <a:pt x="0" y="291393"/>
                  </a:lnTo>
                  <a:close/>
                </a:path>
              </a:pathLst>
            </a:custGeom>
            <a:solidFill>
              <a:srgbClr val="555555"/>
            </a:solidFill>
          </p:spPr>
          <p:txBody>
            <a:bodyPr/>
            <a:lstStyle/>
            <a:p>
              <a:endParaRPr lang="en-US"/>
            </a:p>
          </p:txBody>
        </p:sp>
      </p:grpSp>
      <p:grpSp>
        <p:nvGrpSpPr>
          <p:cNvPr id="8" name="Group 8">
            <a:extLst>
              <a:ext uri="{FF2B5EF4-FFF2-40B4-BE49-F238E27FC236}">
                <a16:creationId xmlns:a16="http://schemas.microsoft.com/office/drawing/2014/main" id="{2D3AA041-F924-4DDE-A2ED-5B8A5FD7E753}"/>
              </a:ext>
            </a:extLst>
          </p:cNvPr>
          <p:cNvGrpSpPr/>
          <p:nvPr/>
        </p:nvGrpSpPr>
        <p:grpSpPr>
          <a:xfrm>
            <a:off x="5749243" y="2349393"/>
            <a:ext cx="213241" cy="48707"/>
            <a:chOff x="0" y="0"/>
            <a:chExt cx="1200117" cy="274125"/>
          </a:xfrm>
        </p:grpSpPr>
        <p:sp>
          <p:nvSpPr>
            <p:cNvPr id="9" name="Freeform 9">
              <a:extLst>
                <a:ext uri="{FF2B5EF4-FFF2-40B4-BE49-F238E27FC236}">
                  <a16:creationId xmlns:a16="http://schemas.microsoft.com/office/drawing/2014/main" id="{4C87A42E-6457-CB1B-529F-B3E3521913DC}"/>
                </a:ext>
              </a:extLst>
            </p:cNvPr>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555555"/>
            </a:solidFill>
          </p:spPr>
          <p:txBody>
            <a:bodyPr/>
            <a:lstStyle/>
            <a:p>
              <a:endParaRPr lang="en-US"/>
            </a:p>
          </p:txBody>
        </p:sp>
      </p:grpSp>
      <p:grpSp>
        <p:nvGrpSpPr>
          <p:cNvPr id="10" name="Group 10">
            <a:extLst>
              <a:ext uri="{FF2B5EF4-FFF2-40B4-BE49-F238E27FC236}">
                <a16:creationId xmlns:a16="http://schemas.microsoft.com/office/drawing/2014/main" id="{3438E31C-FFE8-5DE5-AF0A-1EE61970A667}"/>
              </a:ext>
            </a:extLst>
          </p:cNvPr>
          <p:cNvGrpSpPr/>
          <p:nvPr/>
        </p:nvGrpSpPr>
        <p:grpSpPr>
          <a:xfrm>
            <a:off x="5882759" y="2349393"/>
            <a:ext cx="213241" cy="48707"/>
            <a:chOff x="0" y="0"/>
            <a:chExt cx="1200117" cy="274125"/>
          </a:xfrm>
        </p:grpSpPr>
        <p:sp>
          <p:nvSpPr>
            <p:cNvPr id="11" name="Freeform 11">
              <a:extLst>
                <a:ext uri="{FF2B5EF4-FFF2-40B4-BE49-F238E27FC236}">
                  <a16:creationId xmlns:a16="http://schemas.microsoft.com/office/drawing/2014/main" id="{86E33869-751C-F67F-C8DD-625DC9D71600}"/>
                </a:ext>
              </a:extLst>
            </p:cNvPr>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074D7E"/>
            </a:solidFill>
          </p:spPr>
          <p:txBody>
            <a:bodyPr/>
            <a:lstStyle/>
            <a:p>
              <a:endParaRPr lang="en-US"/>
            </a:p>
          </p:txBody>
        </p:sp>
      </p:grpSp>
      <p:sp>
        <p:nvSpPr>
          <p:cNvPr id="12" name="TextBox 12">
            <a:extLst>
              <a:ext uri="{FF2B5EF4-FFF2-40B4-BE49-F238E27FC236}">
                <a16:creationId xmlns:a16="http://schemas.microsoft.com/office/drawing/2014/main" id="{D23C6C61-CB54-CB2A-B694-62AA961604E0}"/>
              </a:ext>
            </a:extLst>
          </p:cNvPr>
          <p:cNvSpPr txBox="1"/>
          <p:nvPr/>
        </p:nvSpPr>
        <p:spPr>
          <a:xfrm>
            <a:off x="1028700" y="1680440"/>
            <a:ext cx="7885722" cy="502958"/>
          </a:xfrm>
          <a:prstGeom prst="rect">
            <a:avLst/>
          </a:prstGeom>
        </p:spPr>
        <p:txBody>
          <a:bodyPr lIns="0" tIns="0" rIns="0" bIns="0" rtlCol="0" anchor="t">
            <a:spAutoFit/>
          </a:bodyPr>
          <a:lstStyle/>
          <a:p>
            <a:pPr>
              <a:lnSpc>
                <a:spcPts val="4254"/>
              </a:lnSpc>
            </a:pPr>
            <a:r>
              <a:rPr lang="en-US" sz="3272" dirty="0">
                <a:solidFill>
                  <a:srgbClr val="040404"/>
                </a:solidFill>
                <a:latin typeface="Lato 1 Bold"/>
              </a:rPr>
              <a:t>Bristol Bay Campus</a:t>
            </a:r>
          </a:p>
        </p:txBody>
      </p:sp>
      <p:sp>
        <p:nvSpPr>
          <p:cNvPr id="14" name="TextBox 13">
            <a:extLst>
              <a:ext uri="{FF2B5EF4-FFF2-40B4-BE49-F238E27FC236}">
                <a16:creationId xmlns:a16="http://schemas.microsoft.com/office/drawing/2014/main" id="{68644F2B-8750-4F45-85CB-A4EAE9EEE760}"/>
              </a:ext>
            </a:extLst>
          </p:cNvPr>
          <p:cNvSpPr txBox="1"/>
          <p:nvPr/>
        </p:nvSpPr>
        <p:spPr>
          <a:xfrm>
            <a:off x="4823713" y="1680440"/>
            <a:ext cx="6530087" cy="502958"/>
          </a:xfrm>
          <a:prstGeom prst="rect">
            <a:avLst/>
          </a:prstGeom>
        </p:spPr>
        <p:txBody>
          <a:bodyPr lIns="0" tIns="0" rIns="0" bIns="0" rtlCol="0" anchor="t">
            <a:spAutoFit/>
          </a:bodyPr>
          <a:lstStyle/>
          <a:p>
            <a:pPr>
              <a:lnSpc>
                <a:spcPts val="4254"/>
              </a:lnSpc>
            </a:pPr>
            <a:r>
              <a:rPr lang="en-US" sz="3272" dirty="0">
                <a:solidFill>
                  <a:srgbClr val="074D7E"/>
                </a:solidFill>
                <a:latin typeface="Lato 1 Bold"/>
              </a:rPr>
              <a:t>(UAF)</a:t>
            </a:r>
          </a:p>
        </p:txBody>
      </p:sp>
      <p:sp>
        <p:nvSpPr>
          <p:cNvPr id="15" name="TextBox 29">
            <a:extLst>
              <a:ext uri="{FF2B5EF4-FFF2-40B4-BE49-F238E27FC236}">
                <a16:creationId xmlns:a16="http://schemas.microsoft.com/office/drawing/2014/main" id="{E5F5ECEC-50BF-2089-3A14-3E25C68154D9}"/>
              </a:ext>
            </a:extLst>
          </p:cNvPr>
          <p:cNvSpPr txBox="1"/>
          <p:nvPr/>
        </p:nvSpPr>
        <p:spPr>
          <a:xfrm>
            <a:off x="1028700" y="2558139"/>
            <a:ext cx="8877300" cy="830997"/>
          </a:xfrm>
          <a:prstGeom prst="rect">
            <a:avLst/>
          </a:prstGeom>
        </p:spPr>
        <p:txBody>
          <a:bodyPr wrap="square" lIns="0" tIns="0" rIns="0" bIns="0" rtlCol="0" anchor="t">
            <a:spAutoFit/>
          </a:bodyPr>
          <a:lstStyle/>
          <a:p>
            <a:pPr marL="0" lvl="0" indent="0">
              <a:spcAft>
                <a:spcPts val="1200"/>
              </a:spcAft>
            </a:pPr>
            <a:r>
              <a:rPr lang="en-US" i="1" spc="54" dirty="0">
                <a:latin typeface="Lato" panose="020F0502020204030203" pitchFamily="34" charset="0"/>
                <a:ea typeface="Lato" panose="020F0502020204030203" pitchFamily="34" charset="0"/>
                <a:cs typeface="Lato" panose="020F0502020204030203" pitchFamily="34" charset="0"/>
              </a:rPr>
              <a:t>Faculty and staff work out of seven communities — encompassing the Bristol Bay and Aleutian Pribilof regions of southwest Alaska. The campus in Dillingham is one of five community campuses within UAF’s College of Rural and Community Development.</a:t>
            </a:r>
          </a:p>
        </p:txBody>
      </p:sp>
      <p:grpSp>
        <p:nvGrpSpPr>
          <p:cNvPr id="16" name="Group 10">
            <a:extLst>
              <a:ext uri="{FF2B5EF4-FFF2-40B4-BE49-F238E27FC236}">
                <a16:creationId xmlns:a16="http://schemas.microsoft.com/office/drawing/2014/main" id="{BCE76C7A-E814-58D2-B170-2309BAFBB340}"/>
              </a:ext>
            </a:extLst>
          </p:cNvPr>
          <p:cNvGrpSpPr>
            <a:grpSpLocks noChangeAspect="1"/>
          </p:cNvGrpSpPr>
          <p:nvPr/>
        </p:nvGrpSpPr>
        <p:grpSpPr>
          <a:xfrm>
            <a:off x="11997026" y="1485900"/>
            <a:ext cx="5257800" cy="8121262"/>
            <a:chOff x="0" y="0"/>
            <a:chExt cx="2192020" cy="3385820"/>
          </a:xfrm>
        </p:grpSpPr>
        <p:sp>
          <p:nvSpPr>
            <p:cNvPr id="17" name="Freeform 11">
              <a:extLst>
                <a:ext uri="{FF2B5EF4-FFF2-40B4-BE49-F238E27FC236}">
                  <a16:creationId xmlns:a16="http://schemas.microsoft.com/office/drawing/2014/main" id="{A6692212-D963-E681-77B3-C317FA9FCC8E}"/>
                </a:ext>
              </a:extLst>
            </p:cNvPr>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t="-9360" r="-7790" b="-1358"/>
              </a:stretch>
            </a:blipFill>
          </p:spPr>
          <p:txBody>
            <a:bodyPr/>
            <a:lstStyle/>
            <a:p>
              <a:endParaRPr lang="en-US"/>
            </a:p>
          </p:txBody>
        </p:sp>
      </p:grpSp>
      <p:sp>
        <p:nvSpPr>
          <p:cNvPr id="18" name="TextBox 17">
            <a:extLst>
              <a:ext uri="{FF2B5EF4-FFF2-40B4-BE49-F238E27FC236}">
                <a16:creationId xmlns:a16="http://schemas.microsoft.com/office/drawing/2014/main" id="{01D103B1-B55A-A060-2212-0B4E554411DA}"/>
              </a:ext>
            </a:extLst>
          </p:cNvPr>
          <p:cNvSpPr txBox="1"/>
          <p:nvPr/>
        </p:nvSpPr>
        <p:spPr>
          <a:xfrm>
            <a:off x="1024036" y="3936853"/>
            <a:ext cx="6530087" cy="502958"/>
          </a:xfrm>
          <a:prstGeom prst="rect">
            <a:avLst/>
          </a:prstGeom>
        </p:spPr>
        <p:txBody>
          <a:bodyPr lIns="0" tIns="0" rIns="0" bIns="0" rtlCol="0" anchor="t">
            <a:spAutoFit/>
          </a:bodyPr>
          <a:lstStyle/>
          <a:p>
            <a:pPr>
              <a:lnSpc>
                <a:spcPts val="4254"/>
              </a:lnSpc>
            </a:pPr>
            <a:r>
              <a:rPr lang="en-US" sz="3272" dirty="0">
                <a:solidFill>
                  <a:srgbClr val="074D7E"/>
                </a:solidFill>
                <a:latin typeface="Lato 1 Bold"/>
              </a:rPr>
              <a:t>Wage Growth</a:t>
            </a:r>
          </a:p>
        </p:txBody>
      </p:sp>
      <p:graphicFrame>
        <p:nvGraphicFramePr>
          <p:cNvPr id="19" name="Table 17">
            <a:extLst>
              <a:ext uri="{FF2B5EF4-FFF2-40B4-BE49-F238E27FC236}">
                <a16:creationId xmlns:a16="http://schemas.microsoft.com/office/drawing/2014/main" id="{AB75B9E7-0649-1C9B-BC83-874006927D3C}"/>
              </a:ext>
            </a:extLst>
          </p:cNvPr>
          <p:cNvGraphicFramePr>
            <a:graphicFrameLocks noGrp="1"/>
          </p:cNvGraphicFramePr>
          <p:nvPr>
            <p:extLst>
              <p:ext uri="{D42A27DB-BD31-4B8C-83A1-F6EECF244321}">
                <p14:modId xmlns:p14="http://schemas.microsoft.com/office/powerpoint/2010/main" val="3529306268"/>
              </p:ext>
            </p:extLst>
          </p:nvPr>
        </p:nvGraphicFramePr>
        <p:xfrm>
          <a:off x="1024036" y="4573259"/>
          <a:ext cx="9720165" cy="1124217"/>
        </p:xfrm>
        <a:graphic>
          <a:graphicData uri="http://schemas.openxmlformats.org/drawingml/2006/table">
            <a:tbl>
              <a:tblPr/>
              <a:tblGrid>
                <a:gridCol w="1580742">
                  <a:extLst>
                    <a:ext uri="{9D8B030D-6E8A-4147-A177-3AD203B41FA5}">
                      <a16:colId xmlns:a16="http://schemas.microsoft.com/office/drawing/2014/main" val="20000"/>
                    </a:ext>
                  </a:extLst>
                </a:gridCol>
                <a:gridCol w="1999185">
                  <a:extLst>
                    <a:ext uri="{9D8B030D-6E8A-4147-A177-3AD203B41FA5}">
                      <a16:colId xmlns:a16="http://schemas.microsoft.com/office/drawing/2014/main" val="20001"/>
                    </a:ext>
                  </a:extLst>
                </a:gridCol>
                <a:gridCol w="1999185">
                  <a:extLst>
                    <a:ext uri="{9D8B030D-6E8A-4147-A177-3AD203B41FA5}">
                      <a16:colId xmlns:a16="http://schemas.microsoft.com/office/drawing/2014/main" val="20002"/>
                    </a:ext>
                  </a:extLst>
                </a:gridCol>
                <a:gridCol w="1999185">
                  <a:extLst>
                    <a:ext uri="{9D8B030D-6E8A-4147-A177-3AD203B41FA5}">
                      <a16:colId xmlns:a16="http://schemas.microsoft.com/office/drawing/2014/main" val="20003"/>
                    </a:ext>
                  </a:extLst>
                </a:gridCol>
                <a:gridCol w="2141868">
                  <a:extLst>
                    <a:ext uri="{9D8B030D-6E8A-4147-A177-3AD203B41FA5}">
                      <a16:colId xmlns:a16="http://schemas.microsoft.com/office/drawing/2014/main" val="20004"/>
                    </a:ext>
                  </a:extLst>
                </a:gridCol>
              </a:tblGrid>
              <a:tr h="595719">
                <a:tc>
                  <a:txBody>
                    <a:bodyPr/>
                    <a:lstStyle/>
                    <a:p>
                      <a:pPr algn="ctr">
                        <a:lnSpc>
                          <a:spcPct val="100000"/>
                        </a:lnSpc>
                        <a:defRPr/>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One Year before Graduation</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tc>
                  <a:txBody>
                    <a:bodyPr/>
                    <a:lstStyle/>
                    <a:p>
                      <a:pPr algn="ctr">
                        <a:lnSpc>
                          <a:spcPct val="100000"/>
                        </a:lnSpc>
                        <a:defRPr/>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One Year after Graduation</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tc>
                  <a:txBody>
                    <a:bodyPr/>
                    <a:lstStyle/>
                    <a:p>
                      <a:pPr algn="ctr">
                        <a:lnSpc>
                          <a:spcPct val="100000"/>
                        </a:lnSpc>
                        <a:defRPr/>
                      </a:pPr>
                      <a:r>
                        <a:rPr lang="en-US" sz="1600" dirty="0">
                          <a:solidFill>
                            <a:srgbClr val="FFFFFF"/>
                          </a:solidFill>
                          <a:latin typeface="Lato" panose="020F0502020204030203" pitchFamily="34" charset="0"/>
                          <a:ea typeface="Lato" panose="020F0502020204030203" pitchFamily="34" charset="0"/>
                          <a:cs typeface="Lato" panose="020F0502020204030203" pitchFamily="34" charset="0"/>
                        </a:rPr>
                        <a:t>Five Years after Graduation</a:t>
                      </a:r>
                      <a:endParaRPr lang="en-US" sz="1600" dirty="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tc>
                  <a:txBody>
                    <a:bodyPr/>
                    <a:lstStyle/>
                    <a:p>
                      <a:pPr algn="ctr">
                        <a:lnSpc>
                          <a:spcPct val="100000"/>
                        </a:lnSpc>
                        <a:defRPr/>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Salary Increase </a:t>
                      </a:r>
                      <a:endParaRPr lang="en-US" sz="1600">
                        <a:latin typeface="Lato" panose="020F0502020204030203" pitchFamily="34" charset="0"/>
                        <a:ea typeface="Lato" panose="020F0502020204030203" pitchFamily="34" charset="0"/>
                        <a:cs typeface="Lato" panose="020F0502020204030203" pitchFamily="34" charset="0"/>
                      </a:endParaRPr>
                    </a:p>
                    <a:p>
                      <a:pPr algn="ctr">
                        <a:lnSpc>
                          <a:spcPct val="100000"/>
                        </a:lnSpc>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(One Year to Five)</a:t>
                      </a: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tc>
                  <a:txBody>
                    <a:bodyPr/>
                    <a:lstStyle/>
                    <a:p>
                      <a:pPr algn="ctr">
                        <a:lnSpc>
                          <a:spcPct val="100000"/>
                        </a:lnSpc>
                        <a:defRPr/>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 Increase </a:t>
                      </a:r>
                      <a:endParaRPr lang="en-US" sz="1600">
                        <a:latin typeface="Lato" panose="020F0502020204030203" pitchFamily="34" charset="0"/>
                        <a:ea typeface="Lato" panose="020F0502020204030203" pitchFamily="34" charset="0"/>
                        <a:cs typeface="Lato" panose="020F0502020204030203" pitchFamily="34" charset="0"/>
                      </a:endParaRPr>
                    </a:p>
                    <a:p>
                      <a:pPr algn="ctr">
                        <a:lnSpc>
                          <a:spcPct val="100000"/>
                        </a:lnSpc>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(One Year to Five)</a:t>
                      </a: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extLst>
                  <a:ext uri="{0D108BD9-81ED-4DB2-BD59-A6C34878D82A}">
                    <a16:rowId xmlns:a16="http://schemas.microsoft.com/office/drawing/2014/main" val="10000"/>
                  </a:ext>
                </a:extLst>
              </a:tr>
              <a:tr h="528498">
                <a:tc>
                  <a:txBody>
                    <a:bodyPr/>
                    <a:lstStyle/>
                    <a:p>
                      <a:pPr algn="ctr">
                        <a:lnSpc>
                          <a:spcPct val="100000"/>
                        </a:lnSpc>
                        <a:defRPr/>
                      </a:pPr>
                      <a:r>
                        <a:rPr lang="en-US" sz="1600">
                          <a:solidFill>
                            <a:srgbClr val="111111"/>
                          </a:solidFill>
                          <a:latin typeface="Lato" panose="020F0502020204030203" pitchFamily="34" charset="0"/>
                          <a:ea typeface="Lato" panose="020F0502020204030203" pitchFamily="34" charset="0"/>
                          <a:cs typeface="Lato" panose="020F0502020204030203" pitchFamily="34" charset="0"/>
                        </a:rPr>
                        <a:t>$32,277</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tc>
                  <a:txBody>
                    <a:bodyPr/>
                    <a:lstStyle/>
                    <a:p>
                      <a:pPr algn="ctr">
                        <a:lnSpc>
                          <a:spcPct val="100000"/>
                        </a:lnSpc>
                        <a:defRPr/>
                      </a:pPr>
                      <a:r>
                        <a:rPr lang="en-US" sz="1600">
                          <a:solidFill>
                            <a:srgbClr val="111111"/>
                          </a:solidFill>
                          <a:latin typeface="Lato" panose="020F0502020204030203" pitchFamily="34" charset="0"/>
                          <a:ea typeface="Lato" panose="020F0502020204030203" pitchFamily="34" charset="0"/>
                          <a:cs typeface="Lato" panose="020F0502020204030203" pitchFamily="34" charset="0"/>
                        </a:rPr>
                        <a:t>$32,598</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tc>
                  <a:txBody>
                    <a:bodyPr/>
                    <a:lstStyle/>
                    <a:p>
                      <a:pPr algn="ctr">
                        <a:lnSpc>
                          <a:spcPct val="100000"/>
                        </a:lnSpc>
                        <a:defRPr/>
                      </a:pPr>
                      <a:r>
                        <a:rPr lang="en-US" sz="1600">
                          <a:solidFill>
                            <a:srgbClr val="111111"/>
                          </a:solidFill>
                          <a:latin typeface="Lato" panose="020F0502020204030203" pitchFamily="34" charset="0"/>
                          <a:ea typeface="Lato" panose="020F0502020204030203" pitchFamily="34" charset="0"/>
                          <a:cs typeface="Lato" panose="020F0502020204030203" pitchFamily="34" charset="0"/>
                        </a:rPr>
                        <a:t>$43,872</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tc>
                  <a:txBody>
                    <a:bodyPr/>
                    <a:lstStyle/>
                    <a:p>
                      <a:pPr algn="ctr">
                        <a:lnSpc>
                          <a:spcPct val="100000"/>
                        </a:lnSpc>
                        <a:defRPr/>
                      </a:pPr>
                      <a:r>
                        <a:rPr lang="en-US" sz="1600">
                          <a:solidFill>
                            <a:srgbClr val="111111"/>
                          </a:solidFill>
                          <a:latin typeface="Lato" panose="020F0502020204030203" pitchFamily="34" charset="0"/>
                          <a:ea typeface="Lato" panose="020F0502020204030203" pitchFamily="34" charset="0"/>
                          <a:cs typeface="Lato" panose="020F0502020204030203" pitchFamily="34" charset="0"/>
                        </a:rPr>
                        <a:t>$11,274</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tc>
                  <a:txBody>
                    <a:bodyPr/>
                    <a:lstStyle/>
                    <a:p>
                      <a:pPr algn="ctr">
                        <a:lnSpc>
                          <a:spcPct val="100000"/>
                        </a:lnSpc>
                        <a:defRPr/>
                      </a:pPr>
                      <a:r>
                        <a:rPr lang="en-US" sz="1600" dirty="0">
                          <a:solidFill>
                            <a:srgbClr val="111111"/>
                          </a:solidFill>
                          <a:latin typeface="Lato" panose="020F0502020204030203" pitchFamily="34" charset="0"/>
                          <a:ea typeface="Lato" panose="020F0502020204030203" pitchFamily="34" charset="0"/>
                          <a:cs typeface="Lato" panose="020F0502020204030203" pitchFamily="34" charset="0"/>
                        </a:rPr>
                        <a:t>35%</a:t>
                      </a:r>
                      <a:endParaRPr lang="en-US" sz="1600" dirty="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extLst>
                  <a:ext uri="{0D108BD9-81ED-4DB2-BD59-A6C34878D82A}">
                    <a16:rowId xmlns:a16="http://schemas.microsoft.com/office/drawing/2014/main" val="10001"/>
                  </a:ext>
                </a:extLst>
              </a:tr>
            </a:tbl>
          </a:graphicData>
        </a:graphic>
      </p:graphicFrame>
      <p:sp>
        <p:nvSpPr>
          <p:cNvPr id="20" name="TextBox 35">
            <a:extLst>
              <a:ext uri="{FF2B5EF4-FFF2-40B4-BE49-F238E27FC236}">
                <a16:creationId xmlns:a16="http://schemas.microsoft.com/office/drawing/2014/main" id="{447D6AFA-4BED-3734-C06B-3CAE9DC729EE}"/>
              </a:ext>
            </a:extLst>
          </p:cNvPr>
          <p:cNvSpPr txBox="1"/>
          <p:nvPr/>
        </p:nvSpPr>
        <p:spPr>
          <a:xfrm>
            <a:off x="1193961" y="6286500"/>
            <a:ext cx="9110564" cy="2585323"/>
          </a:xfrm>
          <a:prstGeom prst="rect">
            <a:avLst/>
          </a:prstGeom>
        </p:spPr>
        <p:txBody>
          <a:bodyPr wrap="square" lIns="0" tIns="0" rIns="0" bIns="0" rtlCol="0" anchor="t">
            <a:spAutoFit/>
          </a:bodyPr>
          <a:lstStyle/>
          <a:p>
            <a:pPr algn="ctr"/>
            <a:r>
              <a:rPr lang="en-US" sz="2400" i="1" dirty="0">
                <a:solidFill>
                  <a:srgbClr val="000000"/>
                </a:solidFill>
                <a:latin typeface="Lato" panose="020F0502020204030203" pitchFamily="34" charset="0"/>
                <a:ea typeface="Lato" panose="020F0502020204030203" pitchFamily="34" charset="0"/>
                <a:cs typeface="Lato" panose="020F0502020204030203" pitchFamily="34" charset="0"/>
              </a:rPr>
              <a:t>In 2022 I was able to purchase a boat. It was my first time as the captain of my own boat and I had a successful season [referring to summer 2022]. That wouldn’t have been possible without the tribal entrepreneurship fisheries course I took, led by Laura </a:t>
            </a:r>
            <a:r>
              <a:rPr lang="en-US" sz="2400" i="1" dirty="0" err="1">
                <a:solidFill>
                  <a:srgbClr val="000000"/>
                </a:solidFill>
                <a:latin typeface="Lato" panose="020F0502020204030203" pitchFamily="34" charset="0"/>
                <a:ea typeface="Lato" panose="020F0502020204030203" pitchFamily="34" charset="0"/>
                <a:cs typeface="Lato" panose="020F0502020204030203" pitchFamily="34" charset="0"/>
              </a:rPr>
              <a:t>Zimin</a:t>
            </a:r>
            <a:r>
              <a:rPr lang="en-US" sz="2400" i="1" dirty="0">
                <a:solidFill>
                  <a:srgbClr val="000000"/>
                </a:solidFill>
                <a:latin typeface="Lato" panose="020F0502020204030203" pitchFamily="34" charset="0"/>
                <a:ea typeface="Lato" panose="020F0502020204030203" pitchFamily="34" charset="0"/>
                <a:cs typeface="Lato" panose="020F0502020204030203" pitchFamily="34" charset="0"/>
              </a:rPr>
              <a:t>.</a:t>
            </a:r>
          </a:p>
          <a:p>
            <a:pPr algn="ctr"/>
            <a:endParaRPr lang="en-US" sz="2400" i="1" dirty="0">
              <a:solidFill>
                <a:srgbClr val="000000"/>
              </a:solidFill>
              <a:latin typeface="Lato" panose="020F0502020204030203" pitchFamily="34" charset="0"/>
              <a:ea typeface="Lato" panose="020F0502020204030203" pitchFamily="34" charset="0"/>
              <a:cs typeface="Lato" panose="020F0502020204030203" pitchFamily="34" charset="0"/>
            </a:endParaRPr>
          </a:p>
          <a:p>
            <a:pPr algn="ctr"/>
            <a:r>
              <a:rPr lang="en-US" sz="2400" i="1" dirty="0">
                <a:solidFill>
                  <a:srgbClr val="000000"/>
                </a:solidFill>
                <a:latin typeface="Lato" panose="020F0502020204030203" pitchFamily="34" charset="0"/>
                <a:ea typeface="Lato" panose="020F0502020204030203" pitchFamily="34" charset="0"/>
                <a:cs typeface="Lato" panose="020F0502020204030203" pitchFamily="34" charset="0"/>
              </a:rPr>
              <a:t>-Ben </a:t>
            </a:r>
            <a:r>
              <a:rPr lang="en-US" sz="2400" i="1" dirty="0" err="1">
                <a:solidFill>
                  <a:srgbClr val="000000"/>
                </a:solidFill>
                <a:latin typeface="Lato" panose="020F0502020204030203" pitchFamily="34" charset="0"/>
                <a:ea typeface="Lato" panose="020F0502020204030203" pitchFamily="34" charset="0"/>
                <a:cs typeface="Lato" panose="020F0502020204030203" pitchFamily="34" charset="0"/>
              </a:rPr>
              <a:t>Stichler</a:t>
            </a:r>
            <a:r>
              <a:rPr lang="en-US" sz="2400" i="1" dirty="0">
                <a:solidFill>
                  <a:srgbClr val="000000"/>
                </a:solidFill>
                <a:latin typeface="Lato" panose="020F0502020204030203" pitchFamily="34" charset="0"/>
                <a:ea typeface="Lato" panose="020F0502020204030203" pitchFamily="34" charset="0"/>
                <a:cs typeface="Lato" panose="020F0502020204030203" pitchFamily="34" charset="0"/>
              </a:rPr>
              <a:t>, Tribal Entrepreneurship: </a:t>
            </a:r>
          </a:p>
          <a:p>
            <a:pPr algn="ctr"/>
            <a:r>
              <a:rPr lang="en-US" sz="2400" i="1" dirty="0">
                <a:solidFill>
                  <a:srgbClr val="000000"/>
                </a:solidFill>
                <a:latin typeface="Lato" panose="020F0502020204030203" pitchFamily="34" charset="0"/>
                <a:ea typeface="Lato" panose="020F0502020204030203" pitchFamily="34" charset="0"/>
                <a:cs typeface="Lato" panose="020F0502020204030203" pitchFamily="34" charset="0"/>
              </a:rPr>
              <a:t>Fisheries student and Bristol Bay commercial fisherman</a:t>
            </a:r>
          </a:p>
        </p:txBody>
      </p:sp>
      <p:pic>
        <p:nvPicPr>
          <p:cNvPr id="21" name="Picture 22">
            <a:extLst>
              <a:ext uri="{FF2B5EF4-FFF2-40B4-BE49-F238E27FC236}">
                <a16:creationId xmlns:a16="http://schemas.microsoft.com/office/drawing/2014/main" id="{EBA6CED4-5AAD-8ADA-4B38-62D436877A23}"/>
              </a:ext>
            </a:extLst>
          </p:cNvPr>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794296" y="2624698"/>
            <a:ext cx="424237" cy="731443"/>
          </a:xfrm>
          <a:prstGeom prst="rect">
            <a:avLst/>
          </a:prstGeom>
        </p:spPr>
      </p:pic>
      <p:sp>
        <p:nvSpPr>
          <p:cNvPr id="22" name="Slide Number Placeholder 2">
            <a:extLst>
              <a:ext uri="{FF2B5EF4-FFF2-40B4-BE49-F238E27FC236}">
                <a16:creationId xmlns:a16="http://schemas.microsoft.com/office/drawing/2014/main" id="{DBFAC4C4-270F-3837-894D-2E69EC1F9C5D}"/>
              </a:ext>
            </a:extLst>
          </p:cNvPr>
          <p:cNvSpPr txBox="1">
            <a:spLocks/>
          </p:cNvSpPr>
          <p:nvPr/>
        </p:nvSpPr>
        <p:spPr>
          <a:xfrm>
            <a:off x="16535400" y="94107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prstClr val="black"/>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3</a:t>
            </a:fld>
            <a:endParaRPr kumimoji="0" lang="en-US" sz="1800" b="1" i="0" u="none" strike="noStrike" kern="1200" cap="none" spc="0" normalizeH="0" baseline="0" noProof="0" dirty="0">
              <a:ln>
                <a:noFill/>
              </a:ln>
              <a:solidFill>
                <a:prstClr val="black"/>
              </a:solidFill>
              <a:effectLst/>
              <a:uLnTx/>
              <a:uFillTx/>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7790724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9">
            <a:extLst>
              <a:ext uri="{FF2B5EF4-FFF2-40B4-BE49-F238E27FC236}">
                <a16:creationId xmlns:a16="http://schemas.microsoft.com/office/drawing/2014/main" id="{A8D493A9-C0C9-7377-7D44-BC8CC7F464EA}"/>
              </a:ext>
            </a:extLst>
          </p:cNvPr>
          <p:cNvSpPr txBox="1"/>
          <p:nvPr/>
        </p:nvSpPr>
        <p:spPr>
          <a:xfrm>
            <a:off x="15923395" y="873095"/>
            <a:ext cx="1335905" cy="153170"/>
          </a:xfrm>
          <a:prstGeom prst="rect">
            <a:avLst/>
          </a:prstGeom>
        </p:spPr>
        <p:txBody>
          <a:bodyPr lIns="0" tIns="0" rIns="0" bIns="0" rtlCol="0" anchor="t">
            <a:spAutoFit/>
          </a:bodyPr>
          <a:lstStyle/>
          <a:p>
            <a:pPr algn="r">
              <a:lnSpc>
                <a:spcPts val="1250"/>
              </a:lnSpc>
            </a:pPr>
            <a:r>
              <a:rPr lang="en-US" sz="962">
                <a:solidFill>
                  <a:srgbClr val="074D7E"/>
                </a:solidFill>
                <a:latin typeface="Lato 1"/>
              </a:rPr>
              <a:t>UA System</a:t>
            </a:r>
          </a:p>
        </p:txBody>
      </p:sp>
      <p:sp>
        <p:nvSpPr>
          <p:cNvPr id="3" name="AutoShape 20">
            <a:extLst>
              <a:ext uri="{FF2B5EF4-FFF2-40B4-BE49-F238E27FC236}">
                <a16:creationId xmlns:a16="http://schemas.microsoft.com/office/drawing/2014/main" id="{9B7F2A7A-E750-AB21-9949-62BB44F48188}"/>
              </a:ext>
            </a:extLst>
          </p:cNvPr>
          <p:cNvSpPr/>
          <p:nvPr/>
        </p:nvSpPr>
        <p:spPr>
          <a:xfrm flipV="1">
            <a:off x="1270522" y="956869"/>
            <a:ext cx="15320826" cy="8"/>
          </a:xfrm>
          <a:prstGeom prst="line">
            <a:avLst/>
          </a:prstGeom>
          <a:ln w="9525" cap="flat">
            <a:solidFill>
              <a:srgbClr val="074D7E"/>
            </a:solidFill>
            <a:prstDash val="solid"/>
            <a:headEnd type="none" w="sm" len="sm"/>
            <a:tailEnd type="none" w="sm" len="sm"/>
          </a:ln>
        </p:spPr>
        <p:txBody>
          <a:bodyPr/>
          <a:lstStyle/>
          <a:p>
            <a:endParaRPr lang="en-US"/>
          </a:p>
        </p:txBody>
      </p:sp>
      <p:sp>
        <p:nvSpPr>
          <p:cNvPr id="4" name="TextBox 21">
            <a:extLst>
              <a:ext uri="{FF2B5EF4-FFF2-40B4-BE49-F238E27FC236}">
                <a16:creationId xmlns:a16="http://schemas.microsoft.com/office/drawing/2014/main" id="{D1F2AC5B-BD9F-D4F4-F258-2BBD90560AEA}"/>
              </a:ext>
            </a:extLst>
          </p:cNvPr>
          <p:cNvSpPr txBox="1"/>
          <p:nvPr/>
        </p:nvSpPr>
        <p:spPr>
          <a:xfrm>
            <a:off x="1028700" y="875530"/>
            <a:ext cx="241822" cy="153170"/>
          </a:xfrm>
          <a:prstGeom prst="rect">
            <a:avLst/>
          </a:prstGeom>
        </p:spPr>
        <p:txBody>
          <a:bodyPr lIns="0" tIns="0" rIns="0" bIns="0" rtlCol="0" anchor="t">
            <a:spAutoFit/>
          </a:bodyPr>
          <a:lstStyle/>
          <a:p>
            <a:pPr>
              <a:lnSpc>
                <a:spcPts val="1250"/>
              </a:lnSpc>
            </a:pPr>
            <a:r>
              <a:rPr lang="en-US" sz="962">
                <a:solidFill>
                  <a:srgbClr val="074D7E"/>
                </a:solidFill>
                <a:latin typeface="Lato 1"/>
              </a:rPr>
              <a:t>UA</a:t>
            </a:r>
          </a:p>
        </p:txBody>
      </p:sp>
      <p:sp>
        <p:nvSpPr>
          <p:cNvPr id="5" name="AutoShape 5">
            <a:extLst>
              <a:ext uri="{FF2B5EF4-FFF2-40B4-BE49-F238E27FC236}">
                <a16:creationId xmlns:a16="http://schemas.microsoft.com/office/drawing/2014/main" id="{5F0E653D-F9F1-FDF7-0D21-F0D8EC265B89}"/>
              </a:ext>
            </a:extLst>
          </p:cNvPr>
          <p:cNvSpPr/>
          <p:nvPr/>
        </p:nvSpPr>
        <p:spPr>
          <a:xfrm>
            <a:off x="1" y="2373747"/>
            <a:ext cx="6324600" cy="0"/>
          </a:xfrm>
          <a:prstGeom prst="line">
            <a:avLst/>
          </a:prstGeom>
          <a:ln w="9525" cap="flat">
            <a:solidFill>
              <a:srgbClr val="074D7E"/>
            </a:solidFill>
            <a:prstDash val="solid"/>
            <a:headEnd type="none" w="sm" len="sm"/>
            <a:tailEnd type="none" w="sm" len="sm"/>
          </a:ln>
        </p:spPr>
        <p:txBody>
          <a:bodyPr/>
          <a:lstStyle/>
          <a:p>
            <a:endParaRPr lang="en-US"/>
          </a:p>
        </p:txBody>
      </p:sp>
      <p:grpSp>
        <p:nvGrpSpPr>
          <p:cNvPr id="6" name="Group 6">
            <a:extLst>
              <a:ext uri="{FF2B5EF4-FFF2-40B4-BE49-F238E27FC236}">
                <a16:creationId xmlns:a16="http://schemas.microsoft.com/office/drawing/2014/main" id="{E5CF85CD-8EC4-1505-9DF0-C53ACB7B62AD}"/>
              </a:ext>
            </a:extLst>
          </p:cNvPr>
          <p:cNvGrpSpPr/>
          <p:nvPr/>
        </p:nvGrpSpPr>
        <p:grpSpPr>
          <a:xfrm>
            <a:off x="6019800" y="2349393"/>
            <a:ext cx="915635" cy="48707"/>
            <a:chOff x="0" y="0"/>
            <a:chExt cx="5477797" cy="291393"/>
          </a:xfrm>
        </p:grpSpPr>
        <p:sp>
          <p:nvSpPr>
            <p:cNvPr id="7" name="Freeform 7">
              <a:extLst>
                <a:ext uri="{FF2B5EF4-FFF2-40B4-BE49-F238E27FC236}">
                  <a16:creationId xmlns:a16="http://schemas.microsoft.com/office/drawing/2014/main" id="{31425705-D7D1-02DA-C1F1-C10D5E4797A6}"/>
                </a:ext>
              </a:extLst>
            </p:cNvPr>
            <p:cNvSpPr/>
            <p:nvPr/>
          </p:nvSpPr>
          <p:spPr>
            <a:xfrm>
              <a:off x="0" y="0"/>
              <a:ext cx="5477797" cy="291393"/>
            </a:xfrm>
            <a:custGeom>
              <a:avLst/>
              <a:gdLst/>
              <a:ahLst/>
              <a:cxnLst/>
              <a:rect l="l" t="t" r="r" b="b"/>
              <a:pathLst>
                <a:path w="5477797" h="291393">
                  <a:moveTo>
                    <a:pt x="0" y="0"/>
                  </a:moveTo>
                  <a:lnTo>
                    <a:pt x="5477797" y="0"/>
                  </a:lnTo>
                  <a:lnTo>
                    <a:pt x="5477797" y="291393"/>
                  </a:lnTo>
                  <a:lnTo>
                    <a:pt x="0" y="291393"/>
                  </a:lnTo>
                  <a:close/>
                </a:path>
              </a:pathLst>
            </a:custGeom>
            <a:solidFill>
              <a:srgbClr val="555555"/>
            </a:solidFill>
          </p:spPr>
          <p:txBody>
            <a:bodyPr/>
            <a:lstStyle/>
            <a:p>
              <a:endParaRPr lang="en-US"/>
            </a:p>
          </p:txBody>
        </p:sp>
      </p:grpSp>
      <p:grpSp>
        <p:nvGrpSpPr>
          <p:cNvPr id="8" name="Group 8">
            <a:extLst>
              <a:ext uri="{FF2B5EF4-FFF2-40B4-BE49-F238E27FC236}">
                <a16:creationId xmlns:a16="http://schemas.microsoft.com/office/drawing/2014/main" id="{E4C4166B-8106-FE12-736F-E244D0091F55}"/>
              </a:ext>
            </a:extLst>
          </p:cNvPr>
          <p:cNvGrpSpPr/>
          <p:nvPr/>
        </p:nvGrpSpPr>
        <p:grpSpPr>
          <a:xfrm>
            <a:off x="6863124" y="2349393"/>
            <a:ext cx="213241" cy="48707"/>
            <a:chOff x="0" y="0"/>
            <a:chExt cx="1200117" cy="274125"/>
          </a:xfrm>
        </p:grpSpPr>
        <p:sp>
          <p:nvSpPr>
            <p:cNvPr id="9" name="Freeform 9">
              <a:extLst>
                <a:ext uri="{FF2B5EF4-FFF2-40B4-BE49-F238E27FC236}">
                  <a16:creationId xmlns:a16="http://schemas.microsoft.com/office/drawing/2014/main" id="{0743906F-D7E1-75D4-3630-2FF7A2BFD283}"/>
                </a:ext>
              </a:extLst>
            </p:cNvPr>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555555"/>
            </a:solidFill>
          </p:spPr>
          <p:txBody>
            <a:bodyPr/>
            <a:lstStyle/>
            <a:p>
              <a:endParaRPr lang="en-US"/>
            </a:p>
          </p:txBody>
        </p:sp>
      </p:grpSp>
      <p:grpSp>
        <p:nvGrpSpPr>
          <p:cNvPr id="10" name="Group 10">
            <a:extLst>
              <a:ext uri="{FF2B5EF4-FFF2-40B4-BE49-F238E27FC236}">
                <a16:creationId xmlns:a16="http://schemas.microsoft.com/office/drawing/2014/main" id="{EDA1E64F-5AC4-F108-50B6-7374ADBE6568}"/>
              </a:ext>
            </a:extLst>
          </p:cNvPr>
          <p:cNvGrpSpPr/>
          <p:nvPr/>
        </p:nvGrpSpPr>
        <p:grpSpPr>
          <a:xfrm>
            <a:off x="6996640" y="2349393"/>
            <a:ext cx="213241" cy="48707"/>
            <a:chOff x="0" y="0"/>
            <a:chExt cx="1200117" cy="274125"/>
          </a:xfrm>
        </p:grpSpPr>
        <p:sp>
          <p:nvSpPr>
            <p:cNvPr id="11" name="Freeform 11">
              <a:extLst>
                <a:ext uri="{FF2B5EF4-FFF2-40B4-BE49-F238E27FC236}">
                  <a16:creationId xmlns:a16="http://schemas.microsoft.com/office/drawing/2014/main" id="{0FE2697B-C117-FE44-EF67-C04E171D3FB8}"/>
                </a:ext>
              </a:extLst>
            </p:cNvPr>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074D7E"/>
            </a:solidFill>
          </p:spPr>
          <p:txBody>
            <a:bodyPr/>
            <a:lstStyle/>
            <a:p>
              <a:endParaRPr lang="en-US"/>
            </a:p>
          </p:txBody>
        </p:sp>
      </p:grpSp>
      <p:sp>
        <p:nvSpPr>
          <p:cNvPr id="12" name="TextBox 12">
            <a:extLst>
              <a:ext uri="{FF2B5EF4-FFF2-40B4-BE49-F238E27FC236}">
                <a16:creationId xmlns:a16="http://schemas.microsoft.com/office/drawing/2014/main" id="{06AF2A8E-672B-C1F2-8D0A-CF42F308AC12}"/>
              </a:ext>
            </a:extLst>
          </p:cNvPr>
          <p:cNvSpPr txBox="1"/>
          <p:nvPr/>
        </p:nvSpPr>
        <p:spPr>
          <a:xfrm>
            <a:off x="1028700" y="1680440"/>
            <a:ext cx="7885722" cy="502958"/>
          </a:xfrm>
          <a:prstGeom prst="rect">
            <a:avLst/>
          </a:prstGeom>
        </p:spPr>
        <p:txBody>
          <a:bodyPr lIns="0" tIns="0" rIns="0" bIns="0" rtlCol="0" anchor="t">
            <a:spAutoFit/>
          </a:bodyPr>
          <a:lstStyle/>
          <a:p>
            <a:pPr>
              <a:lnSpc>
                <a:spcPts val="4254"/>
              </a:lnSpc>
            </a:pPr>
            <a:r>
              <a:rPr lang="en-US" sz="3272" dirty="0">
                <a:solidFill>
                  <a:srgbClr val="040404"/>
                </a:solidFill>
                <a:latin typeface="Lato 1 Bold"/>
              </a:rPr>
              <a:t>Kodiak College Campus</a:t>
            </a:r>
          </a:p>
        </p:txBody>
      </p:sp>
      <p:sp>
        <p:nvSpPr>
          <p:cNvPr id="13" name="TextBox 13">
            <a:extLst>
              <a:ext uri="{FF2B5EF4-FFF2-40B4-BE49-F238E27FC236}">
                <a16:creationId xmlns:a16="http://schemas.microsoft.com/office/drawing/2014/main" id="{35FA366A-0C3E-844B-80FA-95D26B450C62}"/>
              </a:ext>
            </a:extLst>
          </p:cNvPr>
          <p:cNvSpPr txBox="1"/>
          <p:nvPr/>
        </p:nvSpPr>
        <p:spPr>
          <a:xfrm>
            <a:off x="5597310" y="1665760"/>
            <a:ext cx="6530087" cy="502958"/>
          </a:xfrm>
          <a:prstGeom prst="rect">
            <a:avLst/>
          </a:prstGeom>
        </p:spPr>
        <p:txBody>
          <a:bodyPr lIns="0" tIns="0" rIns="0" bIns="0" rtlCol="0" anchor="t">
            <a:spAutoFit/>
          </a:bodyPr>
          <a:lstStyle/>
          <a:p>
            <a:pPr>
              <a:lnSpc>
                <a:spcPts val="4254"/>
              </a:lnSpc>
            </a:pPr>
            <a:r>
              <a:rPr lang="en-US" sz="3272" dirty="0">
                <a:solidFill>
                  <a:srgbClr val="074D7E"/>
                </a:solidFill>
                <a:latin typeface="Lato 1 Bold"/>
              </a:rPr>
              <a:t>(UAA)</a:t>
            </a:r>
          </a:p>
        </p:txBody>
      </p:sp>
      <p:sp>
        <p:nvSpPr>
          <p:cNvPr id="14" name="TextBox 29">
            <a:extLst>
              <a:ext uri="{FF2B5EF4-FFF2-40B4-BE49-F238E27FC236}">
                <a16:creationId xmlns:a16="http://schemas.microsoft.com/office/drawing/2014/main" id="{F53BD45B-926D-6B4B-A689-1B91191A856F}"/>
              </a:ext>
            </a:extLst>
          </p:cNvPr>
          <p:cNvSpPr txBox="1"/>
          <p:nvPr/>
        </p:nvSpPr>
        <p:spPr>
          <a:xfrm>
            <a:off x="1028700" y="2558139"/>
            <a:ext cx="8648700" cy="830997"/>
          </a:xfrm>
          <a:prstGeom prst="rect">
            <a:avLst/>
          </a:prstGeom>
        </p:spPr>
        <p:txBody>
          <a:bodyPr wrap="square" lIns="0" tIns="0" rIns="0" bIns="0" rtlCol="0" anchor="t">
            <a:spAutoFit/>
          </a:bodyPr>
          <a:lstStyle/>
          <a:p>
            <a:pPr marL="0" lvl="0" indent="0">
              <a:spcAft>
                <a:spcPts val="1200"/>
              </a:spcAft>
            </a:pPr>
            <a:r>
              <a:rPr lang="en-US" b="0" i="1" dirty="0">
                <a:effectLst/>
                <a:latin typeface="Lato" panose="020F0502020204030203" pitchFamily="34" charset="0"/>
                <a:ea typeface="Lato" panose="020F0502020204030203" pitchFamily="34" charset="0"/>
                <a:cs typeface="Lato" panose="020F0502020204030203" pitchFamily="34" charset="0"/>
              </a:rPr>
              <a:t>Kodiak College (</a:t>
            </a:r>
            <a:r>
              <a:rPr lang="en-US" b="0" i="1" dirty="0" err="1">
                <a:effectLst/>
                <a:latin typeface="Lato" panose="020F0502020204030203" pitchFamily="34" charset="0"/>
                <a:ea typeface="Lato" panose="020F0502020204030203" pitchFamily="34" charset="0"/>
                <a:cs typeface="Lato" panose="020F0502020204030203" pitchFamily="34" charset="0"/>
              </a:rPr>
              <a:t>KoC</a:t>
            </a:r>
            <a:r>
              <a:rPr lang="en-US" b="0" i="1" dirty="0">
                <a:effectLst/>
                <a:latin typeface="Lato" panose="020F0502020204030203" pitchFamily="34" charset="0"/>
                <a:ea typeface="Lato" panose="020F0502020204030203" pitchFamily="34" charset="0"/>
                <a:cs typeface="Lato" panose="020F0502020204030203" pitchFamily="34" charset="0"/>
              </a:rPr>
              <a:t>) puts students first through innovation and individualization, and is responsive to community needs. Focusing on local and global connections, </a:t>
            </a:r>
            <a:r>
              <a:rPr lang="en-US" b="0" i="1" dirty="0" err="1">
                <a:effectLst/>
                <a:latin typeface="Lato" panose="020F0502020204030203" pitchFamily="34" charset="0"/>
                <a:ea typeface="Lato" panose="020F0502020204030203" pitchFamily="34" charset="0"/>
                <a:cs typeface="Lato" panose="020F0502020204030203" pitchFamily="34" charset="0"/>
              </a:rPr>
              <a:t>KoC</a:t>
            </a:r>
            <a:r>
              <a:rPr lang="en-US" b="0" i="1" dirty="0">
                <a:effectLst/>
                <a:latin typeface="Lato" panose="020F0502020204030203" pitchFamily="34" charset="0"/>
                <a:ea typeface="Lato" panose="020F0502020204030203" pitchFamily="34" charset="0"/>
                <a:cs typeface="Lato" panose="020F0502020204030203" pitchFamily="34" charset="0"/>
              </a:rPr>
              <a:t> is a student-centered, vibrant community of learners.</a:t>
            </a:r>
            <a:endParaRPr lang="en-US" i="1" spc="54" dirty="0">
              <a:latin typeface="Lato" panose="020F0502020204030203" pitchFamily="34" charset="0"/>
              <a:ea typeface="Lato" panose="020F0502020204030203" pitchFamily="34" charset="0"/>
              <a:cs typeface="Lato" panose="020F0502020204030203" pitchFamily="34" charset="0"/>
            </a:endParaRPr>
          </a:p>
        </p:txBody>
      </p:sp>
      <p:grpSp>
        <p:nvGrpSpPr>
          <p:cNvPr id="17" name="Group 10">
            <a:extLst>
              <a:ext uri="{FF2B5EF4-FFF2-40B4-BE49-F238E27FC236}">
                <a16:creationId xmlns:a16="http://schemas.microsoft.com/office/drawing/2014/main" id="{ABF11A9A-135F-28F3-85C2-D89185F56E09}"/>
              </a:ext>
            </a:extLst>
          </p:cNvPr>
          <p:cNvGrpSpPr>
            <a:grpSpLocks noChangeAspect="1"/>
          </p:cNvGrpSpPr>
          <p:nvPr/>
        </p:nvGrpSpPr>
        <p:grpSpPr>
          <a:xfrm>
            <a:off x="12180771" y="1621167"/>
            <a:ext cx="5078529" cy="7844359"/>
            <a:chOff x="0" y="0"/>
            <a:chExt cx="2192020" cy="3385820"/>
          </a:xfrm>
        </p:grpSpPr>
        <p:sp>
          <p:nvSpPr>
            <p:cNvPr id="18" name="Freeform 11">
              <a:extLst>
                <a:ext uri="{FF2B5EF4-FFF2-40B4-BE49-F238E27FC236}">
                  <a16:creationId xmlns:a16="http://schemas.microsoft.com/office/drawing/2014/main" id="{854CA5DD-9E1D-6BFD-641F-40FBD0EF006C}"/>
                </a:ext>
              </a:extLst>
            </p:cNvPr>
            <p:cNvSpPr/>
            <p:nvPr/>
          </p:nvSpPr>
          <p:spPr>
            <a:xfrm>
              <a:off x="1270" y="-1"/>
              <a:ext cx="2194560" cy="3388362"/>
            </a:xfrm>
            <a:custGeom>
              <a:avLst/>
              <a:gdLst/>
              <a:ahLst/>
              <a:cxnLst/>
              <a:rect l="l" t="t" r="r" b="b"/>
              <a:pathLst>
                <a:path w="2194560" h="3388362">
                  <a:moveTo>
                    <a:pt x="3810" y="317501"/>
                  </a:moveTo>
                  <a:cubicBezTo>
                    <a:pt x="13970" y="425451"/>
                    <a:pt x="16510" y="533401"/>
                    <a:pt x="17780" y="642621"/>
                  </a:cubicBezTo>
                  <a:cubicBezTo>
                    <a:pt x="24130" y="1036321"/>
                    <a:pt x="21590" y="1430021"/>
                    <a:pt x="17780" y="1823721"/>
                  </a:cubicBezTo>
                  <a:cubicBezTo>
                    <a:pt x="13970" y="2218691"/>
                    <a:pt x="8890" y="2613661"/>
                    <a:pt x="8890" y="3009901"/>
                  </a:cubicBezTo>
                  <a:cubicBezTo>
                    <a:pt x="8890" y="3013711"/>
                    <a:pt x="8890" y="3017521"/>
                    <a:pt x="7620" y="3021331"/>
                  </a:cubicBezTo>
                  <a:cubicBezTo>
                    <a:pt x="11430" y="3022601"/>
                    <a:pt x="15240" y="3025141"/>
                    <a:pt x="19050" y="3027681"/>
                  </a:cubicBezTo>
                  <a:cubicBezTo>
                    <a:pt x="24130" y="3031491"/>
                    <a:pt x="27940" y="3037841"/>
                    <a:pt x="33020" y="3044191"/>
                  </a:cubicBezTo>
                  <a:cubicBezTo>
                    <a:pt x="44450" y="3058161"/>
                    <a:pt x="55880" y="3072131"/>
                    <a:pt x="66040" y="3086101"/>
                  </a:cubicBezTo>
                  <a:cubicBezTo>
                    <a:pt x="77470" y="3102611"/>
                    <a:pt x="88900" y="3117851"/>
                    <a:pt x="100330" y="3134361"/>
                  </a:cubicBezTo>
                  <a:cubicBezTo>
                    <a:pt x="105410" y="3141981"/>
                    <a:pt x="110490" y="3149601"/>
                    <a:pt x="115570" y="3155951"/>
                  </a:cubicBezTo>
                  <a:cubicBezTo>
                    <a:pt x="119380" y="3161031"/>
                    <a:pt x="125730" y="3163571"/>
                    <a:pt x="129540" y="3167381"/>
                  </a:cubicBezTo>
                  <a:cubicBezTo>
                    <a:pt x="142240" y="3177541"/>
                    <a:pt x="156210" y="3187701"/>
                    <a:pt x="168910" y="3197861"/>
                  </a:cubicBezTo>
                  <a:cubicBezTo>
                    <a:pt x="181610" y="3208021"/>
                    <a:pt x="194310" y="3216911"/>
                    <a:pt x="209550" y="3223261"/>
                  </a:cubicBezTo>
                  <a:cubicBezTo>
                    <a:pt x="243840" y="3238501"/>
                    <a:pt x="276860" y="3255011"/>
                    <a:pt x="311150" y="3270251"/>
                  </a:cubicBezTo>
                  <a:cubicBezTo>
                    <a:pt x="330200" y="3279141"/>
                    <a:pt x="349250" y="3286761"/>
                    <a:pt x="369570" y="3295651"/>
                  </a:cubicBezTo>
                  <a:cubicBezTo>
                    <a:pt x="370840" y="3296921"/>
                    <a:pt x="374650" y="3295651"/>
                    <a:pt x="375920" y="3295651"/>
                  </a:cubicBezTo>
                  <a:lnTo>
                    <a:pt x="383540" y="3295651"/>
                  </a:lnTo>
                  <a:lnTo>
                    <a:pt x="384810" y="3296921"/>
                  </a:lnTo>
                  <a:cubicBezTo>
                    <a:pt x="387350" y="3290571"/>
                    <a:pt x="389890" y="3285491"/>
                    <a:pt x="393700" y="3279141"/>
                  </a:cubicBezTo>
                  <a:cubicBezTo>
                    <a:pt x="397510" y="3274061"/>
                    <a:pt x="400050" y="3265171"/>
                    <a:pt x="408940" y="3265171"/>
                  </a:cubicBezTo>
                  <a:cubicBezTo>
                    <a:pt x="408940" y="3265171"/>
                    <a:pt x="410210" y="3265171"/>
                    <a:pt x="410210" y="3263901"/>
                  </a:cubicBezTo>
                  <a:cubicBezTo>
                    <a:pt x="414020" y="3257551"/>
                    <a:pt x="420370" y="3256281"/>
                    <a:pt x="427990" y="3255011"/>
                  </a:cubicBezTo>
                  <a:cubicBezTo>
                    <a:pt x="435610" y="3253741"/>
                    <a:pt x="441960" y="3249931"/>
                    <a:pt x="448310" y="3247391"/>
                  </a:cubicBezTo>
                  <a:cubicBezTo>
                    <a:pt x="449580" y="3247391"/>
                    <a:pt x="449580" y="3246121"/>
                    <a:pt x="450850" y="3246121"/>
                  </a:cubicBezTo>
                  <a:cubicBezTo>
                    <a:pt x="459740" y="3248661"/>
                    <a:pt x="466090" y="3242311"/>
                    <a:pt x="473710" y="3239771"/>
                  </a:cubicBezTo>
                  <a:lnTo>
                    <a:pt x="474980" y="3239771"/>
                  </a:lnTo>
                  <a:cubicBezTo>
                    <a:pt x="482600" y="3239771"/>
                    <a:pt x="488950" y="3235961"/>
                    <a:pt x="496570" y="3234691"/>
                  </a:cubicBezTo>
                  <a:cubicBezTo>
                    <a:pt x="502920" y="3233421"/>
                    <a:pt x="509270" y="3233421"/>
                    <a:pt x="515620" y="3229611"/>
                  </a:cubicBezTo>
                  <a:cubicBezTo>
                    <a:pt x="521970" y="3225801"/>
                    <a:pt x="529590" y="3223261"/>
                    <a:pt x="535940" y="3220721"/>
                  </a:cubicBezTo>
                  <a:cubicBezTo>
                    <a:pt x="542290" y="3218181"/>
                    <a:pt x="548640" y="3216911"/>
                    <a:pt x="554990" y="3214371"/>
                  </a:cubicBezTo>
                  <a:lnTo>
                    <a:pt x="561340" y="3214371"/>
                  </a:lnTo>
                  <a:cubicBezTo>
                    <a:pt x="567690" y="3214371"/>
                    <a:pt x="572770" y="3214371"/>
                    <a:pt x="577850" y="3210561"/>
                  </a:cubicBezTo>
                  <a:lnTo>
                    <a:pt x="580390" y="3210561"/>
                  </a:lnTo>
                  <a:cubicBezTo>
                    <a:pt x="586740" y="3210561"/>
                    <a:pt x="594360" y="3211831"/>
                    <a:pt x="600710" y="3211831"/>
                  </a:cubicBezTo>
                  <a:lnTo>
                    <a:pt x="605790" y="3211831"/>
                  </a:lnTo>
                  <a:cubicBezTo>
                    <a:pt x="612140" y="3210561"/>
                    <a:pt x="614680" y="3215641"/>
                    <a:pt x="618490" y="3218181"/>
                  </a:cubicBezTo>
                  <a:cubicBezTo>
                    <a:pt x="624840" y="3225801"/>
                    <a:pt x="632460" y="3227071"/>
                    <a:pt x="642620" y="3225801"/>
                  </a:cubicBezTo>
                  <a:cubicBezTo>
                    <a:pt x="651510" y="3224531"/>
                    <a:pt x="659130" y="3223261"/>
                    <a:pt x="668020" y="3223261"/>
                  </a:cubicBezTo>
                  <a:cubicBezTo>
                    <a:pt x="671830" y="3223261"/>
                    <a:pt x="676910" y="3224531"/>
                    <a:pt x="680720" y="3225801"/>
                  </a:cubicBezTo>
                  <a:cubicBezTo>
                    <a:pt x="684530" y="3227071"/>
                    <a:pt x="687070" y="3228341"/>
                    <a:pt x="690880" y="3229611"/>
                  </a:cubicBezTo>
                  <a:lnTo>
                    <a:pt x="694690" y="3233421"/>
                  </a:lnTo>
                  <a:cubicBezTo>
                    <a:pt x="694690" y="3233421"/>
                    <a:pt x="695960" y="3237231"/>
                    <a:pt x="697230" y="3238501"/>
                  </a:cubicBezTo>
                  <a:cubicBezTo>
                    <a:pt x="699770" y="3239771"/>
                    <a:pt x="702310" y="3239771"/>
                    <a:pt x="703580" y="3241041"/>
                  </a:cubicBezTo>
                  <a:lnTo>
                    <a:pt x="704850" y="3242311"/>
                  </a:lnTo>
                  <a:cubicBezTo>
                    <a:pt x="711200" y="3238501"/>
                    <a:pt x="713740" y="3244851"/>
                    <a:pt x="717550" y="3246121"/>
                  </a:cubicBezTo>
                  <a:cubicBezTo>
                    <a:pt x="722630" y="3248661"/>
                    <a:pt x="726440" y="3251201"/>
                    <a:pt x="731520" y="3255011"/>
                  </a:cubicBezTo>
                  <a:cubicBezTo>
                    <a:pt x="731520" y="3253741"/>
                    <a:pt x="731520" y="3252471"/>
                    <a:pt x="732790" y="3251201"/>
                  </a:cubicBezTo>
                  <a:cubicBezTo>
                    <a:pt x="740410" y="3252471"/>
                    <a:pt x="749300" y="3252471"/>
                    <a:pt x="756920" y="3257551"/>
                  </a:cubicBezTo>
                  <a:cubicBezTo>
                    <a:pt x="758190" y="3255011"/>
                    <a:pt x="760730" y="3252471"/>
                    <a:pt x="763270" y="3249931"/>
                  </a:cubicBezTo>
                  <a:cubicBezTo>
                    <a:pt x="763270" y="3249931"/>
                    <a:pt x="763270" y="3248661"/>
                    <a:pt x="764540" y="3248661"/>
                  </a:cubicBezTo>
                  <a:cubicBezTo>
                    <a:pt x="770890" y="3247391"/>
                    <a:pt x="774700" y="3243581"/>
                    <a:pt x="775970" y="3237231"/>
                  </a:cubicBezTo>
                  <a:cubicBezTo>
                    <a:pt x="777240" y="3234691"/>
                    <a:pt x="777240" y="3232151"/>
                    <a:pt x="777240" y="3230881"/>
                  </a:cubicBezTo>
                  <a:cubicBezTo>
                    <a:pt x="782320" y="3228341"/>
                    <a:pt x="786130" y="3225801"/>
                    <a:pt x="791210" y="3223261"/>
                  </a:cubicBezTo>
                  <a:lnTo>
                    <a:pt x="791210" y="3220721"/>
                  </a:lnTo>
                  <a:cubicBezTo>
                    <a:pt x="787400" y="3214371"/>
                    <a:pt x="787400" y="3213101"/>
                    <a:pt x="793750" y="3210561"/>
                  </a:cubicBezTo>
                  <a:cubicBezTo>
                    <a:pt x="795020" y="3209291"/>
                    <a:pt x="795020" y="3208021"/>
                    <a:pt x="796290" y="3208021"/>
                  </a:cubicBezTo>
                  <a:cubicBezTo>
                    <a:pt x="798830" y="3206751"/>
                    <a:pt x="801370" y="3205481"/>
                    <a:pt x="802640" y="3204211"/>
                  </a:cubicBezTo>
                  <a:cubicBezTo>
                    <a:pt x="802640" y="3204211"/>
                    <a:pt x="802640" y="3205481"/>
                    <a:pt x="803910" y="3205481"/>
                  </a:cubicBezTo>
                  <a:lnTo>
                    <a:pt x="803910" y="3202941"/>
                  </a:lnTo>
                  <a:cubicBezTo>
                    <a:pt x="811530" y="3200401"/>
                    <a:pt x="819150" y="3197861"/>
                    <a:pt x="826770" y="3194051"/>
                  </a:cubicBezTo>
                  <a:cubicBezTo>
                    <a:pt x="830580" y="3191511"/>
                    <a:pt x="834390" y="3190241"/>
                    <a:pt x="839470" y="3192781"/>
                  </a:cubicBezTo>
                  <a:cubicBezTo>
                    <a:pt x="842010" y="3194051"/>
                    <a:pt x="844550" y="3192781"/>
                    <a:pt x="847090" y="3191511"/>
                  </a:cubicBezTo>
                  <a:cubicBezTo>
                    <a:pt x="853440" y="3188971"/>
                    <a:pt x="859790" y="3187701"/>
                    <a:pt x="866140" y="3185161"/>
                  </a:cubicBezTo>
                  <a:cubicBezTo>
                    <a:pt x="871220" y="3183891"/>
                    <a:pt x="875030" y="3181351"/>
                    <a:pt x="880110" y="3178811"/>
                  </a:cubicBezTo>
                  <a:cubicBezTo>
                    <a:pt x="880110" y="3178811"/>
                    <a:pt x="881380" y="3176271"/>
                    <a:pt x="880110" y="3175001"/>
                  </a:cubicBezTo>
                  <a:cubicBezTo>
                    <a:pt x="880110" y="3173731"/>
                    <a:pt x="878840" y="3171191"/>
                    <a:pt x="878840" y="3169921"/>
                  </a:cubicBezTo>
                  <a:cubicBezTo>
                    <a:pt x="882650" y="3167381"/>
                    <a:pt x="885190" y="3164841"/>
                    <a:pt x="887730" y="3164841"/>
                  </a:cubicBezTo>
                  <a:cubicBezTo>
                    <a:pt x="891540" y="3163571"/>
                    <a:pt x="896620" y="3163571"/>
                    <a:pt x="901700" y="3162301"/>
                  </a:cubicBezTo>
                  <a:cubicBezTo>
                    <a:pt x="905510" y="3150871"/>
                    <a:pt x="913130" y="3148331"/>
                    <a:pt x="922020" y="3152141"/>
                  </a:cubicBezTo>
                  <a:lnTo>
                    <a:pt x="924560" y="3149601"/>
                  </a:lnTo>
                  <a:cubicBezTo>
                    <a:pt x="925830" y="3150871"/>
                    <a:pt x="925830" y="3150871"/>
                    <a:pt x="925830" y="3152141"/>
                  </a:cubicBezTo>
                  <a:cubicBezTo>
                    <a:pt x="929640" y="3149601"/>
                    <a:pt x="933450" y="3147061"/>
                    <a:pt x="937260" y="3145791"/>
                  </a:cubicBezTo>
                  <a:cubicBezTo>
                    <a:pt x="941070" y="3143251"/>
                    <a:pt x="944880" y="3140711"/>
                    <a:pt x="949960" y="3143251"/>
                  </a:cubicBezTo>
                  <a:cubicBezTo>
                    <a:pt x="949960" y="3136901"/>
                    <a:pt x="953770" y="3136901"/>
                    <a:pt x="957580" y="3138171"/>
                  </a:cubicBezTo>
                  <a:cubicBezTo>
                    <a:pt x="960120" y="3138171"/>
                    <a:pt x="963930" y="3136901"/>
                    <a:pt x="966470" y="3135632"/>
                  </a:cubicBezTo>
                  <a:cubicBezTo>
                    <a:pt x="967740" y="3135632"/>
                    <a:pt x="970280" y="3134361"/>
                    <a:pt x="971550" y="3135632"/>
                  </a:cubicBezTo>
                  <a:cubicBezTo>
                    <a:pt x="976630" y="3139442"/>
                    <a:pt x="984250" y="3140711"/>
                    <a:pt x="989330" y="3147061"/>
                  </a:cubicBezTo>
                  <a:cubicBezTo>
                    <a:pt x="993140" y="3152141"/>
                    <a:pt x="999490" y="3154682"/>
                    <a:pt x="1002030" y="3162301"/>
                  </a:cubicBezTo>
                  <a:cubicBezTo>
                    <a:pt x="1003300" y="3164841"/>
                    <a:pt x="1008380" y="3167381"/>
                    <a:pt x="1010920" y="3168651"/>
                  </a:cubicBezTo>
                  <a:cubicBezTo>
                    <a:pt x="1010920" y="3168651"/>
                    <a:pt x="1012190" y="3168651"/>
                    <a:pt x="1013460" y="3169921"/>
                  </a:cubicBezTo>
                  <a:cubicBezTo>
                    <a:pt x="1014730" y="3173732"/>
                    <a:pt x="1018540" y="3172461"/>
                    <a:pt x="1021080" y="3171192"/>
                  </a:cubicBezTo>
                  <a:cubicBezTo>
                    <a:pt x="1023620" y="3171192"/>
                    <a:pt x="1026160" y="3169921"/>
                    <a:pt x="1027430" y="3173732"/>
                  </a:cubicBezTo>
                  <a:cubicBezTo>
                    <a:pt x="1027430" y="3175002"/>
                    <a:pt x="1031240" y="3176271"/>
                    <a:pt x="1032510" y="3177542"/>
                  </a:cubicBezTo>
                  <a:cubicBezTo>
                    <a:pt x="1036320" y="3180082"/>
                    <a:pt x="1040130" y="3182621"/>
                    <a:pt x="1042670" y="3185162"/>
                  </a:cubicBezTo>
                  <a:cubicBezTo>
                    <a:pt x="1043940" y="3186432"/>
                    <a:pt x="1045210" y="3187702"/>
                    <a:pt x="1045210" y="3188972"/>
                  </a:cubicBezTo>
                  <a:cubicBezTo>
                    <a:pt x="1045210" y="3192782"/>
                    <a:pt x="1049020" y="3195322"/>
                    <a:pt x="1052830" y="3195322"/>
                  </a:cubicBezTo>
                  <a:cubicBezTo>
                    <a:pt x="1057910" y="3196592"/>
                    <a:pt x="1061720" y="3196592"/>
                    <a:pt x="1066800" y="3197862"/>
                  </a:cubicBezTo>
                  <a:cubicBezTo>
                    <a:pt x="1068070" y="3197862"/>
                    <a:pt x="1068070" y="3200402"/>
                    <a:pt x="1069340" y="3200402"/>
                  </a:cubicBezTo>
                  <a:cubicBezTo>
                    <a:pt x="1070610" y="3202942"/>
                    <a:pt x="1071880" y="3206752"/>
                    <a:pt x="1076960" y="3204212"/>
                  </a:cubicBezTo>
                  <a:cubicBezTo>
                    <a:pt x="1079500" y="3202942"/>
                    <a:pt x="1087120" y="3205482"/>
                    <a:pt x="1088390" y="3208022"/>
                  </a:cubicBezTo>
                  <a:cubicBezTo>
                    <a:pt x="1090930" y="3216912"/>
                    <a:pt x="1099820" y="3216912"/>
                    <a:pt x="1106170" y="3219452"/>
                  </a:cubicBezTo>
                  <a:cubicBezTo>
                    <a:pt x="1107440" y="3219452"/>
                    <a:pt x="1108710" y="3219452"/>
                    <a:pt x="1108710" y="3220722"/>
                  </a:cubicBezTo>
                  <a:cubicBezTo>
                    <a:pt x="1112520" y="3225802"/>
                    <a:pt x="1117600" y="3227072"/>
                    <a:pt x="1122680" y="3229612"/>
                  </a:cubicBezTo>
                  <a:cubicBezTo>
                    <a:pt x="1127760" y="3232152"/>
                    <a:pt x="1132840" y="3237232"/>
                    <a:pt x="1137920" y="3242312"/>
                  </a:cubicBezTo>
                  <a:lnTo>
                    <a:pt x="1144270" y="3248662"/>
                  </a:lnTo>
                  <a:cubicBezTo>
                    <a:pt x="1145540" y="3249932"/>
                    <a:pt x="1146810" y="3249932"/>
                    <a:pt x="1148080" y="3249932"/>
                  </a:cubicBezTo>
                  <a:cubicBezTo>
                    <a:pt x="1151890" y="3249932"/>
                    <a:pt x="1155700" y="3248662"/>
                    <a:pt x="1158240" y="3252472"/>
                  </a:cubicBezTo>
                  <a:cubicBezTo>
                    <a:pt x="1158240" y="3252472"/>
                    <a:pt x="1159510" y="3253742"/>
                    <a:pt x="1160780" y="3253742"/>
                  </a:cubicBezTo>
                  <a:cubicBezTo>
                    <a:pt x="1170940" y="3252472"/>
                    <a:pt x="1177290" y="3258822"/>
                    <a:pt x="1183640" y="3265172"/>
                  </a:cubicBezTo>
                  <a:cubicBezTo>
                    <a:pt x="1186180" y="3267712"/>
                    <a:pt x="1191260" y="3268982"/>
                    <a:pt x="1193800" y="3268982"/>
                  </a:cubicBezTo>
                  <a:cubicBezTo>
                    <a:pt x="1201420" y="3271522"/>
                    <a:pt x="1210310" y="3272792"/>
                    <a:pt x="1216660" y="3277872"/>
                  </a:cubicBezTo>
                  <a:cubicBezTo>
                    <a:pt x="1220470" y="3280412"/>
                    <a:pt x="1225550" y="3284222"/>
                    <a:pt x="1229360" y="3284222"/>
                  </a:cubicBezTo>
                  <a:cubicBezTo>
                    <a:pt x="1235710" y="3284222"/>
                    <a:pt x="1238250" y="3289302"/>
                    <a:pt x="1240790" y="3293112"/>
                  </a:cubicBezTo>
                  <a:cubicBezTo>
                    <a:pt x="1248410" y="3294382"/>
                    <a:pt x="1256030" y="3294382"/>
                    <a:pt x="1259840" y="3302002"/>
                  </a:cubicBezTo>
                  <a:cubicBezTo>
                    <a:pt x="1259840" y="3303272"/>
                    <a:pt x="1261110" y="3303272"/>
                    <a:pt x="1262380" y="3303272"/>
                  </a:cubicBezTo>
                  <a:cubicBezTo>
                    <a:pt x="1267460" y="3304542"/>
                    <a:pt x="1272540" y="3305812"/>
                    <a:pt x="1277620" y="3308352"/>
                  </a:cubicBezTo>
                  <a:cubicBezTo>
                    <a:pt x="1280160" y="3309622"/>
                    <a:pt x="1282700" y="3312162"/>
                    <a:pt x="1286510" y="3314702"/>
                  </a:cubicBezTo>
                  <a:cubicBezTo>
                    <a:pt x="1287780" y="3314702"/>
                    <a:pt x="1287780" y="3315972"/>
                    <a:pt x="1289050" y="3315972"/>
                  </a:cubicBezTo>
                  <a:cubicBezTo>
                    <a:pt x="1297940" y="3315972"/>
                    <a:pt x="1300480" y="3322322"/>
                    <a:pt x="1305560" y="3327402"/>
                  </a:cubicBezTo>
                  <a:cubicBezTo>
                    <a:pt x="1313180" y="3333752"/>
                    <a:pt x="1322070" y="3340102"/>
                    <a:pt x="1328420" y="3347722"/>
                  </a:cubicBezTo>
                  <a:cubicBezTo>
                    <a:pt x="1332230" y="3352802"/>
                    <a:pt x="1338580" y="3355342"/>
                    <a:pt x="1342390" y="3357882"/>
                  </a:cubicBezTo>
                  <a:lnTo>
                    <a:pt x="1350010" y="3361692"/>
                  </a:lnTo>
                  <a:cubicBezTo>
                    <a:pt x="1352550" y="3364232"/>
                    <a:pt x="1355090" y="3366772"/>
                    <a:pt x="1358900" y="3369312"/>
                  </a:cubicBezTo>
                  <a:cubicBezTo>
                    <a:pt x="1362710" y="3370582"/>
                    <a:pt x="1363980" y="3375662"/>
                    <a:pt x="1369060" y="3374392"/>
                  </a:cubicBezTo>
                  <a:cubicBezTo>
                    <a:pt x="1371600" y="3374392"/>
                    <a:pt x="1374140" y="3375662"/>
                    <a:pt x="1376680" y="3376932"/>
                  </a:cubicBezTo>
                  <a:cubicBezTo>
                    <a:pt x="1380490" y="3379472"/>
                    <a:pt x="1381760" y="3382012"/>
                    <a:pt x="1386840" y="3382012"/>
                  </a:cubicBezTo>
                  <a:cubicBezTo>
                    <a:pt x="1389380" y="3382012"/>
                    <a:pt x="1391920" y="3384552"/>
                    <a:pt x="1393190" y="3385822"/>
                  </a:cubicBezTo>
                  <a:cubicBezTo>
                    <a:pt x="1399540" y="3388362"/>
                    <a:pt x="1405890" y="3388362"/>
                    <a:pt x="1409700" y="3380742"/>
                  </a:cubicBezTo>
                  <a:lnTo>
                    <a:pt x="1410970" y="3379472"/>
                  </a:lnTo>
                  <a:cubicBezTo>
                    <a:pt x="1416050" y="3382012"/>
                    <a:pt x="1416050" y="3376932"/>
                    <a:pt x="1417320" y="3374392"/>
                  </a:cubicBezTo>
                  <a:cubicBezTo>
                    <a:pt x="1418590" y="3373122"/>
                    <a:pt x="1421130" y="3371852"/>
                    <a:pt x="1422400" y="3370582"/>
                  </a:cubicBezTo>
                  <a:cubicBezTo>
                    <a:pt x="1424940" y="3368042"/>
                    <a:pt x="1427480" y="3366772"/>
                    <a:pt x="1431290" y="3364232"/>
                  </a:cubicBezTo>
                  <a:cubicBezTo>
                    <a:pt x="1432560" y="3362962"/>
                    <a:pt x="1435100" y="3361692"/>
                    <a:pt x="1436370" y="3361692"/>
                  </a:cubicBezTo>
                  <a:cubicBezTo>
                    <a:pt x="1442720" y="3361692"/>
                    <a:pt x="1446530" y="3359152"/>
                    <a:pt x="1451610" y="3354072"/>
                  </a:cubicBezTo>
                  <a:cubicBezTo>
                    <a:pt x="1455420" y="3350262"/>
                    <a:pt x="1461770" y="3347722"/>
                    <a:pt x="1466850" y="3345182"/>
                  </a:cubicBezTo>
                  <a:cubicBezTo>
                    <a:pt x="1471930" y="3342642"/>
                    <a:pt x="1477010" y="3340102"/>
                    <a:pt x="1483360" y="3338832"/>
                  </a:cubicBezTo>
                  <a:cubicBezTo>
                    <a:pt x="1487170" y="3337562"/>
                    <a:pt x="1490980" y="3337562"/>
                    <a:pt x="1494790" y="3337562"/>
                  </a:cubicBezTo>
                  <a:lnTo>
                    <a:pt x="1497330" y="3337562"/>
                  </a:lnTo>
                  <a:cubicBezTo>
                    <a:pt x="1502410" y="3335021"/>
                    <a:pt x="1507490" y="3331212"/>
                    <a:pt x="1513840" y="3328671"/>
                  </a:cubicBezTo>
                  <a:lnTo>
                    <a:pt x="1517650" y="3328671"/>
                  </a:lnTo>
                  <a:cubicBezTo>
                    <a:pt x="1524000" y="3331212"/>
                    <a:pt x="1530350" y="3331212"/>
                    <a:pt x="1536700" y="3326131"/>
                  </a:cubicBezTo>
                  <a:cubicBezTo>
                    <a:pt x="1537970" y="3324861"/>
                    <a:pt x="1540510" y="3323591"/>
                    <a:pt x="1541780" y="3322321"/>
                  </a:cubicBezTo>
                  <a:cubicBezTo>
                    <a:pt x="1548130" y="3324862"/>
                    <a:pt x="1554480" y="3329942"/>
                    <a:pt x="1562100" y="3329942"/>
                  </a:cubicBezTo>
                  <a:cubicBezTo>
                    <a:pt x="1564640" y="3329942"/>
                    <a:pt x="1568450" y="3328671"/>
                    <a:pt x="1570990" y="3327401"/>
                  </a:cubicBezTo>
                  <a:cubicBezTo>
                    <a:pt x="1576070" y="3327401"/>
                    <a:pt x="1581150" y="3327401"/>
                    <a:pt x="1584960" y="3326131"/>
                  </a:cubicBezTo>
                  <a:cubicBezTo>
                    <a:pt x="1590040" y="3324861"/>
                    <a:pt x="1596390" y="3326131"/>
                    <a:pt x="1601470" y="3323591"/>
                  </a:cubicBezTo>
                  <a:cubicBezTo>
                    <a:pt x="1604010" y="3317241"/>
                    <a:pt x="1605280" y="3317241"/>
                    <a:pt x="1611630" y="3318511"/>
                  </a:cubicBezTo>
                  <a:cubicBezTo>
                    <a:pt x="1619250" y="3319781"/>
                    <a:pt x="1624330" y="3318511"/>
                    <a:pt x="1629410" y="3312161"/>
                  </a:cubicBezTo>
                  <a:cubicBezTo>
                    <a:pt x="1631950" y="3308351"/>
                    <a:pt x="1638300" y="3308351"/>
                    <a:pt x="1642110" y="3305811"/>
                  </a:cubicBezTo>
                  <a:cubicBezTo>
                    <a:pt x="1643380" y="3305811"/>
                    <a:pt x="1644650" y="3304541"/>
                    <a:pt x="1645920" y="3304541"/>
                  </a:cubicBezTo>
                  <a:cubicBezTo>
                    <a:pt x="1648460" y="3303271"/>
                    <a:pt x="1649730" y="3303271"/>
                    <a:pt x="1652270" y="3302001"/>
                  </a:cubicBezTo>
                  <a:cubicBezTo>
                    <a:pt x="1658620" y="3299461"/>
                    <a:pt x="1664970" y="3298191"/>
                    <a:pt x="1671320" y="3294381"/>
                  </a:cubicBezTo>
                  <a:cubicBezTo>
                    <a:pt x="1677670" y="3290571"/>
                    <a:pt x="1682750" y="3288031"/>
                    <a:pt x="1689100" y="3293111"/>
                  </a:cubicBezTo>
                  <a:lnTo>
                    <a:pt x="1691640" y="3293111"/>
                  </a:lnTo>
                  <a:cubicBezTo>
                    <a:pt x="1694180" y="3291841"/>
                    <a:pt x="1695450" y="3291841"/>
                    <a:pt x="1697990" y="3290571"/>
                  </a:cubicBezTo>
                  <a:cubicBezTo>
                    <a:pt x="1697990" y="3286761"/>
                    <a:pt x="1697990" y="3281681"/>
                    <a:pt x="1703070" y="3277871"/>
                  </a:cubicBezTo>
                  <a:cubicBezTo>
                    <a:pt x="1704340" y="3276601"/>
                    <a:pt x="1704340" y="3274061"/>
                    <a:pt x="1706880" y="3272791"/>
                  </a:cubicBezTo>
                  <a:cubicBezTo>
                    <a:pt x="1709420" y="3270251"/>
                    <a:pt x="1713230" y="3270251"/>
                    <a:pt x="1715770" y="3271521"/>
                  </a:cubicBezTo>
                  <a:cubicBezTo>
                    <a:pt x="1717040" y="3272791"/>
                    <a:pt x="1719580" y="3271521"/>
                    <a:pt x="1720849" y="3271521"/>
                  </a:cubicBezTo>
                  <a:cubicBezTo>
                    <a:pt x="1728470" y="3270251"/>
                    <a:pt x="1737360" y="3270251"/>
                    <a:pt x="1744979" y="3268981"/>
                  </a:cubicBezTo>
                  <a:cubicBezTo>
                    <a:pt x="1752599" y="3267710"/>
                    <a:pt x="1760219" y="3266440"/>
                    <a:pt x="1767839" y="3263901"/>
                  </a:cubicBezTo>
                  <a:cubicBezTo>
                    <a:pt x="1772919" y="3261360"/>
                    <a:pt x="1777999" y="3262631"/>
                    <a:pt x="1783079" y="3262631"/>
                  </a:cubicBezTo>
                  <a:cubicBezTo>
                    <a:pt x="1793239" y="3263901"/>
                    <a:pt x="1802129" y="3263901"/>
                    <a:pt x="1811019" y="3258821"/>
                  </a:cubicBezTo>
                  <a:lnTo>
                    <a:pt x="1808479" y="3256281"/>
                  </a:lnTo>
                  <a:cubicBezTo>
                    <a:pt x="1811019" y="3255010"/>
                    <a:pt x="1813559" y="3255010"/>
                    <a:pt x="1817369" y="3255010"/>
                  </a:cubicBezTo>
                  <a:cubicBezTo>
                    <a:pt x="1819909" y="3258820"/>
                    <a:pt x="1823719" y="3256281"/>
                    <a:pt x="1826259" y="3253740"/>
                  </a:cubicBezTo>
                  <a:cubicBezTo>
                    <a:pt x="1830069" y="3249930"/>
                    <a:pt x="1833879" y="3251200"/>
                    <a:pt x="1838959" y="3251200"/>
                  </a:cubicBezTo>
                  <a:cubicBezTo>
                    <a:pt x="1844039" y="3252470"/>
                    <a:pt x="1850389" y="3249930"/>
                    <a:pt x="1856739" y="3248660"/>
                  </a:cubicBezTo>
                  <a:cubicBezTo>
                    <a:pt x="1858009" y="3248660"/>
                    <a:pt x="1859279" y="3246120"/>
                    <a:pt x="1859279" y="3244850"/>
                  </a:cubicBezTo>
                  <a:cubicBezTo>
                    <a:pt x="1861819" y="3244850"/>
                    <a:pt x="1864359" y="3243580"/>
                    <a:pt x="1868169" y="3243580"/>
                  </a:cubicBezTo>
                  <a:lnTo>
                    <a:pt x="1873249" y="3243580"/>
                  </a:lnTo>
                  <a:cubicBezTo>
                    <a:pt x="1878329" y="3246120"/>
                    <a:pt x="1883409" y="3246120"/>
                    <a:pt x="1888489" y="3243580"/>
                  </a:cubicBezTo>
                  <a:cubicBezTo>
                    <a:pt x="1889759" y="3242310"/>
                    <a:pt x="1892299" y="3242310"/>
                    <a:pt x="1893569" y="3242310"/>
                  </a:cubicBezTo>
                  <a:cubicBezTo>
                    <a:pt x="1897379" y="3241040"/>
                    <a:pt x="1901189" y="3242310"/>
                    <a:pt x="1903729" y="3238500"/>
                  </a:cubicBezTo>
                  <a:cubicBezTo>
                    <a:pt x="1904999" y="3237230"/>
                    <a:pt x="1907539" y="3238500"/>
                    <a:pt x="1910079" y="3237230"/>
                  </a:cubicBezTo>
                  <a:lnTo>
                    <a:pt x="1946910" y="3237230"/>
                  </a:lnTo>
                  <a:cubicBezTo>
                    <a:pt x="1951990" y="3237230"/>
                    <a:pt x="1958340" y="3238500"/>
                    <a:pt x="1963420" y="3239770"/>
                  </a:cubicBezTo>
                  <a:cubicBezTo>
                    <a:pt x="1969770" y="3241040"/>
                    <a:pt x="1974850" y="3239770"/>
                    <a:pt x="1979930" y="3238500"/>
                  </a:cubicBezTo>
                  <a:lnTo>
                    <a:pt x="1988820" y="3238500"/>
                  </a:lnTo>
                  <a:cubicBezTo>
                    <a:pt x="1992630" y="3238500"/>
                    <a:pt x="1996440" y="3239770"/>
                    <a:pt x="2000250" y="3238500"/>
                  </a:cubicBezTo>
                  <a:cubicBezTo>
                    <a:pt x="2002790" y="3238500"/>
                    <a:pt x="2004060" y="3235960"/>
                    <a:pt x="2005330" y="3233420"/>
                  </a:cubicBezTo>
                  <a:cubicBezTo>
                    <a:pt x="2007870" y="3229610"/>
                    <a:pt x="2011680" y="3228340"/>
                    <a:pt x="2016760" y="3228340"/>
                  </a:cubicBezTo>
                  <a:cubicBezTo>
                    <a:pt x="2020570" y="3228340"/>
                    <a:pt x="2024380" y="3227070"/>
                    <a:pt x="2028190" y="3225800"/>
                  </a:cubicBezTo>
                  <a:lnTo>
                    <a:pt x="2030730" y="3225800"/>
                  </a:lnTo>
                  <a:cubicBezTo>
                    <a:pt x="2035810" y="3233420"/>
                    <a:pt x="2043430" y="3228340"/>
                    <a:pt x="2049780" y="3229610"/>
                  </a:cubicBezTo>
                  <a:lnTo>
                    <a:pt x="2052320" y="3229610"/>
                  </a:lnTo>
                  <a:cubicBezTo>
                    <a:pt x="2057399" y="3232150"/>
                    <a:pt x="2063749" y="3234690"/>
                    <a:pt x="2068830" y="3235960"/>
                  </a:cubicBezTo>
                  <a:cubicBezTo>
                    <a:pt x="2075180" y="3237230"/>
                    <a:pt x="2080260" y="3243580"/>
                    <a:pt x="2085340" y="3243580"/>
                  </a:cubicBezTo>
                  <a:cubicBezTo>
                    <a:pt x="2094230" y="3243580"/>
                    <a:pt x="2101850" y="3249930"/>
                    <a:pt x="2109470" y="3251200"/>
                  </a:cubicBezTo>
                  <a:cubicBezTo>
                    <a:pt x="2115820" y="3252470"/>
                    <a:pt x="2122170" y="3255010"/>
                    <a:pt x="2128520" y="3257550"/>
                  </a:cubicBezTo>
                  <a:cubicBezTo>
                    <a:pt x="2131060" y="3258820"/>
                    <a:pt x="2134870" y="3257550"/>
                    <a:pt x="2137410" y="3257550"/>
                  </a:cubicBezTo>
                  <a:cubicBezTo>
                    <a:pt x="2145030" y="3258820"/>
                    <a:pt x="2152649" y="3258820"/>
                    <a:pt x="2160270" y="3260090"/>
                  </a:cubicBezTo>
                  <a:lnTo>
                    <a:pt x="2161540" y="3260090"/>
                  </a:lnTo>
                  <a:cubicBezTo>
                    <a:pt x="2170430" y="3258820"/>
                    <a:pt x="2179320" y="3261360"/>
                    <a:pt x="2188210" y="3261360"/>
                  </a:cubicBezTo>
                  <a:cubicBezTo>
                    <a:pt x="2189480" y="3035300"/>
                    <a:pt x="2183130" y="2809240"/>
                    <a:pt x="2175510" y="2583181"/>
                  </a:cubicBezTo>
                  <a:cubicBezTo>
                    <a:pt x="2167890" y="2368551"/>
                    <a:pt x="2160270" y="2153920"/>
                    <a:pt x="2159000" y="1939291"/>
                  </a:cubicBezTo>
                  <a:cubicBezTo>
                    <a:pt x="2159000" y="1831341"/>
                    <a:pt x="2160270" y="1724661"/>
                    <a:pt x="2162810" y="1616711"/>
                  </a:cubicBezTo>
                  <a:cubicBezTo>
                    <a:pt x="2166620" y="1508761"/>
                    <a:pt x="2174240" y="1400811"/>
                    <a:pt x="2179320" y="1292861"/>
                  </a:cubicBezTo>
                  <a:cubicBezTo>
                    <a:pt x="2194560" y="951231"/>
                    <a:pt x="2185670" y="608331"/>
                    <a:pt x="2180590" y="266701"/>
                  </a:cubicBezTo>
                  <a:cubicBezTo>
                    <a:pt x="2176780" y="265431"/>
                    <a:pt x="2174240" y="264161"/>
                    <a:pt x="2171700" y="262891"/>
                  </a:cubicBezTo>
                  <a:cubicBezTo>
                    <a:pt x="2167890" y="260351"/>
                    <a:pt x="2164080" y="259081"/>
                    <a:pt x="2159000" y="260351"/>
                  </a:cubicBezTo>
                  <a:lnTo>
                    <a:pt x="2151380" y="260351"/>
                  </a:lnTo>
                  <a:cubicBezTo>
                    <a:pt x="2147570" y="260351"/>
                    <a:pt x="2142490" y="260351"/>
                    <a:pt x="2139950" y="265431"/>
                  </a:cubicBezTo>
                  <a:cubicBezTo>
                    <a:pt x="2139950" y="265431"/>
                    <a:pt x="2138680" y="266701"/>
                    <a:pt x="2137410" y="266701"/>
                  </a:cubicBezTo>
                  <a:lnTo>
                    <a:pt x="2132330" y="266701"/>
                  </a:lnTo>
                  <a:cubicBezTo>
                    <a:pt x="2131060" y="264161"/>
                    <a:pt x="2133600" y="259081"/>
                    <a:pt x="2127250" y="260351"/>
                  </a:cubicBezTo>
                  <a:cubicBezTo>
                    <a:pt x="2124710" y="260351"/>
                    <a:pt x="2120900" y="261621"/>
                    <a:pt x="2118360" y="261621"/>
                  </a:cubicBezTo>
                  <a:lnTo>
                    <a:pt x="2099310" y="261621"/>
                  </a:lnTo>
                  <a:cubicBezTo>
                    <a:pt x="2098040" y="259081"/>
                    <a:pt x="2096770" y="256541"/>
                    <a:pt x="2094230" y="252731"/>
                  </a:cubicBezTo>
                  <a:cubicBezTo>
                    <a:pt x="2092960" y="250191"/>
                    <a:pt x="2091690" y="248921"/>
                    <a:pt x="2087880" y="251461"/>
                  </a:cubicBezTo>
                  <a:cubicBezTo>
                    <a:pt x="2085340" y="252731"/>
                    <a:pt x="2084070" y="252731"/>
                    <a:pt x="2082800" y="250191"/>
                  </a:cubicBezTo>
                  <a:cubicBezTo>
                    <a:pt x="2078990" y="243841"/>
                    <a:pt x="2075180" y="238761"/>
                    <a:pt x="2067560" y="237491"/>
                  </a:cubicBezTo>
                  <a:cubicBezTo>
                    <a:pt x="2066290" y="237491"/>
                    <a:pt x="2065020" y="234950"/>
                    <a:pt x="2063750" y="233681"/>
                  </a:cubicBezTo>
                  <a:cubicBezTo>
                    <a:pt x="2061210" y="231141"/>
                    <a:pt x="2059940" y="228601"/>
                    <a:pt x="2056130" y="228601"/>
                  </a:cubicBezTo>
                  <a:cubicBezTo>
                    <a:pt x="2054860" y="228601"/>
                    <a:pt x="2052320" y="226061"/>
                    <a:pt x="2052320" y="224791"/>
                  </a:cubicBezTo>
                  <a:cubicBezTo>
                    <a:pt x="2051050" y="219711"/>
                    <a:pt x="2051050" y="215901"/>
                    <a:pt x="2051050" y="210821"/>
                  </a:cubicBezTo>
                  <a:cubicBezTo>
                    <a:pt x="2049780" y="205741"/>
                    <a:pt x="2047240" y="200661"/>
                    <a:pt x="2043430" y="198121"/>
                  </a:cubicBezTo>
                  <a:cubicBezTo>
                    <a:pt x="2037080" y="194311"/>
                    <a:pt x="2032000" y="189231"/>
                    <a:pt x="2025650" y="185421"/>
                  </a:cubicBezTo>
                  <a:cubicBezTo>
                    <a:pt x="2024380" y="184151"/>
                    <a:pt x="2021840" y="182881"/>
                    <a:pt x="2019300" y="182881"/>
                  </a:cubicBezTo>
                  <a:cubicBezTo>
                    <a:pt x="2015490" y="181611"/>
                    <a:pt x="2011680" y="180341"/>
                    <a:pt x="2007870" y="180341"/>
                  </a:cubicBezTo>
                  <a:cubicBezTo>
                    <a:pt x="2004060" y="180341"/>
                    <a:pt x="1998980" y="180341"/>
                    <a:pt x="1995170" y="182881"/>
                  </a:cubicBezTo>
                  <a:cubicBezTo>
                    <a:pt x="1987550" y="186691"/>
                    <a:pt x="1981200" y="181611"/>
                    <a:pt x="1974850" y="181611"/>
                  </a:cubicBezTo>
                  <a:cubicBezTo>
                    <a:pt x="1968500" y="180341"/>
                    <a:pt x="1962150" y="177801"/>
                    <a:pt x="1957070" y="176531"/>
                  </a:cubicBezTo>
                  <a:lnTo>
                    <a:pt x="1940560" y="176531"/>
                  </a:lnTo>
                  <a:cubicBezTo>
                    <a:pt x="1926590" y="179071"/>
                    <a:pt x="1915160" y="171451"/>
                    <a:pt x="1901190" y="170181"/>
                  </a:cubicBezTo>
                  <a:cubicBezTo>
                    <a:pt x="1897380" y="170181"/>
                    <a:pt x="1893570" y="166371"/>
                    <a:pt x="1889760" y="163831"/>
                  </a:cubicBezTo>
                  <a:cubicBezTo>
                    <a:pt x="1887220" y="161291"/>
                    <a:pt x="1884680" y="161291"/>
                    <a:pt x="1880870" y="162561"/>
                  </a:cubicBezTo>
                  <a:cubicBezTo>
                    <a:pt x="1875790" y="163831"/>
                    <a:pt x="1870710" y="162561"/>
                    <a:pt x="1865630" y="163831"/>
                  </a:cubicBezTo>
                  <a:cubicBezTo>
                    <a:pt x="1858010" y="166371"/>
                    <a:pt x="1851660" y="160021"/>
                    <a:pt x="1844040" y="160021"/>
                  </a:cubicBezTo>
                  <a:cubicBezTo>
                    <a:pt x="1837690" y="161291"/>
                    <a:pt x="1831340" y="161291"/>
                    <a:pt x="1824990" y="162561"/>
                  </a:cubicBezTo>
                  <a:lnTo>
                    <a:pt x="1809750" y="166371"/>
                  </a:lnTo>
                  <a:cubicBezTo>
                    <a:pt x="1799590" y="171451"/>
                    <a:pt x="1791970" y="165101"/>
                    <a:pt x="1783080" y="162561"/>
                  </a:cubicBezTo>
                  <a:cubicBezTo>
                    <a:pt x="1776730" y="161291"/>
                    <a:pt x="1772920" y="158751"/>
                    <a:pt x="1767840" y="154941"/>
                  </a:cubicBezTo>
                  <a:cubicBezTo>
                    <a:pt x="1762760" y="151131"/>
                    <a:pt x="1757680" y="154941"/>
                    <a:pt x="1753870" y="154941"/>
                  </a:cubicBezTo>
                  <a:cubicBezTo>
                    <a:pt x="1750060" y="154941"/>
                    <a:pt x="1747520" y="158751"/>
                    <a:pt x="1744980" y="160021"/>
                  </a:cubicBezTo>
                  <a:cubicBezTo>
                    <a:pt x="1741170" y="161291"/>
                    <a:pt x="1737360" y="161291"/>
                    <a:pt x="1733550" y="161291"/>
                  </a:cubicBezTo>
                  <a:cubicBezTo>
                    <a:pt x="1729740" y="161291"/>
                    <a:pt x="1724660" y="160021"/>
                    <a:pt x="1720850" y="161291"/>
                  </a:cubicBezTo>
                  <a:cubicBezTo>
                    <a:pt x="1714500" y="163831"/>
                    <a:pt x="1709420" y="167641"/>
                    <a:pt x="1704340" y="170181"/>
                  </a:cubicBezTo>
                  <a:cubicBezTo>
                    <a:pt x="1703070" y="171451"/>
                    <a:pt x="1701800" y="172721"/>
                    <a:pt x="1700530" y="172721"/>
                  </a:cubicBezTo>
                  <a:cubicBezTo>
                    <a:pt x="1691640" y="177801"/>
                    <a:pt x="1681480" y="179071"/>
                    <a:pt x="1670050" y="179071"/>
                  </a:cubicBezTo>
                  <a:cubicBezTo>
                    <a:pt x="1663700" y="179071"/>
                    <a:pt x="1657350" y="179071"/>
                    <a:pt x="1651000" y="177801"/>
                  </a:cubicBezTo>
                  <a:cubicBezTo>
                    <a:pt x="1647190" y="177801"/>
                    <a:pt x="1644650" y="173991"/>
                    <a:pt x="1642110" y="173991"/>
                  </a:cubicBezTo>
                  <a:cubicBezTo>
                    <a:pt x="1633220" y="172720"/>
                    <a:pt x="1625600" y="172720"/>
                    <a:pt x="1616710" y="172720"/>
                  </a:cubicBezTo>
                  <a:cubicBezTo>
                    <a:pt x="1615440" y="172720"/>
                    <a:pt x="1614170" y="173991"/>
                    <a:pt x="1612900" y="173991"/>
                  </a:cubicBezTo>
                  <a:cubicBezTo>
                    <a:pt x="1607820" y="176530"/>
                    <a:pt x="1602740" y="180341"/>
                    <a:pt x="1597660" y="182880"/>
                  </a:cubicBezTo>
                  <a:cubicBezTo>
                    <a:pt x="1588770" y="185420"/>
                    <a:pt x="1579880" y="187960"/>
                    <a:pt x="1570990" y="189230"/>
                  </a:cubicBezTo>
                  <a:lnTo>
                    <a:pt x="1567180" y="189230"/>
                  </a:lnTo>
                  <a:cubicBezTo>
                    <a:pt x="1559560" y="185420"/>
                    <a:pt x="1553210" y="189230"/>
                    <a:pt x="1545590" y="190501"/>
                  </a:cubicBezTo>
                  <a:cubicBezTo>
                    <a:pt x="1537970" y="193041"/>
                    <a:pt x="1530350" y="196851"/>
                    <a:pt x="1522730" y="199391"/>
                  </a:cubicBezTo>
                  <a:cubicBezTo>
                    <a:pt x="1520190" y="200661"/>
                    <a:pt x="1517650" y="199391"/>
                    <a:pt x="1515110" y="198120"/>
                  </a:cubicBezTo>
                  <a:cubicBezTo>
                    <a:pt x="1511300" y="196850"/>
                    <a:pt x="1508760" y="196850"/>
                    <a:pt x="1506220" y="199391"/>
                  </a:cubicBezTo>
                  <a:cubicBezTo>
                    <a:pt x="1504950" y="200661"/>
                    <a:pt x="1503680" y="200661"/>
                    <a:pt x="1502410" y="200661"/>
                  </a:cubicBezTo>
                  <a:cubicBezTo>
                    <a:pt x="1498600" y="201931"/>
                    <a:pt x="1494790" y="201931"/>
                    <a:pt x="1492250" y="203201"/>
                  </a:cubicBezTo>
                  <a:cubicBezTo>
                    <a:pt x="1487170" y="207011"/>
                    <a:pt x="1482090" y="205741"/>
                    <a:pt x="1477010" y="208281"/>
                  </a:cubicBezTo>
                  <a:cubicBezTo>
                    <a:pt x="1471930" y="210821"/>
                    <a:pt x="1466850" y="210821"/>
                    <a:pt x="1463040" y="214631"/>
                  </a:cubicBezTo>
                  <a:cubicBezTo>
                    <a:pt x="1461770" y="215901"/>
                    <a:pt x="1459230" y="215901"/>
                    <a:pt x="1456690" y="215901"/>
                  </a:cubicBezTo>
                  <a:cubicBezTo>
                    <a:pt x="1450340" y="217171"/>
                    <a:pt x="1445260" y="220981"/>
                    <a:pt x="1441450" y="226061"/>
                  </a:cubicBezTo>
                  <a:cubicBezTo>
                    <a:pt x="1436370" y="231141"/>
                    <a:pt x="1431290" y="234951"/>
                    <a:pt x="1426210" y="238761"/>
                  </a:cubicBezTo>
                  <a:cubicBezTo>
                    <a:pt x="1424940" y="240031"/>
                    <a:pt x="1421130" y="240031"/>
                    <a:pt x="1419860" y="240031"/>
                  </a:cubicBezTo>
                  <a:cubicBezTo>
                    <a:pt x="1414780" y="240031"/>
                    <a:pt x="1409700" y="238761"/>
                    <a:pt x="1405890" y="237491"/>
                  </a:cubicBezTo>
                  <a:cubicBezTo>
                    <a:pt x="1403350" y="237491"/>
                    <a:pt x="1402080" y="236220"/>
                    <a:pt x="1399540" y="236220"/>
                  </a:cubicBezTo>
                  <a:cubicBezTo>
                    <a:pt x="1391920" y="240030"/>
                    <a:pt x="1383030" y="237491"/>
                    <a:pt x="1375410" y="237491"/>
                  </a:cubicBezTo>
                  <a:cubicBezTo>
                    <a:pt x="1374140" y="237491"/>
                    <a:pt x="1371600" y="236220"/>
                    <a:pt x="1370330" y="234950"/>
                  </a:cubicBezTo>
                  <a:cubicBezTo>
                    <a:pt x="1365250" y="231141"/>
                    <a:pt x="1360170" y="231141"/>
                    <a:pt x="1355090" y="233680"/>
                  </a:cubicBezTo>
                  <a:cubicBezTo>
                    <a:pt x="1351280" y="234950"/>
                    <a:pt x="1347470" y="234950"/>
                    <a:pt x="1344930" y="232410"/>
                  </a:cubicBezTo>
                  <a:cubicBezTo>
                    <a:pt x="1339850" y="228600"/>
                    <a:pt x="1333500" y="226060"/>
                    <a:pt x="1327150" y="224790"/>
                  </a:cubicBezTo>
                  <a:cubicBezTo>
                    <a:pt x="1322070" y="223520"/>
                    <a:pt x="1316990" y="220980"/>
                    <a:pt x="1311910" y="218440"/>
                  </a:cubicBezTo>
                  <a:cubicBezTo>
                    <a:pt x="1309370" y="217170"/>
                    <a:pt x="1306830" y="218440"/>
                    <a:pt x="1304290" y="218440"/>
                  </a:cubicBezTo>
                  <a:cubicBezTo>
                    <a:pt x="1301750" y="218440"/>
                    <a:pt x="1300480" y="219710"/>
                    <a:pt x="1297940" y="219710"/>
                  </a:cubicBezTo>
                  <a:cubicBezTo>
                    <a:pt x="1290320" y="220980"/>
                    <a:pt x="1282700" y="223520"/>
                    <a:pt x="1276350" y="222250"/>
                  </a:cubicBezTo>
                  <a:cubicBezTo>
                    <a:pt x="1267461" y="219710"/>
                    <a:pt x="1258570" y="220980"/>
                    <a:pt x="1250950" y="215900"/>
                  </a:cubicBezTo>
                  <a:cubicBezTo>
                    <a:pt x="1247140" y="213360"/>
                    <a:pt x="1245870" y="215900"/>
                    <a:pt x="1243330" y="215900"/>
                  </a:cubicBezTo>
                  <a:cubicBezTo>
                    <a:pt x="1242061" y="215900"/>
                    <a:pt x="1240791" y="215900"/>
                    <a:pt x="1238250" y="217170"/>
                  </a:cubicBezTo>
                  <a:cubicBezTo>
                    <a:pt x="1236980" y="220980"/>
                    <a:pt x="1231900" y="223520"/>
                    <a:pt x="1225550" y="220980"/>
                  </a:cubicBezTo>
                  <a:cubicBezTo>
                    <a:pt x="1221740" y="219710"/>
                    <a:pt x="1219200" y="219710"/>
                    <a:pt x="1215390" y="220980"/>
                  </a:cubicBezTo>
                  <a:cubicBezTo>
                    <a:pt x="1211580" y="222250"/>
                    <a:pt x="1207770" y="222250"/>
                    <a:pt x="1202690" y="223520"/>
                  </a:cubicBezTo>
                  <a:lnTo>
                    <a:pt x="1201420" y="223520"/>
                  </a:lnTo>
                  <a:cubicBezTo>
                    <a:pt x="1191260" y="229870"/>
                    <a:pt x="1181100" y="224791"/>
                    <a:pt x="1169670" y="224791"/>
                  </a:cubicBezTo>
                  <a:lnTo>
                    <a:pt x="1163320" y="224791"/>
                  </a:lnTo>
                  <a:cubicBezTo>
                    <a:pt x="1155700" y="226061"/>
                    <a:pt x="1151890" y="219711"/>
                    <a:pt x="1146810" y="215900"/>
                  </a:cubicBezTo>
                  <a:cubicBezTo>
                    <a:pt x="1141730" y="212090"/>
                    <a:pt x="1136650" y="207010"/>
                    <a:pt x="1131570" y="204470"/>
                  </a:cubicBezTo>
                  <a:cubicBezTo>
                    <a:pt x="1130300" y="203200"/>
                    <a:pt x="1126490" y="204470"/>
                    <a:pt x="1123950" y="204470"/>
                  </a:cubicBezTo>
                  <a:lnTo>
                    <a:pt x="1112520" y="204470"/>
                  </a:lnTo>
                  <a:lnTo>
                    <a:pt x="1111250" y="203200"/>
                  </a:lnTo>
                  <a:cubicBezTo>
                    <a:pt x="1102361" y="205741"/>
                    <a:pt x="1097280" y="200660"/>
                    <a:pt x="1090930" y="195580"/>
                  </a:cubicBezTo>
                  <a:cubicBezTo>
                    <a:pt x="1087120" y="193040"/>
                    <a:pt x="1082041" y="190500"/>
                    <a:pt x="1078230" y="189230"/>
                  </a:cubicBezTo>
                  <a:cubicBezTo>
                    <a:pt x="1073150" y="186690"/>
                    <a:pt x="1066800" y="185420"/>
                    <a:pt x="1064261" y="179070"/>
                  </a:cubicBezTo>
                  <a:cubicBezTo>
                    <a:pt x="1062991" y="176530"/>
                    <a:pt x="1060450" y="176530"/>
                    <a:pt x="1059180" y="173990"/>
                  </a:cubicBezTo>
                  <a:cubicBezTo>
                    <a:pt x="1057911" y="171450"/>
                    <a:pt x="1056641" y="168910"/>
                    <a:pt x="1056641" y="167640"/>
                  </a:cubicBezTo>
                  <a:cubicBezTo>
                    <a:pt x="1056641" y="165100"/>
                    <a:pt x="1057911" y="162560"/>
                    <a:pt x="1059180" y="160020"/>
                  </a:cubicBezTo>
                  <a:cubicBezTo>
                    <a:pt x="1060450" y="156210"/>
                    <a:pt x="1057911" y="152400"/>
                    <a:pt x="1054100" y="149860"/>
                  </a:cubicBezTo>
                  <a:cubicBezTo>
                    <a:pt x="1052830" y="148590"/>
                    <a:pt x="1050290" y="148590"/>
                    <a:pt x="1050290" y="147320"/>
                  </a:cubicBezTo>
                  <a:cubicBezTo>
                    <a:pt x="1047750" y="139700"/>
                    <a:pt x="1041400" y="137160"/>
                    <a:pt x="1036320" y="130810"/>
                  </a:cubicBezTo>
                  <a:cubicBezTo>
                    <a:pt x="1032510" y="127000"/>
                    <a:pt x="1029970" y="121920"/>
                    <a:pt x="1027430" y="116840"/>
                  </a:cubicBezTo>
                  <a:cubicBezTo>
                    <a:pt x="1024891" y="114300"/>
                    <a:pt x="1023620" y="111760"/>
                    <a:pt x="1019811" y="109220"/>
                  </a:cubicBezTo>
                  <a:cubicBezTo>
                    <a:pt x="1010921" y="105410"/>
                    <a:pt x="1002030" y="101600"/>
                    <a:pt x="993141" y="96520"/>
                  </a:cubicBezTo>
                  <a:cubicBezTo>
                    <a:pt x="993141" y="106680"/>
                    <a:pt x="990601" y="104140"/>
                    <a:pt x="989330" y="101600"/>
                  </a:cubicBezTo>
                  <a:cubicBezTo>
                    <a:pt x="989330" y="97790"/>
                    <a:pt x="986791" y="96520"/>
                    <a:pt x="982980" y="96520"/>
                  </a:cubicBezTo>
                  <a:cubicBezTo>
                    <a:pt x="982980" y="96520"/>
                    <a:pt x="981711" y="96520"/>
                    <a:pt x="981711" y="95250"/>
                  </a:cubicBezTo>
                  <a:cubicBezTo>
                    <a:pt x="980441" y="87630"/>
                    <a:pt x="974091" y="90170"/>
                    <a:pt x="970280" y="88900"/>
                  </a:cubicBezTo>
                  <a:cubicBezTo>
                    <a:pt x="967741" y="87630"/>
                    <a:pt x="965200" y="86360"/>
                    <a:pt x="962661" y="87630"/>
                  </a:cubicBezTo>
                  <a:cubicBezTo>
                    <a:pt x="957580" y="88900"/>
                    <a:pt x="953771" y="85090"/>
                    <a:pt x="948691" y="83820"/>
                  </a:cubicBezTo>
                  <a:cubicBezTo>
                    <a:pt x="947421" y="83820"/>
                    <a:pt x="946151" y="83820"/>
                    <a:pt x="944880" y="85090"/>
                  </a:cubicBezTo>
                  <a:cubicBezTo>
                    <a:pt x="942341" y="87630"/>
                    <a:pt x="939800" y="87630"/>
                    <a:pt x="935991" y="85090"/>
                  </a:cubicBezTo>
                  <a:cubicBezTo>
                    <a:pt x="930911" y="81280"/>
                    <a:pt x="925830" y="81280"/>
                    <a:pt x="919480" y="83820"/>
                  </a:cubicBezTo>
                  <a:cubicBezTo>
                    <a:pt x="916941" y="85090"/>
                    <a:pt x="914400" y="85090"/>
                    <a:pt x="911861" y="83820"/>
                  </a:cubicBezTo>
                  <a:cubicBezTo>
                    <a:pt x="906780" y="81280"/>
                    <a:pt x="901700" y="77470"/>
                    <a:pt x="895350" y="74930"/>
                  </a:cubicBezTo>
                  <a:cubicBezTo>
                    <a:pt x="894080" y="74930"/>
                    <a:pt x="892811" y="73660"/>
                    <a:pt x="891540" y="73660"/>
                  </a:cubicBezTo>
                  <a:cubicBezTo>
                    <a:pt x="883920" y="74930"/>
                    <a:pt x="877570" y="72390"/>
                    <a:pt x="869950" y="74930"/>
                  </a:cubicBezTo>
                  <a:cubicBezTo>
                    <a:pt x="866140" y="76200"/>
                    <a:pt x="861061" y="76200"/>
                    <a:pt x="858520" y="81280"/>
                  </a:cubicBezTo>
                  <a:cubicBezTo>
                    <a:pt x="857250" y="82550"/>
                    <a:pt x="853440" y="82550"/>
                    <a:pt x="850900" y="83820"/>
                  </a:cubicBezTo>
                  <a:cubicBezTo>
                    <a:pt x="844550" y="85090"/>
                    <a:pt x="838200" y="86360"/>
                    <a:pt x="831850" y="83820"/>
                  </a:cubicBezTo>
                  <a:cubicBezTo>
                    <a:pt x="826770" y="81280"/>
                    <a:pt x="820420" y="82550"/>
                    <a:pt x="815340" y="81280"/>
                  </a:cubicBezTo>
                  <a:cubicBezTo>
                    <a:pt x="811530" y="80010"/>
                    <a:pt x="808990" y="77470"/>
                    <a:pt x="806450" y="76200"/>
                  </a:cubicBezTo>
                  <a:cubicBezTo>
                    <a:pt x="805180" y="74930"/>
                    <a:pt x="803910" y="73660"/>
                    <a:pt x="802640" y="73660"/>
                  </a:cubicBezTo>
                  <a:cubicBezTo>
                    <a:pt x="795020" y="71120"/>
                    <a:pt x="788670" y="66040"/>
                    <a:pt x="784860" y="59690"/>
                  </a:cubicBezTo>
                  <a:cubicBezTo>
                    <a:pt x="782320" y="55880"/>
                    <a:pt x="778510" y="52070"/>
                    <a:pt x="775970" y="48260"/>
                  </a:cubicBezTo>
                  <a:cubicBezTo>
                    <a:pt x="767080" y="45720"/>
                    <a:pt x="768350" y="35560"/>
                    <a:pt x="763270" y="30480"/>
                  </a:cubicBezTo>
                  <a:cubicBezTo>
                    <a:pt x="759460" y="25400"/>
                    <a:pt x="755650" y="22860"/>
                    <a:pt x="749300" y="21590"/>
                  </a:cubicBezTo>
                  <a:lnTo>
                    <a:pt x="748030" y="21590"/>
                  </a:lnTo>
                  <a:cubicBezTo>
                    <a:pt x="741680" y="16510"/>
                    <a:pt x="735330" y="20320"/>
                    <a:pt x="727710" y="20320"/>
                  </a:cubicBezTo>
                  <a:cubicBezTo>
                    <a:pt x="725170" y="20320"/>
                    <a:pt x="721360" y="17780"/>
                    <a:pt x="718820" y="16510"/>
                  </a:cubicBezTo>
                  <a:cubicBezTo>
                    <a:pt x="717550" y="13970"/>
                    <a:pt x="716280" y="12700"/>
                    <a:pt x="715010" y="12700"/>
                  </a:cubicBezTo>
                  <a:cubicBezTo>
                    <a:pt x="707390" y="11430"/>
                    <a:pt x="701040" y="6350"/>
                    <a:pt x="694690" y="0"/>
                  </a:cubicBezTo>
                  <a:cubicBezTo>
                    <a:pt x="692150" y="1270"/>
                    <a:pt x="689610" y="2540"/>
                    <a:pt x="687070" y="2540"/>
                  </a:cubicBezTo>
                  <a:cubicBezTo>
                    <a:pt x="684530" y="3810"/>
                    <a:pt x="680720" y="3810"/>
                    <a:pt x="676910" y="3810"/>
                  </a:cubicBezTo>
                  <a:cubicBezTo>
                    <a:pt x="671830" y="2540"/>
                    <a:pt x="666750" y="3810"/>
                    <a:pt x="661670" y="7620"/>
                  </a:cubicBezTo>
                  <a:cubicBezTo>
                    <a:pt x="659130" y="8890"/>
                    <a:pt x="657860" y="10160"/>
                    <a:pt x="655320" y="11430"/>
                  </a:cubicBezTo>
                  <a:cubicBezTo>
                    <a:pt x="652780" y="12700"/>
                    <a:pt x="651510" y="15240"/>
                    <a:pt x="648970" y="16510"/>
                  </a:cubicBezTo>
                  <a:cubicBezTo>
                    <a:pt x="647700" y="17780"/>
                    <a:pt x="645160" y="17780"/>
                    <a:pt x="643890" y="19050"/>
                  </a:cubicBezTo>
                  <a:lnTo>
                    <a:pt x="636270" y="22860"/>
                  </a:lnTo>
                  <a:cubicBezTo>
                    <a:pt x="636270" y="22860"/>
                    <a:pt x="635000" y="24130"/>
                    <a:pt x="635000" y="22860"/>
                  </a:cubicBezTo>
                  <a:cubicBezTo>
                    <a:pt x="629920" y="20320"/>
                    <a:pt x="626110" y="25400"/>
                    <a:pt x="622300" y="27940"/>
                  </a:cubicBezTo>
                  <a:cubicBezTo>
                    <a:pt x="618490" y="30480"/>
                    <a:pt x="613410" y="30480"/>
                    <a:pt x="609600" y="33020"/>
                  </a:cubicBezTo>
                  <a:lnTo>
                    <a:pt x="608330" y="33020"/>
                  </a:lnTo>
                  <a:cubicBezTo>
                    <a:pt x="601980" y="34290"/>
                    <a:pt x="595630" y="36830"/>
                    <a:pt x="589280" y="38100"/>
                  </a:cubicBezTo>
                  <a:cubicBezTo>
                    <a:pt x="586740" y="38100"/>
                    <a:pt x="585470" y="39370"/>
                    <a:pt x="582930" y="40640"/>
                  </a:cubicBezTo>
                  <a:cubicBezTo>
                    <a:pt x="579120" y="41910"/>
                    <a:pt x="575310" y="44450"/>
                    <a:pt x="571500" y="45720"/>
                  </a:cubicBezTo>
                  <a:cubicBezTo>
                    <a:pt x="568960" y="46990"/>
                    <a:pt x="565150" y="48260"/>
                    <a:pt x="562610" y="49530"/>
                  </a:cubicBezTo>
                  <a:lnTo>
                    <a:pt x="558800" y="49530"/>
                  </a:lnTo>
                  <a:cubicBezTo>
                    <a:pt x="558800" y="49530"/>
                    <a:pt x="556260" y="49530"/>
                    <a:pt x="554990" y="52070"/>
                  </a:cubicBezTo>
                  <a:cubicBezTo>
                    <a:pt x="549910" y="49530"/>
                    <a:pt x="543560" y="48260"/>
                    <a:pt x="538480" y="45720"/>
                  </a:cubicBezTo>
                  <a:cubicBezTo>
                    <a:pt x="534670" y="44450"/>
                    <a:pt x="525780" y="46990"/>
                    <a:pt x="523240" y="50800"/>
                  </a:cubicBezTo>
                  <a:cubicBezTo>
                    <a:pt x="521970" y="52070"/>
                    <a:pt x="520700" y="53340"/>
                    <a:pt x="519430" y="53340"/>
                  </a:cubicBezTo>
                  <a:cubicBezTo>
                    <a:pt x="518160" y="53340"/>
                    <a:pt x="515620" y="52070"/>
                    <a:pt x="514350" y="52070"/>
                  </a:cubicBezTo>
                  <a:cubicBezTo>
                    <a:pt x="513080" y="52070"/>
                    <a:pt x="511810" y="53340"/>
                    <a:pt x="509270" y="53340"/>
                  </a:cubicBezTo>
                  <a:cubicBezTo>
                    <a:pt x="509270" y="54610"/>
                    <a:pt x="510540" y="55880"/>
                    <a:pt x="510540" y="57150"/>
                  </a:cubicBezTo>
                  <a:cubicBezTo>
                    <a:pt x="506730" y="58420"/>
                    <a:pt x="500380" y="68580"/>
                    <a:pt x="500380" y="73660"/>
                  </a:cubicBezTo>
                  <a:cubicBezTo>
                    <a:pt x="494030" y="76200"/>
                    <a:pt x="486410" y="77470"/>
                    <a:pt x="483870" y="85090"/>
                  </a:cubicBezTo>
                  <a:cubicBezTo>
                    <a:pt x="483870" y="86360"/>
                    <a:pt x="482600" y="86360"/>
                    <a:pt x="482600" y="87630"/>
                  </a:cubicBezTo>
                  <a:cubicBezTo>
                    <a:pt x="474980" y="88900"/>
                    <a:pt x="473710" y="96520"/>
                    <a:pt x="469900" y="102870"/>
                  </a:cubicBezTo>
                  <a:lnTo>
                    <a:pt x="469900" y="105410"/>
                  </a:lnTo>
                  <a:cubicBezTo>
                    <a:pt x="468630" y="105410"/>
                    <a:pt x="467360" y="106680"/>
                    <a:pt x="466090" y="106680"/>
                  </a:cubicBezTo>
                  <a:cubicBezTo>
                    <a:pt x="461010" y="109220"/>
                    <a:pt x="458470" y="113030"/>
                    <a:pt x="457200" y="119380"/>
                  </a:cubicBezTo>
                  <a:cubicBezTo>
                    <a:pt x="455930" y="125730"/>
                    <a:pt x="455930" y="130810"/>
                    <a:pt x="454660" y="137160"/>
                  </a:cubicBezTo>
                  <a:cubicBezTo>
                    <a:pt x="452120" y="135890"/>
                    <a:pt x="448310" y="138430"/>
                    <a:pt x="447040" y="134620"/>
                  </a:cubicBezTo>
                  <a:lnTo>
                    <a:pt x="444500" y="134620"/>
                  </a:lnTo>
                  <a:cubicBezTo>
                    <a:pt x="440690" y="139700"/>
                    <a:pt x="436880" y="144780"/>
                    <a:pt x="433070" y="148590"/>
                  </a:cubicBezTo>
                  <a:cubicBezTo>
                    <a:pt x="429260" y="151130"/>
                    <a:pt x="425450" y="152400"/>
                    <a:pt x="420370" y="154940"/>
                  </a:cubicBezTo>
                  <a:lnTo>
                    <a:pt x="420370" y="157480"/>
                  </a:lnTo>
                  <a:cubicBezTo>
                    <a:pt x="415290" y="156210"/>
                    <a:pt x="411480" y="154940"/>
                    <a:pt x="407670" y="152400"/>
                  </a:cubicBezTo>
                  <a:cubicBezTo>
                    <a:pt x="406400" y="152400"/>
                    <a:pt x="405130" y="151130"/>
                    <a:pt x="405130" y="151130"/>
                  </a:cubicBezTo>
                  <a:cubicBezTo>
                    <a:pt x="403860" y="151130"/>
                    <a:pt x="403860" y="149860"/>
                    <a:pt x="403860" y="149860"/>
                  </a:cubicBezTo>
                  <a:cubicBezTo>
                    <a:pt x="402590" y="149860"/>
                    <a:pt x="402590" y="151130"/>
                    <a:pt x="402590" y="152400"/>
                  </a:cubicBezTo>
                  <a:cubicBezTo>
                    <a:pt x="402590" y="157480"/>
                    <a:pt x="400050" y="156210"/>
                    <a:pt x="397510" y="154940"/>
                  </a:cubicBezTo>
                  <a:cubicBezTo>
                    <a:pt x="394970" y="153670"/>
                    <a:pt x="392430" y="153670"/>
                    <a:pt x="391160" y="157480"/>
                  </a:cubicBezTo>
                  <a:cubicBezTo>
                    <a:pt x="391160" y="158750"/>
                    <a:pt x="389890" y="160020"/>
                    <a:pt x="388620" y="160020"/>
                  </a:cubicBezTo>
                  <a:cubicBezTo>
                    <a:pt x="384810" y="161290"/>
                    <a:pt x="381000" y="162560"/>
                    <a:pt x="379730" y="166370"/>
                  </a:cubicBezTo>
                  <a:cubicBezTo>
                    <a:pt x="378460" y="168910"/>
                    <a:pt x="377190" y="170180"/>
                    <a:pt x="374650" y="172720"/>
                  </a:cubicBezTo>
                  <a:lnTo>
                    <a:pt x="355600" y="172720"/>
                  </a:lnTo>
                  <a:cubicBezTo>
                    <a:pt x="353060" y="172720"/>
                    <a:pt x="350520" y="172720"/>
                    <a:pt x="347980" y="173990"/>
                  </a:cubicBezTo>
                  <a:cubicBezTo>
                    <a:pt x="345440" y="173990"/>
                    <a:pt x="342900" y="175260"/>
                    <a:pt x="339090" y="176530"/>
                  </a:cubicBezTo>
                  <a:cubicBezTo>
                    <a:pt x="336550" y="177800"/>
                    <a:pt x="332740" y="180340"/>
                    <a:pt x="330200" y="181610"/>
                  </a:cubicBezTo>
                  <a:cubicBezTo>
                    <a:pt x="328930" y="182880"/>
                    <a:pt x="327660" y="182880"/>
                    <a:pt x="326390" y="182880"/>
                  </a:cubicBezTo>
                  <a:cubicBezTo>
                    <a:pt x="320040" y="182880"/>
                    <a:pt x="316230" y="186690"/>
                    <a:pt x="312420" y="190500"/>
                  </a:cubicBezTo>
                  <a:cubicBezTo>
                    <a:pt x="308610" y="193040"/>
                    <a:pt x="306070" y="196850"/>
                    <a:pt x="302260" y="199390"/>
                  </a:cubicBezTo>
                  <a:cubicBezTo>
                    <a:pt x="299720" y="200660"/>
                    <a:pt x="297180" y="201930"/>
                    <a:pt x="295910" y="203200"/>
                  </a:cubicBezTo>
                  <a:cubicBezTo>
                    <a:pt x="293370" y="204470"/>
                    <a:pt x="292100" y="207010"/>
                    <a:pt x="289560" y="207010"/>
                  </a:cubicBezTo>
                  <a:cubicBezTo>
                    <a:pt x="287020" y="208280"/>
                    <a:pt x="283210" y="208280"/>
                    <a:pt x="280670" y="207010"/>
                  </a:cubicBezTo>
                  <a:cubicBezTo>
                    <a:pt x="276860" y="204470"/>
                    <a:pt x="273050" y="207010"/>
                    <a:pt x="270510" y="208280"/>
                  </a:cubicBezTo>
                  <a:cubicBezTo>
                    <a:pt x="266700" y="209550"/>
                    <a:pt x="264160" y="212090"/>
                    <a:pt x="261620" y="213360"/>
                  </a:cubicBezTo>
                  <a:cubicBezTo>
                    <a:pt x="262890" y="214630"/>
                    <a:pt x="262890" y="215900"/>
                    <a:pt x="264160" y="217170"/>
                  </a:cubicBezTo>
                  <a:lnTo>
                    <a:pt x="260350" y="217170"/>
                  </a:lnTo>
                  <a:cubicBezTo>
                    <a:pt x="260350" y="218440"/>
                    <a:pt x="259080" y="219710"/>
                    <a:pt x="259080" y="220980"/>
                  </a:cubicBezTo>
                  <a:cubicBezTo>
                    <a:pt x="257810" y="220980"/>
                    <a:pt x="256540" y="219710"/>
                    <a:pt x="256540" y="219710"/>
                  </a:cubicBezTo>
                  <a:cubicBezTo>
                    <a:pt x="252730" y="222250"/>
                    <a:pt x="248920" y="224790"/>
                    <a:pt x="245110" y="226060"/>
                  </a:cubicBezTo>
                  <a:cubicBezTo>
                    <a:pt x="243840" y="226060"/>
                    <a:pt x="242570" y="227330"/>
                    <a:pt x="242570" y="227330"/>
                  </a:cubicBezTo>
                  <a:cubicBezTo>
                    <a:pt x="237490" y="226060"/>
                    <a:pt x="231140" y="227330"/>
                    <a:pt x="227330" y="223520"/>
                  </a:cubicBezTo>
                  <a:cubicBezTo>
                    <a:pt x="224790" y="220980"/>
                    <a:pt x="220980" y="219710"/>
                    <a:pt x="218440" y="217170"/>
                  </a:cubicBezTo>
                  <a:cubicBezTo>
                    <a:pt x="214630" y="214630"/>
                    <a:pt x="209550" y="215900"/>
                    <a:pt x="205740" y="222250"/>
                  </a:cubicBezTo>
                  <a:lnTo>
                    <a:pt x="187960" y="204470"/>
                  </a:lnTo>
                  <a:cubicBezTo>
                    <a:pt x="186690" y="205740"/>
                    <a:pt x="184150" y="207010"/>
                    <a:pt x="182880" y="208280"/>
                  </a:cubicBezTo>
                  <a:cubicBezTo>
                    <a:pt x="181610" y="208280"/>
                    <a:pt x="181610" y="209550"/>
                    <a:pt x="180340" y="209550"/>
                  </a:cubicBezTo>
                  <a:cubicBezTo>
                    <a:pt x="175260" y="210820"/>
                    <a:pt x="170180" y="212090"/>
                    <a:pt x="163830" y="213360"/>
                  </a:cubicBezTo>
                  <a:cubicBezTo>
                    <a:pt x="160020" y="214630"/>
                    <a:pt x="157480" y="215900"/>
                    <a:pt x="157480" y="220980"/>
                  </a:cubicBezTo>
                  <a:cubicBezTo>
                    <a:pt x="152400" y="223520"/>
                    <a:pt x="147320" y="222250"/>
                    <a:pt x="143510" y="227330"/>
                  </a:cubicBezTo>
                  <a:lnTo>
                    <a:pt x="139700" y="227330"/>
                  </a:lnTo>
                  <a:cubicBezTo>
                    <a:pt x="132080" y="223520"/>
                    <a:pt x="125730" y="224790"/>
                    <a:pt x="120650" y="231140"/>
                  </a:cubicBezTo>
                  <a:cubicBezTo>
                    <a:pt x="119380" y="232410"/>
                    <a:pt x="118110" y="232410"/>
                    <a:pt x="115570" y="232410"/>
                  </a:cubicBezTo>
                  <a:cubicBezTo>
                    <a:pt x="109220" y="231140"/>
                    <a:pt x="104140" y="234950"/>
                    <a:pt x="99060" y="238760"/>
                  </a:cubicBezTo>
                  <a:cubicBezTo>
                    <a:pt x="96520" y="241300"/>
                    <a:pt x="93980" y="242570"/>
                    <a:pt x="90170" y="242570"/>
                  </a:cubicBezTo>
                  <a:cubicBezTo>
                    <a:pt x="83820" y="243840"/>
                    <a:pt x="78740" y="243840"/>
                    <a:pt x="72390" y="243840"/>
                  </a:cubicBezTo>
                  <a:cubicBezTo>
                    <a:pt x="72390" y="243840"/>
                    <a:pt x="71120" y="243840"/>
                    <a:pt x="71120" y="245110"/>
                  </a:cubicBezTo>
                  <a:cubicBezTo>
                    <a:pt x="66040" y="251460"/>
                    <a:pt x="59690" y="251460"/>
                    <a:pt x="52070" y="251460"/>
                  </a:cubicBezTo>
                  <a:cubicBezTo>
                    <a:pt x="44450" y="251460"/>
                    <a:pt x="36830" y="252730"/>
                    <a:pt x="30480" y="259080"/>
                  </a:cubicBezTo>
                  <a:cubicBezTo>
                    <a:pt x="26670" y="262890"/>
                    <a:pt x="21590" y="265430"/>
                    <a:pt x="16510" y="269240"/>
                  </a:cubicBezTo>
                  <a:cubicBezTo>
                    <a:pt x="15240" y="269240"/>
                    <a:pt x="13970" y="270510"/>
                    <a:pt x="13970" y="270510"/>
                  </a:cubicBezTo>
                  <a:cubicBezTo>
                    <a:pt x="10160" y="270510"/>
                    <a:pt x="5080" y="269240"/>
                    <a:pt x="1270" y="269240"/>
                  </a:cubicBezTo>
                  <a:cubicBezTo>
                    <a:pt x="0" y="284480"/>
                    <a:pt x="2540" y="300990"/>
                    <a:pt x="3810" y="317500"/>
                  </a:cubicBezTo>
                  <a:close/>
                </a:path>
              </a:pathLst>
            </a:custGeom>
            <a:blipFill>
              <a:blip r:embed="rId2"/>
              <a:stretch>
                <a:fillRect l="-65995" r="-65995"/>
              </a:stretch>
            </a:blipFill>
          </p:spPr>
          <p:txBody>
            <a:bodyPr/>
            <a:lstStyle/>
            <a:p>
              <a:endParaRPr lang="en-US"/>
            </a:p>
          </p:txBody>
        </p:sp>
      </p:grpSp>
      <p:sp>
        <p:nvSpPr>
          <p:cNvPr id="19" name="TextBox 18">
            <a:extLst>
              <a:ext uri="{FF2B5EF4-FFF2-40B4-BE49-F238E27FC236}">
                <a16:creationId xmlns:a16="http://schemas.microsoft.com/office/drawing/2014/main" id="{BA78F5CB-C24D-9E76-2E2E-2BC42F07492E}"/>
              </a:ext>
            </a:extLst>
          </p:cNvPr>
          <p:cNvSpPr txBox="1"/>
          <p:nvPr/>
        </p:nvSpPr>
        <p:spPr>
          <a:xfrm>
            <a:off x="1024036" y="3619500"/>
            <a:ext cx="6530087" cy="502958"/>
          </a:xfrm>
          <a:prstGeom prst="rect">
            <a:avLst/>
          </a:prstGeom>
        </p:spPr>
        <p:txBody>
          <a:bodyPr lIns="0" tIns="0" rIns="0" bIns="0" rtlCol="0" anchor="t">
            <a:spAutoFit/>
          </a:bodyPr>
          <a:lstStyle/>
          <a:p>
            <a:pPr>
              <a:lnSpc>
                <a:spcPts val="4254"/>
              </a:lnSpc>
            </a:pPr>
            <a:r>
              <a:rPr lang="en-US" sz="3272" dirty="0">
                <a:solidFill>
                  <a:srgbClr val="074D7E"/>
                </a:solidFill>
                <a:latin typeface="Lato 1 Bold"/>
              </a:rPr>
              <a:t>Wage Growth</a:t>
            </a:r>
          </a:p>
        </p:txBody>
      </p:sp>
      <p:graphicFrame>
        <p:nvGraphicFramePr>
          <p:cNvPr id="20" name="Table 17">
            <a:extLst>
              <a:ext uri="{FF2B5EF4-FFF2-40B4-BE49-F238E27FC236}">
                <a16:creationId xmlns:a16="http://schemas.microsoft.com/office/drawing/2014/main" id="{4B0ED4FA-374D-15EC-EF8E-897BAF4946C7}"/>
              </a:ext>
            </a:extLst>
          </p:cNvPr>
          <p:cNvGraphicFramePr>
            <a:graphicFrameLocks noGrp="1"/>
          </p:cNvGraphicFramePr>
          <p:nvPr>
            <p:extLst>
              <p:ext uri="{D42A27DB-BD31-4B8C-83A1-F6EECF244321}">
                <p14:modId xmlns:p14="http://schemas.microsoft.com/office/powerpoint/2010/main" val="1005107780"/>
              </p:ext>
            </p:extLst>
          </p:nvPr>
        </p:nvGraphicFramePr>
        <p:xfrm>
          <a:off x="1024036" y="4255906"/>
          <a:ext cx="9720165" cy="1124217"/>
        </p:xfrm>
        <a:graphic>
          <a:graphicData uri="http://schemas.openxmlformats.org/drawingml/2006/table">
            <a:tbl>
              <a:tblPr/>
              <a:tblGrid>
                <a:gridCol w="1580742">
                  <a:extLst>
                    <a:ext uri="{9D8B030D-6E8A-4147-A177-3AD203B41FA5}">
                      <a16:colId xmlns:a16="http://schemas.microsoft.com/office/drawing/2014/main" val="20000"/>
                    </a:ext>
                  </a:extLst>
                </a:gridCol>
                <a:gridCol w="1999185">
                  <a:extLst>
                    <a:ext uri="{9D8B030D-6E8A-4147-A177-3AD203B41FA5}">
                      <a16:colId xmlns:a16="http://schemas.microsoft.com/office/drawing/2014/main" val="20001"/>
                    </a:ext>
                  </a:extLst>
                </a:gridCol>
                <a:gridCol w="1999185">
                  <a:extLst>
                    <a:ext uri="{9D8B030D-6E8A-4147-A177-3AD203B41FA5}">
                      <a16:colId xmlns:a16="http://schemas.microsoft.com/office/drawing/2014/main" val="20002"/>
                    </a:ext>
                  </a:extLst>
                </a:gridCol>
                <a:gridCol w="1999185">
                  <a:extLst>
                    <a:ext uri="{9D8B030D-6E8A-4147-A177-3AD203B41FA5}">
                      <a16:colId xmlns:a16="http://schemas.microsoft.com/office/drawing/2014/main" val="20003"/>
                    </a:ext>
                  </a:extLst>
                </a:gridCol>
                <a:gridCol w="2141868">
                  <a:extLst>
                    <a:ext uri="{9D8B030D-6E8A-4147-A177-3AD203B41FA5}">
                      <a16:colId xmlns:a16="http://schemas.microsoft.com/office/drawing/2014/main" val="20004"/>
                    </a:ext>
                  </a:extLst>
                </a:gridCol>
              </a:tblGrid>
              <a:tr h="595719">
                <a:tc>
                  <a:txBody>
                    <a:bodyPr/>
                    <a:lstStyle/>
                    <a:p>
                      <a:pPr algn="ctr">
                        <a:lnSpc>
                          <a:spcPct val="100000"/>
                        </a:lnSpc>
                        <a:defRPr/>
                      </a:pPr>
                      <a:r>
                        <a:rPr lang="en-US" sz="1600" dirty="0">
                          <a:solidFill>
                            <a:srgbClr val="FFFFFF"/>
                          </a:solidFill>
                          <a:latin typeface="Lato" panose="020F0502020204030203" pitchFamily="34" charset="0"/>
                          <a:ea typeface="Lato" panose="020F0502020204030203" pitchFamily="34" charset="0"/>
                          <a:cs typeface="Lato" panose="020F0502020204030203" pitchFamily="34" charset="0"/>
                        </a:rPr>
                        <a:t>One Year before Graduation</a:t>
                      </a:r>
                      <a:endParaRPr lang="en-US" sz="1600" dirty="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tc>
                  <a:txBody>
                    <a:bodyPr/>
                    <a:lstStyle/>
                    <a:p>
                      <a:pPr algn="ctr">
                        <a:lnSpc>
                          <a:spcPct val="100000"/>
                        </a:lnSpc>
                        <a:defRPr/>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One Year after Graduation</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tc>
                  <a:txBody>
                    <a:bodyPr/>
                    <a:lstStyle/>
                    <a:p>
                      <a:pPr algn="ctr">
                        <a:lnSpc>
                          <a:spcPct val="100000"/>
                        </a:lnSpc>
                        <a:defRPr/>
                      </a:pPr>
                      <a:r>
                        <a:rPr lang="en-US" sz="1600" dirty="0">
                          <a:solidFill>
                            <a:srgbClr val="FFFFFF"/>
                          </a:solidFill>
                          <a:latin typeface="Lato" panose="020F0502020204030203" pitchFamily="34" charset="0"/>
                          <a:ea typeface="Lato" panose="020F0502020204030203" pitchFamily="34" charset="0"/>
                          <a:cs typeface="Lato" panose="020F0502020204030203" pitchFamily="34" charset="0"/>
                        </a:rPr>
                        <a:t>Five Years after Graduation</a:t>
                      </a:r>
                      <a:endParaRPr lang="en-US" sz="1600" dirty="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tc>
                  <a:txBody>
                    <a:bodyPr/>
                    <a:lstStyle/>
                    <a:p>
                      <a:pPr algn="ctr">
                        <a:lnSpc>
                          <a:spcPct val="100000"/>
                        </a:lnSpc>
                        <a:defRPr/>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Salary Increase </a:t>
                      </a:r>
                      <a:endParaRPr lang="en-US" sz="1600">
                        <a:latin typeface="Lato" panose="020F0502020204030203" pitchFamily="34" charset="0"/>
                        <a:ea typeface="Lato" panose="020F0502020204030203" pitchFamily="34" charset="0"/>
                        <a:cs typeface="Lato" panose="020F0502020204030203" pitchFamily="34" charset="0"/>
                      </a:endParaRPr>
                    </a:p>
                    <a:p>
                      <a:pPr algn="ctr">
                        <a:lnSpc>
                          <a:spcPct val="100000"/>
                        </a:lnSpc>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(One Year to Five)</a:t>
                      </a: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tc>
                  <a:txBody>
                    <a:bodyPr/>
                    <a:lstStyle/>
                    <a:p>
                      <a:pPr algn="ctr">
                        <a:lnSpc>
                          <a:spcPct val="100000"/>
                        </a:lnSpc>
                        <a:defRPr/>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 Increase </a:t>
                      </a:r>
                      <a:endParaRPr lang="en-US" sz="1600">
                        <a:latin typeface="Lato" panose="020F0502020204030203" pitchFamily="34" charset="0"/>
                        <a:ea typeface="Lato" panose="020F0502020204030203" pitchFamily="34" charset="0"/>
                        <a:cs typeface="Lato" panose="020F0502020204030203" pitchFamily="34" charset="0"/>
                      </a:endParaRPr>
                    </a:p>
                    <a:p>
                      <a:pPr algn="ctr">
                        <a:lnSpc>
                          <a:spcPct val="100000"/>
                        </a:lnSpc>
                      </a:pPr>
                      <a:r>
                        <a:rPr lang="en-US" sz="1600">
                          <a:solidFill>
                            <a:srgbClr val="FFFFFF"/>
                          </a:solidFill>
                          <a:latin typeface="Lato" panose="020F0502020204030203" pitchFamily="34" charset="0"/>
                          <a:ea typeface="Lato" panose="020F0502020204030203" pitchFamily="34" charset="0"/>
                          <a:cs typeface="Lato" panose="020F0502020204030203" pitchFamily="34" charset="0"/>
                        </a:rPr>
                        <a:t>(One Year to Five)</a:t>
                      </a: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0A5395"/>
                    </a:solidFill>
                  </a:tcPr>
                </a:tc>
                <a:extLst>
                  <a:ext uri="{0D108BD9-81ED-4DB2-BD59-A6C34878D82A}">
                    <a16:rowId xmlns:a16="http://schemas.microsoft.com/office/drawing/2014/main" val="10000"/>
                  </a:ext>
                </a:extLst>
              </a:tr>
              <a:tr h="528498">
                <a:tc>
                  <a:txBody>
                    <a:bodyPr/>
                    <a:lstStyle/>
                    <a:p>
                      <a:pPr algn="ctr">
                        <a:lnSpc>
                          <a:spcPts val="1260"/>
                        </a:lnSpc>
                        <a:defRPr/>
                      </a:pPr>
                      <a:r>
                        <a:rPr lang="en-US" sz="1600" dirty="0">
                          <a:solidFill>
                            <a:srgbClr val="111111"/>
                          </a:solidFill>
                          <a:latin typeface="Lato" panose="020F0502020204030203" pitchFamily="34" charset="0"/>
                          <a:ea typeface="Lato" panose="020F0502020204030203" pitchFamily="34" charset="0"/>
                          <a:cs typeface="Lato" panose="020F0502020204030203" pitchFamily="34" charset="0"/>
                        </a:rPr>
                        <a:t>$28,600</a:t>
                      </a:r>
                      <a:endParaRPr lang="en-US" sz="1600" dirty="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tc>
                  <a:txBody>
                    <a:bodyPr/>
                    <a:lstStyle/>
                    <a:p>
                      <a:pPr algn="ctr">
                        <a:lnSpc>
                          <a:spcPts val="1260"/>
                        </a:lnSpc>
                        <a:defRPr/>
                      </a:pPr>
                      <a:r>
                        <a:rPr lang="en-US" sz="1600">
                          <a:solidFill>
                            <a:srgbClr val="111111"/>
                          </a:solidFill>
                          <a:latin typeface="Lato" panose="020F0502020204030203" pitchFamily="34" charset="0"/>
                          <a:ea typeface="Lato" panose="020F0502020204030203" pitchFamily="34" charset="0"/>
                          <a:cs typeface="Lato" panose="020F0502020204030203" pitchFamily="34" charset="0"/>
                        </a:rPr>
                        <a:t>$31,845</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tc>
                  <a:txBody>
                    <a:bodyPr/>
                    <a:lstStyle/>
                    <a:p>
                      <a:pPr algn="ctr">
                        <a:lnSpc>
                          <a:spcPts val="1260"/>
                        </a:lnSpc>
                        <a:defRPr/>
                      </a:pPr>
                      <a:r>
                        <a:rPr lang="en-US" sz="1600">
                          <a:solidFill>
                            <a:srgbClr val="111111"/>
                          </a:solidFill>
                          <a:latin typeface="Lato" panose="020F0502020204030203" pitchFamily="34" charset="0"/>
                          <a:ea typeface="Lato" panose="020F0502020204030203" pitchFamily="34" charset="0"/>
                          <a:cs typeface="Lato" panose="020F0502020204030203" pitchFamily="34" charset="0"/>
                        </a:rPr>
                        <a:t>$50,279</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tc>
                  <a:txBody>
                    <a:bodyPr/>
                    <a:lstStyle/>
                    <a:p>
                      <a:pPr algn="ctr">
                        <a:lnSpc>
                          <a:spcPts val="1260"/>
                        </a:lnSpc>
                        <a:defRPr/>
                      </a:pPr>
                      <a:r>
                        <a:rPr lang="en-US" sz="1600">
                          <a:solidFill>
                            <a:srgbClr val="111111"/>
                          </a:solidFill>
                          <a:latin typeface="Lato" panose="020F0502020204030203" pitchFamily="34" charset="0"/>
                          <a:ea typeface="Lato" panose="020F0502020204030203" pitchFamily="34" charset="0"/>
                          <a:cs typeface="Lato" panose="020F0502020204030203" pitchFamily="34" charset="0"/>
                        </a:rPr>
                        <a:t>$18,434</a:t>
                      </a:r>
                      <a:endParaRPr lang="en-US" sz="160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tc>
                  <a:txBody>
                    <a:bodyPr/>
                    <a:lstStyle/>
                    <a:p>
                      <a:pPr algn="ctr">
                        <a:lnSpc>
                          <a:spcPts val="1260"/>
                        </a:lnSpc>
                        <a:defRPr/>
                      </a:pPr>
                      <a:r>
                        <a:rPr lang="en-US" sz="1600" dirty="0">
                          <a:solidFill>
                            <a:srgbClr val="111111"/>
                          </a:solidFill>
                          <a:latin typeface="Lato" panose="020F0502020204030203" pitchFamily="34" charset="0"/>
                          <a:ea typeface="Lato" panose="020F0502020204030203" pitchFamily="34" charset="0"/>
                          <a:cs typeface="Lato" panose="020F0502020204030203" pitchFamily="34" charset="0"/>
                        </a:rPr>
                        <a:t>58%</a:t>
                      </a:r>
                      <a:endParaRPr lang="en-US" sz="1600" dirty="0">
                        <a:latin typeface="Lato" panose="020F0502020204030203" pitchFamily="34" charset="0"/>
                        <a:ea typeface="Lato" panose="020F0502020204030203" pitchFamily="34" charset="0"/>
                        <a:cs typeface="Lato" panose="020F0502020204030203" pitchFamily="34" charset="0"/>
                      </a:endParaRPr>
                    </a:p>
                  </a:txBody>
                  <a:tcPr marL="0" marR="0" marT="0" marB="0" anchor="ctr">
                    <a:lnL w="0" cap="flat" cmpd="sng" algn="ctr">
                      <a:solidFill>
                        <a:srgbClr val="CCCCCC"/>
                      </a:solidFill>
                      <a:prstDash val="solid"/>
                      <a:round/>
                      <a:headEnd type="none" w="med" len="med"/>
                      <a:tailEnd type="none" w="med" len="med"/>
                    </a:lnL>
                    <a:lnR w="0" cap="flat" cmpd="sng" algn="ctr">
                      <a:solidFill>
                        <a:srgbClr val="CCCCCC"/>
                      </a:solidFill>
                      <a:prstDash val="solid"/>
                      <a:round/>
                      <a:headEnd type="none" w="med" len="med"/>
                      <a:tailEnd type="none" w="med" len="med"/>
                    </a:lnR>
                    <a:lnT w="0" cap="flat" cmpd="sng" algn="ctr">
                      <a:solidFill>
                        <a:srgbClr val="CCCCCC"/>
                      </a:solidFill>
                      <a:prstDash val="solid"/>
                      <a:round/>
                      <a:headEnd type="none" w="med" len="med"/>
                      <a:tailEnd type="none" w="med" len="med"/>
                    </a:lnT>
                    <a:lnB w="0" cap="flat" cmpd="sng" algn="ctr">
                      <a:solidFill>
                        <a:srgbClr val="CCCCCC"/>
                      </a:solidFill>
                      <a:prstDash val="solid"/>
                      <a:round/>
                      <a:headEnd type="none" w="med" len="med"/>
                      <a:tailEnd type="none" w="med" len="med"/>
                    </a:lnB>
                    <a:solidFill>
                      <a:srgbClr val="F1F1F1"/>
                    </a:solidFill>
                  </a:tcPr>
                </a:tc>
                <a:extLst>
                  <a:ext uri="{0D108BD9-81ED-4DB2-BD59-A6C34878D82A}">
                    <a16:rowId xmlns:a16="http://schemas.microsoft.com/office/drawing/2014/main" val="10001"/>
                  </a:ext>
                </a:extLst>
              </a:tr>
            </a:tbl>
          </a:graphicData>
        </a:graphic>
      </p:graphicFrame>
      <p:sp>
        <p:nvSpPr>
          <p:cNvPr id="21" name="TextBox 36">
            <a:extLst>
              <a:ext uri="{FF2B5EF4-FFF2-40B4-BE49-F238E27FC236}">
                <a16:creationId xmlns:a16="http://schemas.microsoft.com/office/drawing/2014/main" id="{5397F691-FDFF-EC7C-AA30-4D519BD449F0}"/>
              </a:ext>
            </a:extLst>
          </p:cNvPr>
          <p:cNvSpPr txBox="1"/>
          <p:nvPr/>
        </p:nvSpPr>
        <p:spPr>
          <a:xfrm>
            <a:off x="971551" y="5778980"/>
            <a:ext cx="10706100" cy="3693319"/>
          </a:xfrm>
          <a:prstGeom prst="rect">
            <a:avLst/>
          </a:prstGeom>
        </p:spPr>
        <p:txBody>
          <a:bodyPr wrap="square" lIns="0" tIns="0" rIns="0" bIns="0" rtlCol="0" anchor="t">
            <a:spAutoFit/>
          </a:bodyPr>
          <a:lstStyle/>
          <a:p>
            <a:pPr marL="0" lvl="0" indent="0" algn="ctr"/>
            <a:r>
              <a:rPr lang="en-US" sz="2400" i="1" spc="54" dirty="0">
                <a:solidFill>
                  <a:srgbClr val="111111"/>
                </a:solidFill>
                <a:latin typeface="Lato 1"/>
              </a:rPr>
              <a:t>The Kodiak College Maritime program provides an opportunity for its students to look more deeply into the critical systems that keep the fishing and boating community running. The program offers students a taste of the broad spectrum of skill sets required to do just that. There is enormous opportunity to work in support of the fishing community in Kodiak. I'm just so grateful words can not describe. Kodiak is a unique place that allows hard working people to excel and to feel like they are making a difference in the community. The Maritime program set me on just such a path.</a:t>
            </a:r>
          </a:p>
          <a:p>
            <a:pPr marL="0" lvl="0" indent="0" algn="ctr"/>
            <a:endParaRPr lang="en-US" sz="2400" i="1" spc="54" dirty="0">
              <a:solidFill>
                <a:srgbClr val="111111"/>
              </a:solidFill>
              <a:latin typeface="Lato 1"/>
            </a:endParaRPr>
          </a:p>
          <a:p>
            <a:pPr algn="ctr"/>
            <a:r>
              <a:rPr lang="en-US" sz="2400" spc="54" dirty="0">
                <a:solidFill>
                  <a:srgbClr val="111111"/>
                </a:solidFill>
                <a:latin typeface="Lato 1 Italics"/>
              </a:rPr>
              <a:t>-Garret Wright, Marine Service Technology Graduate </a:t>
            </a:r>
          </a:p>
        </p:txBody>
      </p:sp>
      <p:pic>
        <p:nvPicPr>
          <p:cNvPr id="22" name="Picture 22">
            <a:extLst>
              <a:ext uri="{FF2B5EF4-FFF2-40B4-BE49-F238E27FC236}">
                <a16:creationId xmlns:a16="http://schemas.microsoft.com/office/drawing/2014/main" id="{56E5A333-FD67-9C00-A455-7A6A2AA5EF93}"/>
              </a:ext>
            </a:extLst>
          </p:cNvPr>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0471160" y="2624698"/>
            <a:ext cx="424237" cy="731443"/>
          </a:xfrm>
          <a:prstGeom prst="rect">
            <a:avLst/>
          </a:prstGeom>
        </p:spPr>
      </p:pic>
      <p:sp>
        <p:nvSpPr>
          <p:cNvPr id="23" name="Slide Number Placeholder 2">
            <a:extLst>
              <a:ext uri="{FF2B5EF4-FFF2-40B4-BE49-F238E27FC236}">
                <a16:creationId xmlns:a16="http://schemas.microsoft.com/office/drawing/2014/main" id="{06E4ED5F-E4C7-0BAA-2776-5F0D3C64CF71}"/>
              </a:ext>
            </a:extLst>
          </p:cNvPr>
          <p:cNvSpPr txBox="1">
            <a:spLocks/>
          </p:cNvSpPr>
          <p:nvPr/>
        </p:nvSpPr>
        <p:spPr>
          <a:xfrm>
            <a:off x="16535400" y="93800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prstClr val="black"/>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800" b="1" i="0" u="none" strike="noStrike" kern="1200" cap="none" spc="0" normalizeH="0" baseline="0" noProof="0" dirty="0">
              <a:ln>
                <a:noFill/>
              </a:ln>
              <a:solidFill>
                <a:prstClr val="black"/>
              </a:solidFill>
              <a:effectLst/>
              <a:uLnTx/>
              <a:uFillTx/>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29577553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noChangeAspect="1"/>
          </p:cNvGrpSpPr>
          <p:nvPr/>
        </p:nvGrpSpPr>
        <p:grpSpPr>
          <a:xfrm>
            <a:off x="6480416" y="940974"/>
            <a:ext cx="10778884" cy="6182637"/>
            <a:chOff x="0" y="0"/>
            <a:chExt cx="7981950" cy="4578350"/>
          </a:xfrm>
        </p:grpSpPr>
        <p:sp>
          <p:nvSpPr>
            <p:cNvPr id="3" name="Freeform 3"/>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a:p>
          </p:txBody>
        </p:sp>
        <p:sp>
          <p:nvSpPr>
            <p:cNvPr id="4" name="Freeform 4"/>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a:p>
          </p:txBody>
        </p:sp>
        <p:sp>
          <p:nvSpPr>
            <p:cNvPr id="5" name="Freeform 5"/>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a:p>
          </p:txBody>
        </p:sp>
        <p:sp>
          <p:nvSpPr>
            <p:cNvPr id="6" name="Freeform 6"/>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a:p>
          </p:txBody>
        </p:sp>
        <p:sp>
          <p:nvSpPr>
            <p:cNvPr id="7" name="Freeform 7"/>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3"/>
              <a:stretch>
                <a:fillRect t="-6871" b="-6871"/>
              </a:stretch>
            </a:blipFill>
          </p:spPr>
          <p:txBody>
            <a:bodyPr/>
            <a:lstStyle/>
            <a:p>
              <a:endParaRPr lang="en-US"/>
            </a:p>
          </p:txBody>
        </p:sp>
      </p:grpSp>
      <p:grpSp>
        <p:nvGrpSpPr>
          <p:cNvPr id="8" name="Group 8"/>
          <p:cNvGrpSpPr>
            <a:grpSpLocks noChangeAspect="1"/>
          </p:cNvGrpSpPr>
          <p:nvPr/>
        </p:nvGrpSpPr>
        <p:grpSpPr>
          <a:xfrm>
            <a:off x="10815705" y="3091113"/>
            <a:ext cx="4450498" cy="6167187"/>
            <a:chOff x="0" y="0"/>
            <a:chExt cx="4734560" cy="6560820"/>
          </a:xfrm>
        </p:grpSpPr>
        <p:sp>
          <p:nvSpPr>
            <p:cNvPr id="9" name="Freeform 9"/>
            <p:cNvSpPr/>
            <p:nvPr/>
          </p:nvSpPr>
          <p:spPr>
            <a:xfrm>
              <a:off x="36830" y="50800"/>
              <a:ext cx="4645660" cy="6473190"/>
            </a:xfrm>
            <a:custGeom>
              <a:avLst/>
              <a:gdLst/>
              <a:ahLst/>
              <a:cxnLst/>
              <a:rect l="l" t="t" r="r" b="b"/>
              <a:pathLst>
                <a:path w="4645660" h="6473190">
                  <a:moveTo>
                    <a:pt x="4368800" y="0"/>
                  </a:moveTo>
                  <a:lnTo>
                    <a:pt x="276860" y="0"/>
                  </a:lnTo>
                  <a:cubicBezTo>
                    <a:pt x="124460" y="0"/>
                    <a:pt x="0" y="123190"/>
                    <a:pt x="0" y="276860"/>
                  </a:cubicBezTo>
                  <a:lnTo>
                    <a:pt x="0" y="6196330"/>
                  </a:lnTo>
                  <a:cubicBezTo>
                    <a:pt x="0" y="6350000"/>
                    <a:pt x="124460" y="6473190"/>
                    <a:pt x="276860" y="6473190"/>
                  </a:cubicBezTo>
                  <a:lnTo>
                    <a:pt x="4368800" y="6473190"/>
                  </a:lnTo>
                  <a:cubicBezTo>
                    <a:pt x="4522470" y="6473190"/>
                    <a:pt x="4645660" y="6348730"/>
                    <a:pt x="4645660" y="6196330"/>
                  </a:cubicBezTo>
                  <a:lnTo>
                    <a:pt x="4645660" y="276860"/>
                  </a:lnTo>
                  <a:cubicBezTo>
                    <a:pt x="4645660" y="123190"/>
                    <a:pt x="4522470" y="0"/>
                    <a:pt x="4368800" y="0"/>
                  </a:cubicBezTo>
                  <a:close/>
                  <a:moveTo>
                    <a:pt x="4425950" y="6156960"/>
                  </a:moveTo>
                  <a:cubicBezTo>
                    <a:pt x="4425950" y="6212840"/>
                    <a:pt x="4380230" y="6258560"/>
                    <a:pt x="4324350" y="6258560"/>
                  </a:cubicBezTo>
                  <a:lnTo>
                    <a:pt x="321310" y="6258560"/>
                  </a:lnTo>
                  <a:cubicBezTo>
                    <a:pt x="265430" y="6258560"/>
                    <a:pt x="219710" y="6212840"/>
                    <a:pt x="219710" y="6156960"/>
                  </a:cubicBezTo>
                  <a:lnTo>
                    <a:pt x="219710" y="316230"/>
                  </a:lnTo>
                  <a:cubicBezTo>
                    <a:pt x="219710" y="260350"/>
                    <a:pt x="265430" y="214630"/>
                    <a:pt x="321310" y="214630"/>
                  </a:cubicBezTo>
                  <a:lnTo>
                    <a:pt x="4325620" y="214630"/>
                  </a:lnTo>
                  <a:cubicBezTo>
                    <a:pt x="4381500" y="214630"/>
                    <a:pt x="4427220" y="260350"/>
                    <a:pt x="4427220" y="316230"/>
                  </a:cubicBezTo>
                  <a:lnTo>
                    <a:pt x="4427220" y="6156960"/>
                  </a:lnTo>
                  <a:close/>
                </a:path>
              </a:pathLst>
            </a:custGeom>
            <a:solidFill>
              <a:srgbClr val="010101"/>
            </a:solidFill>
          </p:spPr>
          <p:txBody>
            <a:bodyPr/>
            <a:lstStyle/>
            <a:p>
              <a:endParaRPr lang="en-US"/>
            </a:p>
          </p:txBody>
        </p:sp>
        <p:sp>
          <p:nvSpPr>
            <p:cNvPr id="10" name="Freeform 10"/>
            <p:cNvSpPr/>
            <p:nvPr/>
          </p:nvSpPr>
          <p:spPr>
            <a:xfrm>
              <a:off x="0" y="16511"/>
              <a:ext cx="4716780" cy="6544310"/>
            </a:xfrm>
            <a:custGeom>
              <a:avLst/>
              <a:gdLst/>
              <a:ahLst/>
              <a:cxnLst/>
              <a:rect l="l" t="t" r="r" b="b"/>
              <a:pathLst>
                <a:path w="4716780" h="6544310">
                  <a:moveTo>
                    <a:pt x="4395470" y="36829"/>
                  </a:moveTo>
                  <a:cubicBezTo>
                    <a:pt x="4552950" y="36829"/>
                    <a:pt x="4681220" y="165099"/>
                    <a:pt x="4681220" y="322579"/>
                  </a:cubicBezTo>
                  <a:lnTo>
                    <a:pt x="4681220" y="6222999"/>
                  </a:lnTo>
                  <a:cubicBezTo>
                    <a:pt x="4681220" y="6380479"/>
                    <a:pt x="4552950" y="6508750"/>
                    <a:pt x="4395470" y="6508750"/>
                  </a:cubicBezTo>
                  <a:lnTo>
                    <a:pt x="321310" y="6508750"/>
                  </a:lnTo>
                  <a:cubicBezTo>
                    <a:pt x="163830" y="6508750"/>
                    <a:pt x="35560" y="6380480"/>
                    <a:pt x="35560" y="6223000"/>
                  </a:cubicBezTo>
                  <a:lnTo>
                    <a:pt x="35560" y="322580"/>
                  </a:lnTo>
                  <a:cubicBezTo>
                    <a:pt x="35560" y="165100"/>
                    <a:pt x="163830" y="36830"/>
                    <a:pt x="321310" y="36830"/>
                  </a:cubicBezTo>
                  <a:lnTo>
                    <a:pt x="4395470" y="36830"/>
                  </a:lnTo>
                  <a:moveTo>
                    <a:pt x="4395470" y="0"/>
                  </a:moveTo>
                  <a:lnTo>
                    <a:pt x="321310" y="0"/>
                  </a:lnTo>
                  <a:cubicBezTo>
                    <a:pt x="143510" y="0"/>
                    <a:pt x="0" y="144780"/>
                    <a:pt x="0" y="322580"/>
                  </a:cubicBezTo>
                  <a:lnTo>
                    <a:pt x="0" y="6223000"/>
                  </a:lnTo>
                  <a:cubicBezTo>
                    <a:pt x="0" y="6400800"/>
                    <a:pt x="143510" y="6544309"/>
                    <a:pt x="321310" y="6544309"/>
                  </a:cubicBezTo>
                  <a:lnTo>
                    <a:pt x="4395470" y="6544309"/>
                  </a:lnTo>
                  <a:cubicBezTo>
                    <a:pt x="4573270" y="6544309"/>
                    <a:pt x="4716780" y="6400800"/>
                    <a:pt x="4716780" y="6223000"/>
                  </a:cubicBezTo>
                  <a:lnTo>
                    <a:pt x="4716780" y="322580"/>
                  </a:lnTo>
                  <a:cubicBezTo>
                    <a:pt x="4716780" y="144780"/>
                    <a:pt x="4573270" y="0"/>
                    <a:pt x="4395470" y="0"/>
                  </a:cubicBezTo>
                  <a:close/>
                </a:path>
              </a:pathLst>
            </a:custGeom>
            <a:solidFill>
              <a:srgbClr val="565656"/>
            </a:solidFill>
          </p:spPr>
          <p:txBody>
            <a:bodyPr/>
            <a:lstStyle/>
            <a:p>
              <a:endParaRPr lang="en-US"/>
            </a:p>
          </p:txBody>
        </p:sp>
        <p:sp>
          <p:nvSpPr>
            <p:cNvPr id="11" name="Freeform 11"/>
            <p:cNvSpPr/>
            <p:nvPr/>
          </p:nvSpPr>
          <p:spPr>
            <a:xfrm>
              <a:off x="256540" y="265430"/>
              <a:ext cx="4207510" cy="6043930"/>
            </a:xfrm>
            <a:custGeom>
              <a:avLst/>
              <a:gdLst/>
              <a:ahLst/>
              <a:cxnLst/>
              <a:rect l="l" t="t" r="r" b="b"/>
              <a:pathLst>
                <a:path w="4207510" h="6043930">
                  <a:moveTo>
                    <a:pt x="4206240" y="5942330"/>
                  </a:moveTo>
                  <a:cubicBezTo>
                    <a:pt x="4206240" y="5998210"/>
                    <a:pt x="4160520" y="6043930"/>
                    <a:pt x="4104640" y="6043930"/>
                  </a:cubicBezTo>
                  <a:lnTo>
                    <a:pt x="101600" y="6043930"/>
                  </a:lnTo>
                  <a:cubicBezTo>
                    <a:pt x="45720" y="6043930"/>
                    <a:pt x="0" y="5998210"/>
                    <a:pt x="0" y="5942330"/>
                  </a:cubicBezTo>
                  <a:lnTo>
                    <a:pt x="0" y="101600"/>
                  </a:lnTo>
                  <a:cubicBezTo>
                    <a:pt x="0" y="45720"/>
                    <a:pt x="45720" y="0"/>
                    <a:pt x="101600" y="0"/>
                  </a:cubicBezTo>
                  <a:lnTo>
                    <a:pt x="4105910" y="0"/>
                  </a:lnTo>
                  <a:cubicBezTo>
                    <a:pt x="4161790" y="0"/>
                    <a:pt x="4207510" y="45720"/>
                    <a:pt x="4207510" y="101600"/>
                  </a:cubicBezTo>
                  <a:lnTo>
                    <a:pt x="4207510" y="5942330"/>
                  </a:lnTo>
                  <a:close/>
                </a:path>
              </a:pathLst>
            </a:custGeom>
            <a:blipFill>
              <a:blip r:embed="rId3"/>
              <a:stretch>
                <a:fillRect l="-50896" r="-50896"/>
              </a:stretch>
            </a:blipFill>
          </p:spPr>
          <p:txBody>
            <a:bodyPr/>
            <a:lstStyle/>
            <a:p>
              <a:endParaRPr lang="en-US"/>
            </a:p>
          </p:txBody>
        </p:sp>
        <p:sp>
          <p:nvSpPr>
            <p:cNvPr id="12" name="Freeform 12"/>
            <p:cNvSpPr/>
            <p:nvPr/>
          </p:nvSpPr>
          <p:spPr>
            <a:xfrm>
              <a:off x="1951378" y="120589"/>
              <a:ext cx="79963" cy="76322"/>
            </a:xfrm>
            <a:custGeom>
              <a:avLst/>
              <a:gdLst/>
              <a:ahLst/>
              <a:cxnLst/>
              <a:rect l="l" t="t" r="r" b="b"/>
              <a:pathLst>
                <a:path w="79963" h="76322">
                  <a:moveTo>
                    <a:pt x="39982" y="61"/>
                  </a:moveTo>
                  <a:cubicBezTo>
                    <a:pt x="26330" y="0"/>
                    <a:pt x="13688" y="7248"/>
                    <a:pt x="6844" y="19062"/>
                  </a:cubicBezTo>
                  <a:cubicBezTo>
                    <a:pt x="0" y="30875"/>
                    <a:pt x="0" y="45447"/>
                    <a:pt x="6844" y="57260"/>
                  </a:cubicBezTo>
                  <a:cubicBezTo>
                    <a:pt x="13688" y="69074"/>
                    <a:pt x="26330" y="76322"/>
                    <a:pt x="39982" y="76261"/>
                  </a:cubicBezTo>
                  <a:cubicBezTo>
                    <a:pt x="53634" y="76322"/>
                    <a:pt x="66276" y="69074"/>
                    <a:pt x="73120" y="57260"/>
                  </a:cubicBezTo>
                  <a:cubicBezTo>
                    <a:pt x="79964" y="45447"/>
                    <a:pt x="79964" y="30875"/>
                    <a:pt x="73120" y="19062"/>
                  </a:cubicBezTo>
                  <a:cubicBezTo>
                    <a:pt x="66276" y="7248"/>
                    <a:pt x="53634" y="0"/>
                    <a:pt x="39982" y="61"/>
                  </a:cubicBezTo>
                  <a:close/>
                </a:path>
              </a:pathLst>
            </a:custGeom>
            <a:solidFill>
              <a:srgbClr val="333333"/>
            </a:solidFill>
          </p:spPr>
          <p:txBody>
            <a:bodyPr/>
            <a:lstStyle/>
            <a:p>
              <a:endParaRPr lang="en-US"/>
            </a:p>
          </p:txBody>
        </p:sp>
        <p:sp>
          <p:nvSpPr>
            <p:cNvPr id="13" name="Freeform 13"/>
            <p:cNvSpPr/>
            <p:nvPr/>
          </p:nvSpPr>
          <p:spPr>
            <a:xfrm>
              <a:off x="2119473" y="104052"/>
              <a:ext cx="114614" cy="109395"/>
            </a:xfrm>
            <a:custGeom>
              <a:avLst/>
              <a:gdLst/>
              <a:ahLst/>
              <a:cxnLst/>
              <a:rect l="l" t="t" r="r" b="b"/>
              <a:pathLst>
                <a:path w="114614" h="109395">
                  <a:moveTo>
                    <a:pt x="57307" y="88"/>
                  </a:moveTo>
                  <a:cubicBezTo>
                    <a:pt x="37739" y="0"/>
                    <a:pt x="19619" y="10390"/>
                    <a:pt x="9809" y="27322"/>
                  </a:cubicBezTo>
                  <a:cubicBezTo>
                    <a:pt x="0" y="44255"/>
                    <a:pt x="0" y="65141"/>
                    <a:pt x="9809" y="82074"/>
                  </a:cubicBezTo>
                  <a:cubicBezTo>
                    <a:pt x="19619" y="99006"/>
                    <a:pt x="37739" y="109396"/>
                    <a:pt x="57307" y="109308"/>
                  </a:cubicBezTo>
                  <a:cubicBezTo>
                    <a:pt x="76875" y="109396"/>
                    <a:pt x="94995" y="99006"/>
                    <a:pt x="104804" y="82074"/>
                  </a:cubicBezTo>
                  <a:cubicBezTo>
                    <a:pt x="114614" y="65141"/>
                    <a:pt x="114614" y="44255"/>
                    <a:pt x="104804" y="27322"/>
                  </a:cubicBezTo>
                  <a:cubicBezTo>
                    <a:pt x="94995" y="10390"/>
                    <a:pt x="76875" y="0"/>
                    <a:pt x="57307" y="88"/>
                  </a:cubicBezTo>
                  <a:close/>
                </a:path>
              </a:pathLst>
            </a:custGeom>
            <a:solidFill>
              <a:srgbClr val="333333"/>
            </a:solidFill>
          </p:spPr>
          <p:txBody>
            <a:bodyPr/>
            <a:lstStyle/>
            <a:p>
              <a:endParaRPr lang="en-US"/>
            </a:p>
          </p:txBody>
        </p:sp>
        <p:sp>
          <p:nvSpPr>
            <p:cNvPr id="14" name="Freeform 14"/>
            <p:cNvSpPr/>
            <p:nvPr/>
          </p:nvSpPr>
          <p:spPr>
            <a:xfrm>
              <a:off x="2328944" y="128221"/>
              <a:ext cx="63971" cy="61058"/>
            </a:xfrm>
            <a:custGeom>
              <a:avLst/>
              <a:gdLst/>
              <a:ahLst/>
              <a:cxnLst/>
              <a:rect l="l" t="t" r="r" b="b"/>
              <a:pathLst>
                <a:path w="63971" h="61058">
                  <a:moveTo>
                    <a:pt x="31986" y="49"/>
                  </a:moveTo>
                  <a:cubicBezTo>
                    <a:pt x="21064" y="0"/>
                    <a:pt x="10951" y="5799"/>
                    <a:pt x="5476" y="15250"/>
                  </a:cubicBezTo>
                  <a:cubicBezTo>
                    <a:pt x="0" y="24700"/>
                    <a:pt x="0" y="36358"/>
                    <a:pt x="5476" y="45808"/>
                  </a:cubicBezTo>
                  <a:cubicBezTo>
                    <a:pt x="10951" y="55259"/>
                    <a:pt x="21064" y="61058"/>
                    <a:pt x="31986" y="61009"/>
                  </a:cubicBezTo>
                  <a:cubicBezTo>
                    <a:pt x="42908" y="61058"/>
                    <a:pt x="53021" y="55259"/>
                    <a:pt x="58496" y="45808"/>
                  </a:cubicBezTo>
                  <a:cubicBezTo>
                    <a:pt x="63971" y="36358"/>
                    <a:pt x="63971" y="24700"/>
                    <a:pt x="58496" y="15250"/>
                  </a:cubicBezTo>
                  <a:cubicBezTo>
                    <a:pt x="53021" y="5799"/>
                    <a:pt x="42908" y="0"/>
                    <a:pt x="31986" y="49"/>
                  </a:cubicBezTo>
                  <a:close/>
                </a:path>
              </a:pathLst>
            </a:custGeom>
            <a:solidFill>
              <a:srgbClr val="333333"/>
            </a:solidFill>
          </p:spPr>
          <p:txBody>
            <a:bodyPr/>
            <a:lstStyle/>
            <a:p>
              <a:endParaRPr lang="en-US"/>
            </a:p>
          </p:txBody>
        </p:sp>
        <p:sp>
          <p:nvSpPr>
            <p:cNvPr id="15" name="Freeform 15"/>
            <p:cNvSpPr/>
            <p:nvPr/>
          </p:nvSpPr>
          <p:spPr>
            <a:xfrm>
              <a:off x="2346270" y="144758"/>
              <a:ext cx="29320" cy="27985"/>
            </a:xfrm>
            <a:custGeom>
              <a:avLst/>
              <a:gdLst/>
              <a:ahLst/>
              <a:cxnLst/>
              <a:rect l="l" t="t" r="r" b="b"/>
              <a:pathLst>
                <a:path w="29320" h="27985">
                  <a:moveTo>
                    <a:pt x="14660" y="22"/>
                  </a:moveTo>
                  <a:cubicBezTo>
                    <a:pt x="9654" y="0"/>
                    <a:pt x="5019" y="2657"/>
                    <a:pt x="2509" y="6989"/>
                  </a:cubicBezTo>
                  <a:cubicBezTo>
                    <a:pt x="0" y="11320"/>
                    <a:pt x="0" y="16664"/>
                    <a:pt x="2509" y="20995"/>
                  </a:cubicBezTo>
                  <a:cubicBezTo>
                    <a:pt x="5019" y="25327"/>
                    <a:pt x="9654" y="27984"/>
                    <a:pt x="14660" y="27962"/>
                  </a:cubicBezTo>
                  <a:cubicBezTo>
                    <a:pt x="19666" y="27984"/>
                    <a:pt x="24301" y="25327"/>
                    <a:pt x="26811" y="20995"/>
                  </a:cubicBezTo>
                  <a:cubicBezTo>
                    <a:pt x="29320" y="16664"/>
                    <a:pt x="29320" y="11320"/>
                    <a:pt x="26811" y="6989"/>
                  </a:cubicBezTo>
                  <a:cubicBezTo>
                    <a:pt x="24301" y="2657"/>
                    <a:pt x="19666" y="0"/>
                    <a:pt x="14660" y="22"/>
                  </a:cubicBezTo>
                  <a:close/>
                </a:path>
              </a:pathLst>
            </a:custGeom>
            <a:solidFill>
              <a:srgbClr val="E9E8E9"/>
            </a:solidFill>
          </p:spPr>
          <p:txBody>
            <a:bodyPr/>
            <a:lstStyle/>
            <a:p>
              <a:endParaRPr lang="en-US"/>
            </a:p>
          </p:txBody>
        </p:sp>
        <p:sp>
          <p:nvSpPr>
            <p:cNvPr id="16" name="Freeform 16"/>
            <p:cNvSpPr/>
            <p:nvPr/>
          </p:nvSpPr>
          <p:spPr>
            <a:xfrm>
              <a:off x="2344044" y="144768"/>
              <a:ext cx="15993" cy="15264"/>
            </a:xfrm>
            <a:custGeom>
              <a:avLst/>
              <a:gdLst/>
              <a:ahLst/>
              <a:cxnLst/>
              <a:rect l="l" t="t" r="r" b="b"/>
              <a:pathLst>
                <a:path w="15993" h="15264">
                  <a:moveTo>
                    <a:pt x="7996" y="12"/>
                  </a:moveTo>
                  <a:cubicBezTo>
                    <a:pt x="5266" y="0"/>
                    <a:pt x="2737" y="1449"/>
                    <a:pt x="1368" y="3812"/>
                  </a:cubicBezTo>
                  <a:cubicBezTo>
                    <a:pt x="0" y="6175"/>
                    <a:pt x="0" y="9089"/>
                    <a:pt x="1368" y="11452"/>
                  </a:cubicBezTo>
                  <a:cubicBezTo>
                    <a:pt x="2737" y="13815"/>
                    <a:pt x="5266" y="15264"/>
                    <a:pt x="7996" y="15252"/>
                  </a:cubicBezTo>
                  <a:cubicBezTo>
                    <a:pt x="10726" y="15264"/>
                    <a:pt x="13255" y="13815"/>
                    <a:pt x="14623" y="11452"/>
                  </a:cubicBezTo>
                  <a:cubicBezTo>
                    <a:pt x="15992" y="9089"/>
                    <a:pt x="15992" y="6175"/>
                    <a:pt x="14623" y="3812"/>
                  </a:cubicBezTo>
                  <a:cubicBezTo>
                    <a:pt x="13255" y="1449"/>
                    <a:pt x="10726" y="0"/>
                    <a:pt x="7996" y="12"/>
                  </a:cubicBezTo>
                  <a:close/>
                </a:path>
              </a:pathLst>
            </a:custGeom>
            <a:solidFill>
              <a:srgbClr val="010101"/>
            </a:solidFill>
          </p:spPr>
          <p:txBody>
            <a:bodyPr/>
            <a:lstStyle/>
            <a:p>
              <a:endParaRPr lang="en-US"/>
            </a:p>
          </p:txBody>
        </p:sp>
        <p:sp>
          <p:nvSpPr>
            <p:cNvPr id="17" name="Freeform 17"/>
            <p:cNvSpPr/>
            <p:nvPr/>
          </p:nvSpPr>
          <p:spPr>
            <a:xfrm>
              <a:off x="4716780" y="53467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endParaRPr lang="en-US"/>
            </a:p>
          </p:txBody>
        </p:sp>
        <p:sp>
          <p:nvSpPr>
            <p:cNvPr id="18" name="Freeform 18"/>
            <p:cNvSpPr/>
            <p:nvPr/>
          </p:nvSpPr>
          <p:spPr>
            <a:xfrm>
              <a:off x="4716780" y="861060"/>
              <a:ext cx="19050" cy="278130"/>
            </a:xfrm>
            <a:custGeom>
              <a:avLst/>
              <a:gdLst/>
              <a:ahLst/>
              <a:cxnLst/>
              <a:rect l="l" t="t" r="r" b="b"/>
              <a:pathLst>
                <a:path w="19050" h="278130">
                  <a:moveTo>
                    <a:pt x="0" y="0"/>
                  </a:moveTo>
                  <a:lnTo>
                    <a:pt x="0" y="278130"/>
                  </a:lnTo>
                  <a:cubicBezTo>
                    <a:pt x="19050" y="278130"/>
                    <a:pt x="16510" y="262890"/>
                    <a:pt x="16510" y="243840"/>
                  </a:cubicBezTo>
                  <a:lnTo>
                    <a:pt x="16510" y="35560"/>
                  </a:lnTo>
                  <a:cubicBezTo>
                    <a:pt x="16510" y="16510"/>
                    <a:pt x="19050" y="0"/>
                    <a:pt x="0" y="0"/>
                  </a:cubicBezTo>
                  <a:close/>
                </a:path>
              </a:pathLst>
            </a:custGeom>
            <a:solidFill>
              <a:srgbClr val="424242"/>
            </a:solidFill>
          </p:spPr>
          <p:txBody>
            <a:bodyPr/>
            <a:lstStyle/>
            <a:p>
              <a:endParaRPr lang="en-US"/>
            </a:p>
          </p:txBody>
        </p:sp>
        <p:sp>
          <p:nvSpPr>
            <p:cNvPr id="19" name="Freeform 19"/>
            <p:cNvSpPr/>
            <p:nvPr/>
          </p:nvSpPr>
          <p:spPr>
            <a:xfrm>
              <a:off x="4064000" y="-2540"/>
              <a:ext cx="320040" cy="19050"/>
            </a:xfrm>
            <a:custGeom>
              <a:avLst/>
              <a:gdLst/>
              <a:ahLst/>
              <a:cxnLst/>
              <a:rect l="l" t="t" r="r" b="b"/>
              <a:pathLst>
                <a:path w="320040" h="19050">
                  <a:moveTo>
                    <a:pt x="0" y="19050"/>
                  </a:moveTo>
                  <a:lnTo>
                    <a:pt x="320040" y="19050"/>
                  </a:lnTo>
                  <a:cubicBezTo>
                    <a:pt x="320040" y="0"/>
                    <a:pt x="304800" y="2540"/>
                    <a:pt x="285750" y="2540"/>
                  </a:cubicBezTo>
                  <a:lnTo>
                    <a:pt x="34290" y="2540"/>
                  </a:lnTo>
                  <a:cubicBezTo>
                    <a:pt x="15240" y="2540"/>
                    <a:pt x="0" y="0"/>
                    <a:pt x="0" y="19050"/>
                  </a:cubicBezTo>
                  <a:close/>
                </a:path>
              </a:pathLst>
            </a:custGeom>
            <a:solidFill>
              <a:srgbClr val="424242"/>
            </a:solidFill>
          </p:spPr>
          <p:txBody>
            <a:bodyPr/>
            <a:lstStyle/>
            <a:p>
              <a:endParaRPr lang="en-US"/>
            </a:p>
          </p:txBody>
        </p:sp>
      </p:grpSp>
      <p:grpSp>
        <p:nvGrpSpPr>
          <p:cNvPr id="20" name="Group 20"/>
          <p:cNvGrpSpPr>
            <a:grpSpLocks noChangeAspect="1"/>
          </p:cNvGrpSpPr>
          <p:nvPr/>
        </p:nvGrpSpPr>
        <p:grpSpPr>
          <a:xfrm>
            <a:off x="9804185" y="5255367"/>
            <a:ext cx="2023040" cy="4002933"/>
            <a:chOff x="0" y="0"/>
            <a:chExt cx="2620010" cy="5184140"/>
          </a:xfrm>
        </p:grpSpPr>
        <p:sp>
          <p:nvSpPr>
            <p:cNvPr id="21" name="Freeform 21"/>
            <p:cNvSpPr/>
            <p:nvPr/>
          </p:nvSpPr>
          <p:spPr>
            <a:xfrm>
              <a:off x="53340" y="25400"/>
              <a:ext cx="2513330" cy="5132070"/>
            </a:xfrm>
            <a:custGeom>
              <a:avLst/>
              <a:gdLst/>
              <a:ahLst/>
              <a:cxnLst/>
              <a:rect l="l" t="t" r="r" b="b"/>
              <a:pathLst>
                <a:path w="2513330" h="5132070">
                  <a:moveTo>
                    <a:pt x="2159000" y="0"/>
                  </a:moveTo>
                  <a:lnTo>
                    <a:pt x="354330" y="0"/>
                  </a:lnTo>
                  <a:cubicBezTo>
                    <a:pt x="158750" y="0"/>
                    <a:pt x="0" y="158750"/>
                    <a:pt x="0" y="354330"/>
                  </a:cubicBezTo>
                  <a:lnTo>
                    <a:pt x="0" y="4777740"/>
                  </a:lnTo>
                  <a:cubicBezTo>
                    <a:pt x="0" y="4973320"/>
                    <a:pt x="158750" y="5132070"/>
                    <a:pt x="354330" y="5132070"/>
                  </a:cubicBezTo>
                  <a:lnTo>
                    <a:pt x="2159000" y="5132070"/>
                  </a:lnTo>
                  <a:cubicBezTo>
                    <a:pt x="2354580" y="5132070"/>
                    <a:pt x="2513330" y="4973320"/>
                    <a:pt x="2513330" y="4777740"/>
                  </a:cubicBezTo>
                  <a:lnTo>
                    <a:pt x="2513330" y="354330"/>
                  </a:lnTo>
                  <a:cubicBezTo>
                    <a:pt x="2513330" y="158750"/>
                    <a:pt x="2354580" y="0"/>
                    <a:pt x="2159000" y="0"/>
                  </a:cubicBezTo>
                  <a:close/>
                  <a:moveTo>
                    <a:pt x="1558290" y="162560"/>
                  </a:moveTo>
                  <a:cubicBezTo>
                    <a:pt x="1576070" y="162560"/>
                    <a:pt x="1590040" y="176530"/>
                    <a:pt x="1590040" y="194310"/>
                  </a:cubicBezTo>
                  <a:cubicBezTo>
                    <a:pt x="1590040" y="212090"/>
                    <a:pt x="1576070" y="226060"/>
                    <a:pt x="1558290" y="226060"/>
                  </a:cubicBezTo>
                  <a:cubicBezTo>
                    <a:pt x="1540510" y="226060"/>
                    <a:pt x="1526540" y="212090"/>
                    <a:pt x="1526540" y="194310"/>
                  </a:cubicBezTo>
                  <a:cubicBezTo>
                    <a:pt x="1526540" y="176530"/>
                    <a:pt x="1541780" y="162560"/>
                    <a:pt x="1558290" y="162560"/>
                  </a:cubicBezTo>
                  <a:close/>
                  <a:moveTo>
                    <a:pt x="1089660" y="172720"/>
                  </a:moveTo>
                  <a:lnTo>
                    <a:pt x="1394460" y="172720"/>
                  </a:lnTo>
                  <a:cubicBezTo>
                    <a:pt x="1405890" y="172720"/>
                    <a:pt x="1416050" y="181610"/>
                    <a:pt x="1416050" y="194310"/>
                  </a:cubicBezTo>
                  <a:cubicBezTo>
                    <a:pt x="1416050" y="207010"/>
                    <a:pt x="1405890" y="215900"/>
                    <a:pt x="1394460" y="215900"/>
                  </a:cubicBezTo>
                  <a:lnTo>
                    <a:pt x="1089660" y="215900"/>
                  </a:lnTo>
                  <a:cubicBezTo>
                    <a:pt x="1078230" y="215900"/>
                    <a:pt x="1068070" y="207010"/>
                    <a:pt x="1068070" y="194310"/>
                  </a:cubicBezTo>
                  <a:cubicBezTo>
                    <a:pt x="1068070" y="181610"/>
                    <a:pt x="1078230" y="172720"/>
                    <a:pt x="1089660" y="172720"/>
                  </a:cubicBezTo>
                  <a:close/>
                  <a:moveTo>
                    <a:pt x="2383790" y="4798060"/>
                  </a:moveTo>
                  <a:cubicBezTo>
                    <a:pt x="2383790" y="4913630"/>
                    <a:pt x="2289810" y="5007610"/>
                    <a:pt x="2174240" y="5007610"/>
                  </a:cubicBezTo>
                  <a:lnTo>
                    <a:pt x="341630" y="5007610"/>
                  </a:lnTo>
                  <a:cubicBezTo>
                    <a:pt x="226060" y="5007610"/>
                    <a:pt x="132080" y="4913630"/>
                    <a:pt x="132080" y="4798060"/>
                  </a:cubicBezTo>
                  <a:lnTo>
                    <a:pt x="132080" y="340360"/>
                  </a:lnTo>
                  <a:cubicBezTo>
                    <a:pt x="132080" y="224790"/>
                    <a:pt x="226060" y="130810"/>
                    <a:pt x="341630" y="130810"/>
                  </a:cubicBezTo>
                  <a:lnTo>
                    <a:pt x="614680" y="130810"/>
                  </a:lnTo>
                  <a:lnTo>
                    <a:pt x="614680" y="187960"/>
                  </a:lnTo>
                  <a:cubicBezTo>
                    <a:pt x="614680" y="252730"/>
                    <a:pt x="668020" y="306070"/>
                    <a:pt x="732790" y="306070"/>
                  </a:cubicBezTo>
                  <a:lnTo>
                    <a:pt x="1783080" y="306070"/>
                  </a:lnTo>
                  <a:cubicBezTo>
                    <a:pt x="1847850" y="306070"/>
                    <a:pt x="1901190" y="252730"/>
                    <a:pt x="1901190" y="187960"/>
                  </a:cubicBezTo>
                  <a:lnTo>
                    <a:pt x="1901190" y="130810"/>
                  </a:lnTo>
                  <a:lnTo>
                    <a:pt x="2172970" y="130810"/>
                  </a:lnTo>
                  <a:cubicBezTo>
                    <a:pt x="2288540" y="130810"/>
                    <a:pt x="2382520" y="224790"/>
                    <a:pt x="2382520" y="340360"/>
                  </a:cubicBezTo>
                  <a:lnTo>
                    <a:pt x="2382520" y="4798060"/>
                  </a:lnTo>
                  <a:close/>
                </a:path>
              </a:pathLst>
            </a:custGeom>
            <a:solidFill>
              <a:srgbClr val="000000"/>
            </a:solidFill>
          </p:spPr>
          <p:txBody>
            <a:bodyPr/>
            <a:lstStyle/>
            <a:p>
              <a:endParaRPr lang="en-US"/>
            </a:p>
          </p:txBody>
        </p:sp>
        <p:sp>
          <p:nvSpPr>
            <p:cNvPr id="22" name="Freeform 22"/>
            <p:cNvSpPr/>
            <p:nvPr/>
          </p:nvSpPr>
          <p:spPr>
            <a:xfrm>
              <a:off x="185420" y="156210"/>
              <a:ext cx="2251710" cy="4876800"/>
            </a:xfrm>
            <a:custGeom>
              <a:avLst/>
              <a:gdLst/>
              <a:ahLst/>
              <a:cxnLst/>
              <a:rect l="l" t="t" r="r" b="b"/>
              <a:pathLst>
                <a:path w="2251710" h="4876800">
                  <a:moveTo>
                    <a:pt x="2040890" y="0"/>
                  </a:moveTo>
                  <a:lnTo>
                    <a:pt x="1769110" y="0"/>
                  </a:lnTo>
                  <a:lnTo>
                    <a:pt x="1769110" y="57150"/>
                  </a:lnTo>
                  <a:cubicBezTo>
                    <a:pt x="1769110" y="121920"/>
                    <a:pt x="1715770" y="175260"/>
                    <a:pt x="1651000" y="175260"/>
                  </a:cubicBezTo>
                  <a:lnTo>
                    <a:pt x="601980" y="175260"/>
                  </a:lnTo>
                  <a:cubicBezTo>
                    <a:pt x="537210" y="175260"/>
                    <a:pt x="483870" y="121920"/>
                    <a:pt x="483870" y="57150"/>
                  </a:cubicBezTo>
                  <a:lnTo>
                    <a:pt x="483870" y="0"/>
                  </a:lnTo>
                  <a:lnTo>
                    <a:pt x="209550" y="0"/>
                  </a:lnTo>
                  <a:cubicBezTo>
                    <a:pt x="93980" y="0"/>
                    <a:pt x="0" y="93980"/>
                    <a:pt x="0" y="209550"/>
                  </a:cubicBezTo>
                  <a:lnTo>
                    <a:pt x="0" y="4667250"/>
                  </a:lnTo>
                  <a:cubicBezTo>
                    <a:pt x="0" y="4782820"/>
                    <a:pt x="93980" y="4876800"/>
                    <a:pt x="209550" y="4876800"/>
                  </a:cubicBezTo>
                  <a:lnTo>
                    <a:pt x="2040890" y="4876800"/>
                  </a:lnTo>
                  <a:cubicBezTo>
                    <a:pt x="2156460" y="4876800"/>
                    <a:pt x="2250440" y="4782820"/>
                    <a:pt x="2250440" y="4667250"/>
                  </a:cubicBezTo>
                  <a:lnTo>
                    <a:pt x="2250440" y="209550"/>
                  </a:lnTo>
                  <a:cubicBezTo>
                    <a:pt x="2251710" y="93980"/>
                    <a:pt x="2157730" y="0"/>
                    <a:pt x="2040890" y="0"/>
                  </a:cubicBezTo>
                  <a:close/>
                </a:path>
              </a:pathLst>
            </a:custGeom>
            <a:blipFill>
              <a:blip r:embed="rId3"/>
              <a:stretch>
                <a:fillRect l="-186230" t="-24915" r="-94040"/>
              </a:stretch>
            </a:blipFill>
          </p:spPr>
          <p:txBody>
            <a:bodyPr/>
            <a:lstStyle/>
            <a:p>
              <a:endParaRPr lang="en-US"/>
            </a:p>
          </p:txBody>
        </p:sp>
        <p:sp>
          <p:nvSpPr>
            <p:cNvPr id="23" name="Freeform 23"/>
            <p:cNvSpPr/>
            <p:nvPr/>
          </p:nvSpPr>
          <p:spPr>
            <a:xfrm>
              <a:off x="1121410" y="198120"/>
              <a:ext cx="347980" cy="43180"/>
            </a:xfrm>
            <a:custGeom>
              <a:avLst/>
              <a:gdLst/>
              <a:ahLst/>
              <a:cxnLst/>
              <a:rect l="l" t="t" r="r" b="b"/>
              <a:pathLst>
                <a:path w="347980" h="43180">
                  <a:moveTo>
                    <a:pt x="326390" y="0"/>
                  </a:moveTo>
                  <a:lnTo>
                    <a:pt x="21590" y="0"/>
                  </a:lnTo>
                  <a:cubicBezTo>
                    <a:pt x="10160" y="0"/>
                    <a:pt x="0" y="8890"/>
                    <a:pt x="0" y="21590"/>
                  </a:cubicBezTo>
                  <a:cubicBezTo>
                    <a:pt x="0" y="34290"/>
                    <a:pt x="10160" y="43180"/>
                    <a:pt x="21590" y="43180"/>
                  </a:cubicBezTo>
                  <a:lnTo>
                    <a:pt x="326390" y="43180"/>
                  </a:lnTo>
                  <a:cubicBezTo>
                    <a:pt x="337820" y="43180"/>
                    <a:pt x="347980" y="34290"/>
                    <a:pt x="347980" y="21590"/>
                  </a:cubicBezTo>
                  <a:cubicBezTo>
                    <a:pt x="347980" y="8890"/>
                    <a:pt x="337820" y="0"/>
                    <a:pt x="326390" y="0"/>
                  </a:cubicBezTo>
                  <a:close/>
                </a:path>
              </a:pathLst>
            </a:custGeom>
            <a:solidFill>
              <a:srgbClr val="555555"/>
            </a:solidFill>
          </p:spPr>
          <p:txBody>
            <a:bodyPr/>
            <a:lstStyle/>
            <a:p>
              <a:endParaRPr lang="en-US"/>
            </a:p>
          </p:txBody>
        </p:sp>
        <p:sp>
          <p:nvSpPr>
            <p:cNvPr id="24" name="Freeform 24"/>
            <p:cNvSpPr/>
            <p:nvPr/>
          </p:nvSpPr>
          <p:spPr>
            <a:xfrm>
              <a:off x="1578312" y="187909"/>
              <a:ext cx="66636" cy="63602"/>
            </a:xfrm>
            <a:custGeom>
              <a:avLst/>
              <a:gdLst/>
              <a:ahLst/>
              <a:cxnLst/>
              <a:rect l="l" t="t" r="r" b="b"/>
              <a:pathLst>
                <a:path w="66636" h="63602">
                  <a:moveTo>
                    <a:pt x="33318" y="51"/>
                  </a:moveTo>
                  <a:cubicBezTo>
                    <a:pt x="21941" y="0"/>
                    <a:pt x="11406" y="6040"/>
                    <a:pt x="5703" y="15885"/>
                  </a:cubicBezTo>
                  <a:cubicBezTo>
                    <a:pt x="0" y="25729"/>
                    <a:pt x="0" y="37873"/>
                    <a:pt x="5703" y="47717"/>
                  </a:cubicBezTo>
                  <a:cubicBezTo>
                    <a:pt x="11406" y="57562"/>
                    <a:pt x="21941" y="63602"/>
                    <a:pt x="33318" y="63551"/>
                  </a:cubicBezTo>
                  <a:cubicBezTo>
                    <a:pt x="44695" y="63602"/>
                    <a:pt x="55230" y="57562"/>
                    <a:pt x="60933" y="47717"/>
                  </a:cubicBezTo>
                  <a:cubicBezTo>
                    <a:pt x="66636" y="37873"/>
                    <a:pt x="66636" y="25729"/>
                    <a:pt x="60933" y="15885"/>
                  </a:cubicBezTo>
                  <a:cubicBezTo>
                    <a:pt x="55230" y="6040"/>
                    <a:pt x="44695" y="0"/>
                    <a:pt x="33318" y="51"/>
                  </a:cubicBezTo>
                  <a:close/>
                </a:path>
              </a:pathLst>
            </a:custGeom>
            <a:solidFill>
              <a:srgbClr val="555555"/>
            </a:solidFill>
          </p:spPr>
          <p:txBody>
            <a:bodyPr/>
            <a:lstStyle/>
            <a:p>
              <a:endParaRPr lang="en-US"/>
            </a:p>
          </p:txBody>
        </p:sp>
        <p:sp>
          <p:nvSpPr>
            <p:cNvPr id="25" name="Freeform 25"/>
            <p:cNvSpPr/>
            <p:nvPr/>
          </p:nvSpPr>
          <p:spPr>
            <a:xfrm>
              <a:off x="0" y="685800"/>
              <a:ext cx="27940" cy="213360"/>
            </a:xfrm>
            <a:custGeom>
              <a:avLst/>
              <a:gdLst/>
              <a:ahLst/>
              <a:cxnLst/>
              <a:rect l="l" t="t" r="r" b="b"/>
              <a:pathLst>
                <a:path w="27940" h="213360">
                  <a:moveTo>
                    <a:pt x="0" y="26670"/>
                  </a:moveTo>
                  <a:lnTo>
                    <a:pt x="0" y="185420"/>
                  </a:lnTo>
                  <a:cubicBezTo>
                    <a:pt x="0" y="200660"/>
                    <a:pt x="12700" y="213360"/>
                    <a:pt x="27940" y="213360"/>
                  </a:cubicBezTo>
                  <a:lnTo>
                    <a:pt x="27940" y="0"/>
                  </a:lnTo>
                  <a:cubicBezTo>
                    <a:pt x="12700" y="0"/>
                    <a:pt x="0" y="11430"/>
                    <a:pt x="0" y="26670"/>
                  </a:cubicBezTo>
                  <a:close/>
                </a:path>
              </a:pathLst>
            </a:custGeom>
            <a:solidFill>
              <a:srgbClr val="2E2E2E"/>
            </a:solidFill>
          </p:spPr>
          <p:txBody>
            <a:bodyPr/>
            <a:lstStyle/>
            <a:p>
              <a:endParaRPr lang="en-US"/>
            </a:p>
          </p:txBody>
        </p:sp>
        <p:sp>
          <p:nvSpPr>
            <p:cNvPr id="26" name="Freeform 26"/>
            <p:cNvSpPr/>
            <p:nvPr/>
          </p:nvSpPr>
          <p:spPr>
            <a:xfrm>
              <a:off x="0" y="1057910"/>
              <a:ext cx="27940" cy="384810"/>
            </a:xfrm>
            <a:custGeom>
              <a:avLst/>
              <a:gdLst/>
              <a:ahLst/>
              <a:cxnLst/>
              <a:rect l="l" t="t" r="r" b="b"/>
              <a:pathLst>
                <a:path w="27940" h="384810">
                  <a:moveTo>
                    <a:pt x="0" y="26670"/>
                  </a:moveTo>
                  <a:lnTo>
                    <a:pt x="0" y="356870"/>
                  </a:lnTo>
                  <a:cubicBezTo>
                    <a:pt x="0" y="372110"/>
                    <a:pt x="12700" y="384810"/>
                    <a:pt x="27940" y="384810"/>
                  </a:cubicBezTo>
                  <a:lnTo>
                    <a:pt x="27940" y="0"/>
                  </a:lnTo>
                  <a:cubicBezTo>
                    <a:pt x="12700" y="0"/>
                    <a:pt x="0" y="11430"/>
                    <a:pt x="0" y="26670"/>
                  </a:cubicBezTo>
                  <a:close/>
                </a:path>
              </a:pathLst>
            </a:custGeom>
            <a:solidFill>
              <a:srgbClr val="2E2E2E"/>
            </a:solidFill>
          </p:spPr>
          <p:txBody>
            <a:bodyPr/>
            <a:lstStyle/>
            <a:p>
              <a:endParaRPr lang="en-US"/>
            </a:p>
          </p:txBody>
        </p:sp>
        <p:sp>
          <p:nvSpPr>
            <p:cNvPr id="27" name="Freeform 27"/>
            <p:cNvSpPr/>
            <p:nvPr/>
          </p:nvSpPr>
          <p:spPr>
            <a:xfrm>
              <a:off x="0" y="1526540"/>
              <a:ext cx="27940" cy="386080"/>
            </a:xfrm>
            <a:custGeom>
              <a:avLst/>
              <a:gdLst/>
              <a:ahLst/>
              <a:cxnLst/>
              <a:rect l="l" t="t" r="r" b="b"/>
              <a:pathLst>
                <a:path w="27940" h="386080">
                  <a:moveTo>
                    <a:pt x="0" y="27940"/>
                  </a:moveTo>
                  <a:lnTo>
                    <a:pt x="0" y="358140"/>
                  </a:lnTo>
                  <a:cubicBezTo>
                    <a:pt x="0" y="373380"/>
                    <a:pt x="12700" y="386080"/>
                    <a:pt x="27940" y="386080"/>
                  </a:cubicBezTo>
                  <a:lnTo>
                    <a:pt x="27940" y="0"/>
                  </a:lnTo>
                  <a:cubicBezTo>
                    <a:pt x="12700" y="0"/>
                    <a:pt x="0" y="12700"/>
                    <a:pt x="0" y="27940"/>
                  </a:cubicBezTo>
                  <a:close/>
                </a:path>
              </a:pathLst>
            </a:custGeom>
            <a:solidFill>
              <a:srgbClr val="2E2E2E"/>
            </a:solidFill>
          </p:spPr>
          <p:txBody>
            <a:bodyPr/>
            <a:lstStyle/>
            <a:p>
              <a:endParaRPr lang="en-US"/>
            </a:p>
          </p:txBody>
        </p:sp>
        <p:sp>
          <p:nvSpPr>
            <p:cNvPr id="28" name="Freeform 28"/>
            <p:cNvSpPr/>
            <p:nvPr/>
          </p:nvSpPr>
          <p:spPr>
            <a:xfrm>
              <a:off x="2592070" y="1184910"/>
              <a:ext cx="27940" cy="618490"/>
            </a:xfrm>
            <a:custGeom>
              <a:avLst/>
              <a:gdLst/>
              <a:ahLst/>
              <a:cxnLst/>
              <a:rect l="l" t="t" r="r" b="b"/>
              <a:pathLst>
                <a:path w="27940" h="618490">
                  <a:moveTo>
                    <a:pt x="0" y="0"/>
                  </a:moveTo>
                  <a:lnTo>
                    <a:pt x="0" y="618490"/>
                  </a:lnTo>
                  <a:cubicBezTo>
                    <a:pt x="15240" y="618490"/>
                    <a:pt x="27940" y="605790"/>
                    <a:pt x="27940" y="590550"/>
                  </a:cubicBezTo>
                  <a:lnTo>
                    <a:pt x="27940" y="27940"/>
                  </a:lnTo>
                  <a:cubicBezTo>
                    <a:pt x="27940" y="12700"/>
                    <a:pt x="15240" y="0"/>
                    <a:pt x="0" y="0"/>
                  </a:cubicBezTo>
                  <a:close/>
                </a:path>
              </a:pathLst>
            </a:custGeom>
            <a:solidFill>
              <a:srgbClr val="2E2E2E"/>
            </a:solidFill>
          </p:spPr>
          <p:txBody>
            <a:bodyPr/>
            <a:lstStyle/>
            <a:p>
              <a:endParaRPr lang="en-US"/>
            </a:p>
          </p:txBody>
        </p:sp>
        <p:sp>
          <p:nvSpPr>
            <p:cNvPr id="29" name="Freeform 29"/>
            <p:cNvSpPr/>
            <p:nvPr/>
          </p:nvSpPr>
          <p:spPr>
            <a:xfrm>
              <a:off x="27940" y="0"/>
              <a:ext cx="2564130" cy="5182870"/>
            </a:xfrm>
            <a:custGeom>
              <a:avLst/>
              <a:gdLst/>
              <a:ahLst/>
              <a:cxnLst/>
              <a:rect l="l" t="t" r="r" b="b"/>
              <a:pathLst>
                <a:path w="2564130" h="5182870">
                  <a:moveTo>
                    <a:pt x="2564130" y="1184910"/>
                  </a:moveTo>
                  <a:lnTo>
                    <a:pt x="2564130" y="379730"/>
                  </a:lnTo>
                  <a:cubicBezTo>
                    <a:pt x="2564130" y="353060"/>
                    <a:pt x="2561590" y="327660"/>
                    <a:pt x="2556510" y="303530"/>
                  </a:cubicBezTo>
                  <a:cubicBezTo>
                    <a:pt x="2553970" y="290830"/>
                    <a:pt x="2551430" y="279400"/>
                    <a:pt x="2547620" y="266700"/>
                  </a:cubicBezTo>
                  <a:cubicBezTo>
                    <a:pt x="2542540" y="248920"/>
                    <a:pt x="2534920" y="231140"/>
                    <a:pt x="2527300" y="214630"/>
                  </a:cubicBezTo>
                  <a:cubicBezTo>
                    <a:pt x="2522220" y="203200"/>
                    <a:pt x="2515870" y="193040"/>
                    <a:pt x="2509520" y="182880"/>
                  </a:cubicBezTo>
                  <a:cubicBezTo>
                    <a:pt x="2503170" y="172720"/>
                    <a:pt x="2496820" y="162560"/>
                    <a:pt x="2489200" y="152400"/>
                  </a:cubicBezTo>
                  <a:cubicBezTo>
                    <a:pt x="2477770" y="137160"/>
                    <a:pt x="2466340" y="124460"/>
                    <a:pt x="2453640" y="110490"/>
                  </a:cubicBezTo>
                  <a:cubicBezTo>
                    <a:pt x="2444750" y="101600"/>
                    <a:pt x="2435860" y="93980"/>
                    <a:pt x="2426970" y="86360"/>
                  </a:cubicBezTo>
                  <a:cubicBezTo>
                    <a:pt x="2360930" y="31750"/>
                    <a:pt x="2277110" y="0"/>
                    <a:pt x="2185670" y="0"/>
                  </a:cubicBezTo>
                  <a:lnTo>
                    <a:pt x="379730" y="0"/>
                  </a:lnTo>
                  <a:cubicBezTo>
                    <a:pt x="288290" y="0"/>
                    <a:pt x="203200" y="33020"/>
                    <a:pt x="138430" y="86360"/>
                  </a:cubicBezTo>
                  <a:cubicBezTo>
                    <a:pt x="129540" y="93980"/>
                    <a:pt x="120650" y="102870"/>
                    <a:pt x="111760" y="110490"/>
                  </a:cubicBezTo>
                  <a:cubicBezTo>
                    <a:pt x="99060" y="123190"/>
                    <a:pt x="86360" y="137160"/>
                    <a:pt x="76200" y="152400"/>
                  </a:cubicBezTo>
                  <a:cubicBezTo>
                    <a:pt x="68580" y="162560"/>
                    <a:pt x="62230" y="172720"/>
                    <a:pt x="55880" y="182880"/>
                  </a:cubicBezTo>
                  <a:cubicBezTo>
                    <a:pt x="49530" y="193040"/>
                    <a:pt x="43180" y="204470"/>
                    <a:pt x="38100" y="214630"/>
                  </a:cubicBezTo>
                  <a:cubicBezTo>
                    <a:pt x="29210" y="232410"/>
                    <a:pt x="22860" y="248920"/>
                    <a:pt x="16510" y="266700"/>
                  </a:cubicBezTo>
                  <a:cubicBezTo>
                    <a:pt x="12700" y="279400"/>
                    <a:pt x="10160" y="290830"/>
                    <a:pt x="7620" y="303530"/>
                  </a:cubicBezTo>
                  <a:cubicBezTo>
                    <a:pt x="2540" y="327660"/>
                    <a:pt x="0" y="354330"/>
                    <a:pt x="0" y="379730"/>
                  </a:cubicBezTo>
                  <a:lnTo>
                    <a:pt x="0" y="4803140"/>
                  </a:lnTo>
                  <a:cubicBezTo>
                    <a:pt x="0" y="5012690"/>
                    <a:pt x="170180" y="5182870"/>
                    <a:pt x="379730" y="5182870"/>
                  </a:cubicBezTo>
                  <a:lnTo>
                    <a:pt x="2184400" y="5182870"/>
                  </a:lnTo>
                  <a:cubicBezTo>
                    <a:pt x="2393950" y="5182870"/>
                    <a:pt x="2564130" y="5012690"/>
                    <a:pt x="2564130" y="4803140"/>
                  </a:cubicBezTo>
                  <a:lnTo>
                    <a:pt x="2564130" y="1184910"/>
                  </a:lnTo>
                  <a:close/>
                  <a:moveTo>
                    <a:pt x="2538730" y="1184910"/>
                  </a:moveTo>
                  <a:lnTo>
                    <a:pt x="2538730" y="4804410"/>
                  </a:lnTo>
                  <a:cubicBezTo>
                    <a:pt x="2538730" y="4999990"/>
                    <a:pt x="2379980" y="5158740"/>
                    <a:pt x="2184400" y="5158740"/>
                  </a:cubicBezTo>
                  <a:lnTo>
                    <a:pt x="379730" y="5158740"/>
                  </a:lnTo>
                  <a:cubicBezTo>
                    <a:pt x="184150" y="5158740"/>
                    <a:pt x="25400" y="4999990"/>
                    <a:pt x="25400" y="4804410"/>
                  </a:cubicBezTo>
                  <a:lnTo>
                    <a:pt x="25400" y="381000"/>
                  </a:lnTo>
                  <a:cubicBezTo>
                    <a:pt x="25400" y="184150"/>
                    <a:pt x="184150" y="25400"/>
                    <a:pt x="379730" y="25400"/>
                  </a:cubicBezTo>
                  <a:lnTo>
                    <a:pt x="2184400" y="25400"/>
                  </a:lnTo>
                  <a:cubicBezTo>
                    <a:pt x="2379980" y="25400"/>
                    <a:pt x="2538730" y="184150"/>
                    <a:pt x="2538730" y="379730"/>
                  </a:cubicBezTo>
                  <a:lnTo>
                    <a:pt x="2538730" y="1184910"/>
                  </a:lnTo>
                  <a:close/>
                </a:path>
              </a:pathLst>
            </a:custGeom>
            <a:solidFill>
              <a:srgbClr val="555555"/>
            </a:solidFill>
          </p:spPr>
          <p:txBody>
            <a:bodyPr/>
            <a:lstStyle/>
            <a:p>
              <a:endParaRPr lang="en-US"/>
            </a:p>
          </p:txBody>
        </p:sp>
      </p:gr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400000">
            <a:off x="7309943" y="-275886"/>
            <a:ext cx="10267558" cy="10267558"/>
          </a:xfrm>
          <a:prstGeom prst="rect">
            <a:avLst/>
          </a:prstGeom>
        </p:spPr>
      </p:pic>
      <p:grpSp>
        <p:nvGrpSpPr>
          <p:cNvPr id="33" name="Group 33"/>
          <p:cNvGrpSpPr/>
          <p:nvPr/>
        </p:nvGrpSpPr>
        <p:grpSpPr>
          <a:xfrm>
            <a:off x="1028700" y="5429107"/>
            <a:ext cx="9988783" cy="2778144"/>
            <a:chOff x="0" y="0"/>
            <a:chExt cx="13318378" cy="3704192"/>
          </a:xfrm>
        </p:grpSpPr>
        <p:grpSp>
          <p:nvGrpSpPr>
            <p:cNvPr id="34" name="Group 34"/>
            <p:cNvGrpSpPr/>
            <p:nvPr/>
          </p:nvGrpSpPr>
          <p:grpSpPr>
            <a:xfrm>
              <a:off x="0" y="0"/>
              <a:ext cx="11964112" cy="3704192"/>
              <a:chOff x="0" y="0"/>
              <a:chExt cx="2561549" cy="793078"/>
            </a:xfrm>
          </p:grpSpPr>
          <p:sp>
            <p:nvSpPr>
              <p:cNvPr id="35" name="Freeform 35"/>
              <p:cNvSpPr/>
              <p:nvPr/>
            </p:nvSpPr>
            <p:spPr>
              <a:xfrm>
                <a:off x="0" y="0"/>
                <a:ext cx="2561549" cy="793078"/>
              </a:xfrm>
              <a:custGeom>
                <a:avLst/>
                <a:gdLst/>
                <a:ahLst/>
                <a:cxnLst/>
                <a:rect l="l" t="t" r="r" b="b"/>
                <a:pathLst>
                  <a:path w="2561549" h="793078">
                    <a:moveTo>
                      <a:pt x="0" y="0"/>
                    </a:moveTo>
                    <a:lnTo>
                      <a:pt x="2561549" y="0"/>
                    </a:lnTo>
                    <a:lnTo>
                      <a:pt x="2561549" y="793078"/>
                    </a:lnTo>
                    <a:lnTo>
                      <a:pt x="0" y="793078"/>
                    </a:lnTo>
                    <a:close/>
                  </a:path>
                </a:pathLst>
              </a:custGeom>
              <a:solidFill>
                <a:srgbClr val="074D7E"/>
              </a:solidFill>
            </p:spPr>
            <p:txBody>
              <a:bodyPr/>
              <a:lstStyle/>
              <a:p>
                <a:endParaRPr lang="en-US"/>
              </a:p>
            </p:txBody>
          </p:sp>
        </p:grpSp>
        <p:sp>
          <p:nvSpPr>
            <p:cNvPr id="36" name="TextBox 36"/>
            <p:cNvSpPr txBox="1"/>
            <p:nvPr/>
          </p:nvSpPr>
          <p:spPr>
            <a:xfrm>
              <a:off x="457028" y="366150"/>
              <a:ext cx="9555078" cy="632204"/>
            </a:xfrm>
            <a:prstGeom prst="rect">
              <a:avLst/>
            </a:prstGeom>
          </p:spPr>
          <p:txBody>
            <a:bodyPr lIns="0" tIns="0" rIns="0" bIns="0" rtlCol="0" anchor="t">
              <a:spAutoFit/>
            </a:bodyPr>
            <a:lstStyle/>
            <a:p>
              <a:pPr>
                <a:lnSpc>
                  <a:spcPts val="3919"/>
                </a:lnSpc>
                <a:spcBef>
                  <a:spcPct val="0"/>
                </a:spcBef>
              </a:pPr>
              <a:r>
                <a:rPr lang="en-US" sz="2799" spc="282">
                  <a:solidFill>
                    <a:srgbClr val="FEFFFF"/>
                  </a:solidFill>
                  <a:latin typeface="Lato Bold Bold"/>
                </a:rPr>
                <a:t>11 INDUSTRIES HIGHLIGHTED</a:t>
              </a:r>
            </a:p>
          </p:txBody>
        </p:sp>
        <p:sp>
          <p:nvSpPr>
            <p:cNvPr id="37" name="TextBox 37"/>
            <p:cNvSpPr txBox="1"/>
            <p:nvPr/>
          </p:nvSpPr>
          <p:spPr>
            <a:xfrm>
              <a:off x="399851" y="1133053"/>
              <a:ext cx="3814818" cy="405699"/>
            </a:xfrm>
            <a:prstGeom prst="rect">
              <a:avLst/>
            </a:prstGeom>
          </p:spPr>
          <p:txBody>
            <a:bodyPr lIns="0" tIns="0" rIns="0" bIns="0" rtlCol="0" anchor="t">
              <a:spAutoFit/>
            </a:bodyPr>
            <a:lstStyle/>
            <a:p>
              <a:pPr>
                <a:lnSpc>
                  <a:spcPts val="2519"/>
                </a:lnSpc>
                <a:spcBef>
                  <a:spcPct val="0"/>
                </a:spcBef>
              </a:pPr>
              <a:r>
                <a:rPr lang="en-US" sz="1799">
                  <a:solidFill>
                    <a:srgbClr val="FEFFFF"/>
                  </a:solidFill>
                  <a:latin typeface="Lato"/>
                </a:rPr>
                <a:t>Administration &amp; Finance</a:t>
              </a:r>
            </a:p>
          </p:txBody>
        </p:sp>
        <p:sp>
          <p:nvSpPr>
            <p:cNvPr id="38" name="TextBox 38"/>
            <p:cNvSpPr txBox="1"/>
            <p:nvPr/>
          </p:nvSpPr>
          <p:spPr>
            <a:xfrm>
              <a:off x="399851" y="1681627"/>
              <a:ext cx="3814818" cy="405699"/>
            </a:xfrm>
            <a:prstGeom prst="rect">
              <a:avLst/>
            </a:prstGeom>
          </p:spPr>
          <p:txBody>
            <a:bodyPr lIns="0" tIns="0" rIns="0" bIns="0" rtlCol="0" anchor="t">
              <a:spAutoFit/>
            </a:bodyPr>
            <a:lstStyle/>
            <a:p>
              <a:pPr>
                <a:lnSpc>
                  <a:spcPts val="2519"/>
                </a:lnSpc>
                <a:spcBef>
                  <a:spcPct val="0"/>
                </a:spcBef>
              </a:pPr>
              <a:r>
                <a:rPr lang="en-US" sz="1799">
                  <a:solidFill>
                    <a:srgbClr val="FEFFFF"/>
                  </a:solidFill>
                  <a:latin typeface="Lato"/>
                </a:rPr>
                <a:t>Construction</a:t>
              </a:r>
            </a:p>
          </p:txBody>
        </p:sp>
        <p:sp>
          <p:nvSpPr>
            <p:cNvPr id="39" name="TextBox 39"/>
            <p:cNvSpPr txBox="1"/>
            <p:nvPr/>
          </p:nvSpPr>
          <p:spPr>
            <a:xfrm>
              <a:off x="399851" y="2230201"/>
              <a:ext cx="3814818" cy="405699"/>
            </a:xfrm>
            <a:prstGeom prst="rect">
              <a:avLst/>
            </a:prstGeom>
          </p:spPr>
          <p:txBody>
            <a:bodyPr lIns="0" tIns="0" rIns="0" bIns="0" rtlCol="0" anchor="t">
              <a:spAutoFit/>
            </a:bodyPr>
            <a:lstStyle/>
            <a:p>
              <a:pPr>
                <a:lnSpc>
                  <a:spcPts val="2519"/>
                </a:lnSpc>
                <a:spcBef>
                  <a:spcPct val="0"/>
                </a:spcBef>
              </a:pPr>
              <a:r>
                <a:rPr lang="en-US" sz="1799">
                  <a:solidFill>
                    <a:srgbClr val="FEFFFF"/>
                  </a:solidFill>
                  <a:latin typeface="Lato"/>
                </a:rPr>
                <a:t>Education</a:t>
              </a:r>
            </a:p>
          </p:txBody>
        </p:sp>
        <p:sp>
          <p:nvSpPr>
            <p:cNvPr id="40" name="TextBox 40"/>
            <p:cNvSpPr txBox="1"/>
            <p:nvPr/>
          </p:nvSpPr>
          <p:spPr>
            <a:xfrm>
              <a:off x="399851" y="2778775"/>
              <a:ext cx="3814818" cy="405699"/>
            </a:xfrm>
            <a:prstGeom prst="rect">
              <a:avLst/>
            </a:prstGeom>
          </p:spPr>
          <p:txBody>
            <a:bodyPr lIns="0" tIns="0" rIns="0" bIns="0" rtlCol="0" anchor="t">
              <a:spAutoFit/>
            </a:bodyPr>
            <a:lstStyle/>
            <a:p>
              <a:pPr>
                <a:lnSpc>
                  <a:spcPts val="2519"/>
                </a:lnSpc>
                <a:spcBef>
                  <a:spcPct val="0"/>
                </a:spcBef>
              </a:pPr>
              <a:r>
                <a:rPr lang="en-US" sz="1799">
                  <a:solidFill>
                    <a:srgbClr val="FEFFFF"/>
                  </a:solidFill>
                  <a:latin typeface="Lato"/>
                </a:rPr>
                <a:t>Fisheries &amp; Marine Science</a:t>
              </a:r>
            </a:p>
          </p:txBody>
        </p:sp>
        <p:sp>
          <p:nvSpPr>
            <p:cNvPr id="41" name="TextBox 41"/>
            <p:cNvSpPr txBox="1"/>
            <p:nvPr/>
          </p:nvSpPr>
          <p:spPr>
            <a:xfrm>
              <a:off x="5298137" y="1133053"/>
              <a:ext cx="3814817" cy="405699"/>
            </a:xfrm>
            <a:prstGeom prst="rect">
              <a:avLst/>
            </a:prstGeom>
          </p:spPr>
          <p:txBody>
            <a:bodyPr lIns="0" tIns="0" rIns="0" bIns="0" rtlCol="0" anchor="t">
              <a:spAutoFit/>
            </a:bodyPr>
            <a:lstStyle/>
            <a:p>
              <a:pPr>
                <a:lnSpc>
                  <a:spcPts val="2519"/>
                </a:lnSpc>
                <a:spcBef>
                  <a:spcPct val="0"/>
                </a:spcBef>
              </a:pPr>
              <a:r>
                <a:rPr lang="en-US" sz="1799" dirty="0">
                  <a:solidFill>
                    <a:srgbClr val="FEFFFF"/>
                  </a:solidFill>
                  <a:latin typeface="Lato"/>
                </a:rPr>
                <a:t>Health</a:t>
              </a:r>
            </a:p>
          </p:txBody>
        </p:sp>
        <p:sp>
          <p:nvSpPr>
            <p:cNvPr id="42" name="TextBox 42"/>
            <p:cNvSpPr txBox="1"/>
            <p:nvPr/>
          </p:nvSpPr>
          <p:spPr>
            <a:xfrm>
              <a:off x="5298138" y="1681627"/>
              <a:ext cx="3814818" cy="405699"/>
            </a:xfrm>
            <a:prstGeom prst="rect">
              <a:avLst/>
            </a:prstGeom>
          </p:spPr>
          <p:txBody>
            <a:bodyPr lIns="0" tIns="0" rIns="0" bIns="0" rtlCol="0" anchor="t">
              <a:spAutoFit/>
            </a:bodyPr>
            <a:lstStyle/>
            <a:p>
              <a:pPr>
                <a:lnSpc>
                  <a:spcPts val="2519"/>
                </a:lnSpc>
                <a:spcBef>
                  <a:spcPct val="0"/>
                </a:spcBef>
              </a:pPr>
              <a:r>
                <a:rPr lang="en-US" sz="1799" dirty="0">
                  <a:solidFill>
                    <a:srgbClr val="FEFFFF"/>
                  </a:solidFill>
                  <a:latin typeface="Lato"/>
                </a:rPr>
                <a:t>Hospitality &amp; Tourism</a:t>
              </a:r>
            </a:p>
          </p:txBody>
        </p:sp>
        <p:sp>
          <p:nvSpPr>
            <p:cNvPr id="43" name="TextBox 43"/>
            <p:cNvSpPr txBox="1"/>
            <p:nvPr/>
          </p:nvSpPr>
          <p:spPr>
            <a:xfrm>
              <a:off x="5298138" y="2230201"/>
              <a:ext cx="3814818" cy="405699"/>
            </a:xfrm>
            <a:prstGeom prst="rect">
              <a:avLst/>
            </a:prstGeom>
          </p:spPr>
          <p:txBody>
            <a:bodyPr lIns="0" tIns="0" rIns="0" bIns="0" rtlCol="0" anchor="t">
              <a:spAutoFit/>
            </a:bodyPr>
            <a:lstStyle/>
            <a:p>
              <a:pPr>
                <a:lnSpc>
                  <a:spcPts val="2519"/>
                </a:lnSpc>
                <a:spcBef>
                  <a:spcPct val="0"/>
                </a:spcBef>
              </a:pPr>
              <a:r>
                <a:rPr lang="en-US" sz="1799">
                  <a:solidFill>
                    <a:srgbClr val="FEFFFF"/>
                  </a:solidFill>
                  <a:latin typeface="Lato"/>
                </a:rPr>
                <a:t>Information Technology</a:t>
              </a:r>
            </a:p>
          </p:txBody>
        </p:sp>
        <p:sp>
          <p:nvSpPr>
            <p:cNvPr id="44" name="TextBox 44"/>
            <p:cNvSpPr txBox="1"/>
            <p:nvPr/>
          </p:nvSpPr>
          <p:spPr>
            <a:xfrm>
              <a:off x="5298138" y="2778775"/>
              <a:ext cx="3814818" cy="405699"/>
            </a:xfrm>
            <a:prstGeom prst="rect">
              <a:avLst/>
            </a:prstGeom>
          </p:spPr>
          <p:txBody>
            <a:bodyPr lIns="0" tIns="0" rIns="0" bIns="0" rtlCol="0" anchor="t">
              <a:spAutoFit/>
            </a:bodyPr>
            <a:lstStyle/>
            <a:p>
              <a:pPr>
                <a:lnSpc>
                  <a:spcPts val="2519"/>
                </a:lnSpc>
                <a:spcBef>
                  <a:spcPct val="0"/>
                </a:spcBef>
              </a:pPr>
              <a:r>
                <a:rPr lang="en-US" sz="1799">
                  <a:solidFill>
                    <a:srgbClr val="FEFFFF"/>
                  </a:solidFill>
                  <a:latin typeface="Lato"/>
                </a:rPr>
                <a:t>Law &amp; Public Safety</a:t>
              </a:r>
            </a:p>
          </p:txBody>
        </p:sp>
        <p:sp>
          <p:nvSpPr>
            <p:cNvPr id="45" name="TextBox 45"/>
            <p:cNvSpPr txBox="1"/>
            <p:nvPr/>
          </p:nvSpPr>
          <p:spPr>
            <a:xfrm>
              <a:off x="9503560" y="1133053"/>
              <a:ext cx="3814818" cy="405699"/>
            </a:xfrm>
            <a:prstGeom prst="rect">
              <a:avLst/>
            </a:prstGeom>
          </p:spPr>
          <p:txBody>
            <a:bodyPr lIns="0" tIns="0" rIns="0" bIns="0" rtlCol="0" anchor="t">
              <a:spAutoFit/>
            </a:bodyPr>
            <a:lstStyle/>
            <a:p>
              <a:pPr>
                <a:lnSpc>
                  <a:spcPts val="2519"/>
                </a:lnSpc>
                <a:spcBef>
                  <a:spcPct val="0"/>
                </a:spcBef>
              </a:pPr>
              <a:r>
                <a:rPr lang="en-US" sz="1799" dirty="0">
                  <a:solidFill>
                    <a:srgbClr val="FEFFFF"/>
                  </a:solidFill>
                  <a:latin typeface="Lato"/>
                </a:rPr>
                <a:t>Mining</a:t>
              </a:r>
            </a:p>
          </p:txBody>
        </p:sp>
        <p:sp>
          <p:nvSpPr>
            <p:cNvPr id="46" name="TextBox 46"/>
            <p:cNvSpPr txBox="1"/>
            <p:nvPr/>
          </p:nvSpPr>
          <p:spPr>
            <a:xfrm>
              <a:off x="9503560" y="1681627"/>
              <a:ext cx="3814818" cy="405699"/>
            </a:xfrm>
            <a:prstGeom prst="rect">
              <a:avLst/>
            </a:prstGeom>
          </p:spPr>
          <p:txBody>
            <a:bodyPr lIns="0" tIns="0" rIns="0" bIns="0" rtlCol="0" anchor="t">
              <a:spAutoFit/>
            </a:bodyPr>
            <a:lstStyle/>
            <a:p>
              <a:pPr>
                <a:lnSpc>
                  <a:spcPts val="2519"/>
                </a:lnSpc>
                <a:spcBef>
                  <a:spcPct val="0"/>
                </a:spcBef>
              </a:pPr>
              <a:r>
                <a:rPr lang="en-US" sz="1799" dirty="0">
                  <a:solidFill>
                    <a:srgbClr val="FEFFFF"/>
                  </a:solidFill>
                  <a:latin typeface="Lato"/>
                </a:rPr>
                <a:t>Oil &amp; Gas</a:t>
              </a:r>
            </a:p>
          </p:txBody>
        </p:sp>
        <p:sp>
          <p:nvSpPr>
            <p:cNvPr id="47" name="TextBox 47"/>
            <p:cNvSpPr txBox="1"/>
            <p:nvPr/>
          </p:nvSpPr>
          <p:spPr>
            <a:xfrm>
              <a:off x="9503560" y="2230201"/>
              <a:ext cx="3814818" cy="405699"/>
            </a:xfrm>
            <a:prstGeom prst="rect">
              <a:avLst/>
            </a:prstGeom>
          </p:spPr>
          <p:txBody>
            <a:bodyPr lIns="0" tIns="0" rIns="0" bIns="0" rtlCol="0" anchor="t">
              <a:spAutoFit/>
            </a:bodyPr>
            <a:lstStyle/>
            <a:p>
              <a:pPr>
                <a:lnSpc>
                  <a:spcPts val="2519"/>
                </a:lnSpc>
                <a:spcBef>
                  <a:spcPct val="0"/>
                </a:spcBef>
              </a:pPr>
              <a:r>
                <a:rPr lang="en-US" sz="1799">
                  <a:solidFill>
                    <a:srgbClr val="FEFFFF"/>
                  </a:solidFill>
                  <a:latin typeface="Lato"/>
                </a:rPr>
                <a:t>Transportation</a:t>
              </a:r>
            </a:p>
          </p:txBody>
        </p:sp>
      </p:grpSp>
      <p:grpSp>
        <p:nvGrpSpPr>
          <p:cNvPr id="48" name="Group 48"/>
          <p:cNvGrpSpPr/>
          <p:nvPr/>
        </p:nvGrpSpPr>
        <p:grpSpPr>
          <a:xfrm>
            <a:off x="1028700" y="1028700"/>
            <a:ext cx="1636562" cy="181463"/>
            <a:chOff x="0" y="0"/>
            <a:chExt cx="2472253" cy="274125"/>
          </a:xfrm>
        </p:grpSpPr>
        <p:sp>
          <p:nvSpPr>
            <p:cNvPr id="49" name="Freeform 49"/>
            <p:cNvSpPr/>
            <p:nvPr/>
          </p:nvSpPr>
          <p:spPr>
            <a:xfrm>
              <a:off x="0" y="0"/>
              <a:ext cx="2472253" cy="274125"/>
            </a:xfrm>
            <a:custGeom>
              <a:avLst/>
              <a:gdLst/>
              <a:ahLst/>
              <a:cxnLst/>
              <a:rect l="l" t="t" r="r" b="b"/>
              <a:pathLst>
                <a:path w="2472253" h="274125">
                  <a:moveTo>
                    <a:pt x="0" y="0"/>
                  </a:moveTo>
                  <a:lnTo>
                    <a:pt x="2472253" y="0"/>
                  </a:lnTo>
                  <a:lnTo>
                    <a:pt x="2472253" y="274125"/>
                  </a:lnTo>
                  <a:lnTo>
                    <a:pt x="0" y="274125"/>
                  </a:lnTo>
                  <a:close/>
                </a:path>
              </a:pathLst>
            </a:custGeom>
            <a:solidFill>
              <a:srgbClr val="555555"/>
            </a:solidFill>
          </p:spPr>
          <p:txBody>
            <a:bodyPr/>
            <a:lstStyle/>
            <a:p>
              <a:endParaRPr lang="en-US"/>
            </a:p>
          </p:txBody>
        </p:sp>
      </p:grpSp>
      <p:grpSp>
        <p:nvGrpSpPr>
          <p:cNvPr id="50" name="Group 50"/>
          <p:cNvGrpSpPr/>
          <p:nvPr/>
        </p:nvGrpSpPr>
        <p:grpSpPr>
          <a:xfrm>
            <a:off x="2727287" y="1028700"/>
            <a:ext cx="122904" cy="181463"/>
            <a:chOff x="0" y="0"/>
            <a:chExt cx="185664" cy="274125"/>
          </a:xfrm>
        </p:grpSpPr>
        <p:sp>
          <p:nvSpPr>
            <p:cNvPr id="51" name="Freeform 51"/>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555555"/>
            </a:solidFill>
          </p:spPr>
          <p:txBody>
            <a:bodyPr/>
            <a:lstStyle/>
            <a:p>
              <a:endParaRPr lang="en-US"/>
            </a:p>
          </p:txBody>
        </p:sp>
      </p:grpSp>
      <p:grpSp>
        <p:nvGrpSpPr>
          <p:cNvPr id="52" name="Group 52"/>
          <p:cNvGrpSpPr/>
          <p:nvPr/>
        </p:nvGrpSpPr>
        <p:grpSpPr>
          <a:xfrm>
            <a:off x="2912216" y="1028700"/>
            <a:ext cx="122904" cy="181463"/>
            <a:chOff x="0" y="0"/>
            <a:chExt cx="185664" cy="274125"/>
          </a:xfrm>
        </p:grpSpPr>
        <p:sp>
          <p:nvSpPr>
            <p:cNvPr id="53" name="Freeform 53"/>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074D7E"/>
            </a:solidFill>
          </p:spPr>
          <p:txBody>
            <a:bodyPr/>
            <a:lstStyle/>
            <a:p>
              <a:endParaRPr lang="en-US"/>
            </a:p>
          </p:txBody>
        </p:sp>
      </p:grpSp>
      <p:pic>
        <p:nvPicPr>
          <p:cNvPr id="54" name="Picture 54"/>
          <p:cNvPicPr>
            <a:picLocks noChangeAspect="1"/>
          </p:cNvPicPr>
          <p:nvPr/>
        </p:nvPicPr>
        <p:blipFill>
          <a:blip r:embed="rId6">
            <a:alphaModFix amt="90000"/>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400000">
            <a:off x="16243411" y="8242411"/>
            <a:ext cx="745842" cy="1285935"/>
          </a:xfrm>
          <a:prstGeom prst="rect">
            <a:avLst/>
          </a:prstGeom>
        </p:spPr>
      </p:pic>
      <p:pic>
        <p:nvPicPr>
          <p:cNvPr id="60" name="Picture 41">
            <a:extLst>
              <a:ext uri="{FF2B5EF4-FFF2-40B4-BE49-F238E27FC236}">
                <a16:creationId xmlns:a16="http://schemas.microsoft.com/office/drawing/2014/main" id="{79A1E892-930A-B443-8A4B-DA1A45165D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421023" y="5402938"/>
            <a:ext cx="2821306" cy="2821306"/>
          </a:xfrm>
          <a:prstGeom prst="rect">
            <a:avLst/>
          </a:prstGeom>
        </p:spPr>
      </p:pic>
      <p:sp>
        <p:nvSpPr>
          <p:cNvPr id="56" name="Slide Number Placeholder 2">
            <a:extLst>
              <a:ext uri="{FF2B5EF4-FFF2-40B4-BE49-F238E27FC236}">
                <a16:creationId xmlns:a16="http://schemas.microsoft.com/office/drawing/2014/main" id="{BF1B4AC1-BE1B-4A06-B116-719ACC1C7E23}"/>
              </a:ext>
            </a:extLst>
          </p:cNvPr>
          <p:cNvSpPr txBox="1">
            <a:spLocks/>
          </p:cNvSpPr>
          <p:nvPr/>
        </p:nvSpPr>
        <p:spPr>
          <a:xfrm>
            <a:off x="17208688" y="8607705"/>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19B768-8ACA-1645-A537-34FE3D05AFD7}" type="slidenum">
              <a:rPr lang="en-US" sz="1800" smtClean="0">
                <a:latin typeface="Lato" panose="020B0604020202020204" charset="0"/>
                <a:ea typeface="Lato" panose="020B0604020202020204" charset="0"/>
                <a:cs typeface="Lato" panose="020B0604020202020204" charset="0"/>
              </a:rPr>
              <a:pPr/>
              <a:t>5</a:t>
            </a:fld>
            <a:endParaRPr lang="en-US" sz="1800" dirty="0">
              <a:latin typeface="Lato" panose="020B0604020202020204" charset="0"/>
              <a:ea typeface="Lato" panose="020B0604020202020204" charset="0"/>
              <a:cs typeface="Lato" panose="020B0604020202020204" charset="0"/>
            </a:endParaRPr>
          </a:p>
        </p:txBody>
      </p:sp>
      <p:sp>
        <p:nvSpPr>
          <p:cNvPr id="57" name="TextBox 31">
            <a:extLst>
              <a:ext uri="{FF2B5EF4-FFF2-40B4-BE49-F238E27FC236}">
                <a16:creationId xmlns:a16="http://schemas.microsoft.com/office/drawing/2014/main" id="{B2B60424-2B90-4A05-877D-ABD214B443DB}"/>
              </a:ext>
            </a:extLst>
          </p:cNvPr>
          <p:cNvSpPr txBox="1"/>
          <p:nvPr/>
        </p:nvSpPr>
        <p:spPr>
          <a:xfrm>
            <a:off x="1028700" y="3005388"/>
            <a:ext cx="7969726" cy="671274"/>
          </a:xfrm>
          <a:prstGeom prst="rect">
            <a:avLst/>
          </a:prstGeom>
        </p:spPr>
        <p:txBody>
          <a:bodyPr lIns="0" tIns="0" rIns="0" bIns="0" rtlCol="0" anchor="t">
            <a:spAutoFit/>
          </a:bodyPr>
          <a:lstStyle/>
          <a:p>
            <a:pPr>
              <a:lnSpc>
                <a:spcPts val="5880"/>
              </a:lnSpc>
              <a:spcBef>
                <a:spcPct val="0"/>
              </a:spcBef>
            </a:pPr>
            <a:r>
              <a:rPr lang="en-US" sz="3800" dirty="0">
                <a:solidFill>
                  <a:srgbClr val="230F0F"/>
                </a:solidFill>
                <a:latin typeface="Lato Bold Bold"/>
              </a:rPr>
              <a:t>2023</a:t>
            </a:r>
          </a:p>
        </p:txBody>
      </p:sp>
      <p:sp>
        <p:nvSpPr>
          <p:cNvPr id="58" name="TextBox 32">
            <a:extLst>
              <a:ext uri="{FF2B5EF4-FFF2-40B4-BE49-F238E27FC236}">
                <a16:creationId xmlns:a16="http://schemas.microsoft.com/office/drawing/2014/main" id="{61E5B78D-8ED4-4C0E-919A-0544080FFFD8}"/>
              </a:ext>
            </a:extLst>
          </p:cNvPr>
          <p:cNvSpPr txBox="1"/>
          <p:nvPr/>
        </p:nvSpPr>
        <p:spPr>
          <a:xfrm>
            <a:off x="1065487" y="3724425"/>
            <a:ext cx="7969726" cy="682174"/>
          </a:xfrm>
          <a:prstGeom prst="rect">
            <a:avLst/>
          </a:prstGeom>
        </p:spPr>
        <p:txBody>
          <a:bodyPr lIns="0" tIns="0" rIns="0" bIns="0" rtlCol="0" anchor="t">
            <a:spAutoFit/>
          </a:bodyPr>
          <a:lstStyle/>
          <a:p>
            <a:pPr>
              <a:lnSpc>
                <a:spcPts val="5880"/>
              </a:lnSpc>
              <a:spcBef>
                <a:spcPct val="0"/>
              </a:spcBef>
            </a:pPr>
            <a:r>
              <a:rPr lang="en-US" sz="3800" dirty="0">
                <a:solidFill>
                  <a:srgbClr val="094D7D"/>
                </a:solidFill>
                <a:latin typeface="Lato Bold Bold"/>
              </a:rPr>
              <a:t>UA WORKFORCE REPORTS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FF"/>
        </a:solidFill>
        <a:effectLst/>
      </p:bgPr>
    </p:bg>
    <p:spTree>
      <p:nvGrpSpPr>
        <p:cNvPr id="1" name=""/>
        <p:cNvGrpSpPr/>
        <p:nvPr/>
      </p:nvGrpSpPr>
      <p:grpSpPr>
        <a:xfrm>
          <a:off x="0" y="0"/>
          <a:ext cx="0" cy="0"/>
          <a:chOff x="0" y="0"/>
          <a:chExt cx="0" cy="0"/>
        </a:xfrm>
      </p:grpSpPr>
      <p:sp>
        <p:nvSpPr>
          <p:cNvPr id="2" name="AutoShape 2"/>
          <p:cNvSpPr/>
          <p:nvPr/>
        </p:nvSpPr>
        <p:spPr>
          <a:xfrm flipH="1">
            <a:off x="-1808379" y="4385593"/>
            <a:ext cx="20096378" cy="0"/>
          </a:xfrm>
          <a:prstGeom prst="line">
            <a:avLst/>
          </a:prstGeom>
          <a:ln w="28575" cap="flat">
            <a:solidFill>
              <a:srgbClr val="211F2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3"/>
          <p:cNvSpPr/>
          <p:nvPr/>
        </p:nvSpPr>
        <p:spPr>
          <a:xfrm rot="5404547">
            <a:off x="3327795" y="1731219"/>
            <a:ext cx="5295948" cy="13059"/>
          </a:xfrm>
          <a:prstGeom prst="line">
            <a:avLst/>
          </a:prstGeom>
          <a:ln w="28575" cap="flat">
            <a:solidFill>
              <a:srgbClr val="211F2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oup 4"/>
          <p:cNvGrpSpPr/>
          <p:nvPr/>
        </p:nvGrpSpPr>
        <p:grpSpPr>
          <a:xfrm>
            <a:off x="0" y="-1"/>
            <a:ext cx="5996922" cy="4385593"/>
            <a:chOff x="0" y="0"/>
            <a:chExt cx="2295737" cy="2086907"/>
          </a:xfrm>
        </p:grpSpPr>
        <p:sp>
          <p:nvSpPr>
            <p:cNvPr id="5" name="Freeform 5"/>
            <p:cNvSpPr/>
            <p:nvPr/>
          </p:nvSpPr>
          <p:spPr>
            <a:xfrm>
              <a:off x="0" y="0"/>
              <a:ext cx="2295737" cy="2086907"/>
            </a:xfrm>
            <a:custGeom>
              <a:avLst/>
              <a:gdLst/>
              <a:ahLst/>
              <a:cxnLst/>
              <a:rect l="l" t="t" r="r" b="b"/>
              <a:pathLst>
                <a:path w="2295737" h="2086907">
                  <a:moveTo>
                    <a:pt x="0" y="0"/>
                  </a:moveTo>
                  <a:lnTo>
                    <a:pt x="2295737" y="0"/>
                  </a:lnTo>
                  <a:lnTo>
                    <a:pt x="2295737" y="2086907"/>
                  </a:lnTo>
                  <a:lnTo>
                    <a:pt x="0" y="2086907"/>
                  </a:lnTo>
                  <a:close/>
                </a:path>
              </a:pathLst>
            </a:custGeom>
            <a:solidFill>
              <a:srgbClr val="EDEDED"/>
            </a:solidFill>
            <a:ln w="28575">
              <a:solidFill>
                <a:srgbClr val="211F21"/>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47625"/>
              <a:ext cx="812800" cy="860425"/>
            </a:xfrm>
            <a:prstGeom prst="rect">
              <a:avLst/>
            </a:prstGeom>
          </p:spPr>
          <p:txBody>
            <a:bodyPr lIns="50800" tIns="50800" rIns="50800" bIns="50800" rtlCol="0" anchor="ctr"/>
            <a:lstStyle/>
            <a:p>
              <a:pPr marL="0" marR="0" lvl="0" indent="0" algn="ctr" defTabSz="914400" rtl="0" eaLnBrk="1" fontAlgn="auto" latinLnBrk="0" hangingPunct="1">
                <a:lnSpc>
                  <a:spcPts val="34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936858" y="1614245"/>
            <a:ext cx="4653806" cy="518732"/>
          </a:xfrm>
          <a:prstGeom prst="rect">
            <a:avLst/>
          </a:prstGeom>
        </p:spPr>
        <p:txBody>
          <a:bodyPr lIns="0" tIns="0" rIns="0" bIns="0" rtlCol="0" anchor="t">
            <a:spAutoFit/>
          </a:bodyPr>
          <a:lstStyle/>
          <a:p>
            <a:pPr marL="0" marR="0" lvl="0" indent="0" algn="l" defTabSz="914400" rtl="0" eaLnBrk="1" fontAlgn="auto" latinLnBrk="0" hangingPunct="1">
              <a:lnSpc>
                <a:spcPts val="4374"/>
              </a:lnSpc>
              <a:spcBef>
                <a:spcPts val="0"/>
              </a:spcBef>
              <a:spcAft>
                <a:spcPts val="0"/>
              </a:spcAft>
              <a:buClrTx/>
              <a:buSzTx/>
              <a:buFontTx/>
              <a:buNone/>
              <a:tabLst/>
              <a:defRPr/>
            </a:pPr>
            <a:r>
              <a:rPr kumimoji="0" lang="en-US" sz="3499" b="0" i="0" u="none" strike="noStrike" kern="1200" cap="none" spc="0" normalizeH="0" baseline="0" noProof="0" dirty="0">
                <a:ln>
                  <a:noFill/>
                </a:ln>
                <a:solidFill>
                  <a:srgbClr val="211F21"/>
                </a:solidFill>
                <a:effectLst/>
                <a:uLnTx/>
                <a:uFillTx/>
                <a:latin typeface="Lato"/>
                <a:ea typeface="+mn-ea"/>
                <a:cs typeface="+mn-cs"/>
              </a:rPr>
              <a:t>Since 2011</a:t>
            </a:r>
          </a:p>
        </p:txBody>
      </p:sp>
      <p:grpSp>
        <p:nvGrpSpPr>
          <p:cNvPr id="11" name="Group 11"/>
          <p:cNvGrpSpPr/>
          <p:nvPr/>
        </p:nvGrpSpPr>
        <p:grpSpPr>
          <a:xfrm>
            <a:off x="1028700" y="1028700"/>
            <a:ext cx="2006420" cy="181463"/>
            <a:chOff x="0" y="0"/>
            <a:chExt cx="2675227" cy="241951"/>
          </a:xfrm>
        </p:grpSpPr>
        <p:grpSp>
          <p:nvGrpSpPr>
            <p:cNvPr id="12" name="Group 12"/>
            <p:cNvGrpSpPr/>
            <p:nvPr/>
          </p:nvGrpSpPr>
          <p:grpSpPr>
            <a:xfrm>
              <a:off x="0" y="0"/>
              <a:ext cx="2182083" cy="241951"/>
              <a:chOff x="0" y="0"/>
              <a:chExt cx="2472253" cy="274125"/>
            </a:xfrm>
          </p:grpSpPr>
          <p:sp>
            <p:nvSpPr>
              <p:cNvPr id="13" name="Freeform 13"/>
              <p:cNvSpPr/>
              <p:nvPr/>
            </p:nvSpPr>
            <p:spPr>
              <a:xfrm>
                <a:off x="0" y="0"/>
                <a:ext cx="2472253" cy="274125"/>
              </a:xfrm>
              <a:custGeom>
                <a:avLst/>
                <a:gdLst/>
                <a:ahLst/>
                <a:cxnLst/>
                <a:rect l="l" t="t" r="r" b="b"/>
                <a:pathLst>
                  <a:path w="2472253" h="274125">
                    <a:moveTo>
                      <a:pt x="0" y="0"/>
                    </a:moveTo>
                    <a:lnTo>
                      <a:pt x="2472253" y="0"/>
                    </a:lnTo>
                    <a:lnTo>
                      <a:pt x="2472253" y="274125"/>
                    </a:lnTo>
                    <a:lnTo>
                      <a:pt x="0" y="274125"/>
                    </a:lnTo>
                    <a:close/>
                  </a:path>
                </a:pathLst>
              </a:custGeom>
              <a:solidFill>
                <a:srgbClr val="55555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4" name="Group 14"/>
            <p:cNvGrpSpPr/>
            <p:nvPr/>
          </p:nvGrpSpPr>
          <p:grpSpPr>
            <a:xfrm>
              <a:off x="2264782" y="0"/>
              <a:ext cx="163872" cy="241951"/>
              <a:chOff x="0" y="0"/>
              <a:chExt cx="185664" cy="274125"/>
            </a:xfrm>
          </p:grpSpPr>
          <p:sp>
            <p:nvSpPr>
              <p:cNvPr id="15" name="Freeform 15"/>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55555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p:cNvGrpSpPr/>
            <p:nvPr/>
          </p:nvGrpSpPr>
          <p:grpSpPr>
            <a:xfrm>
              <a:off x="2511354" y="0"/>
              <a:ext cx="163872" cy="241951"/>
              <a:chOff x="0" y="0"/>
              <a:chExt cx="185664" cy="274125"/>
            </a:xfrm>
          </p:grpSpPr>
          <p:sp>
            <p:nvSpPr>
              <p:cNvPr id="17" name="Freeform 17"/>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074D7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9" name="TextBox 10">
            <a:extLst>
              <a:ext uri="{FF2B5EF4-FFF2-40B4-BE49-F238E27FC236}">
                <a16:creationId xmlns:a16="http://schemas.microsoft.com/office/drawing/2014/main" id="{69B8D81D-ACF2-984F-BA9E-E5603E0857C6}"/>
              </a:ext>
            </a:extLst>
          </p:cNvPr>
          <p:cNvSpPr txBox="1"/>
          <p:nvPr/>
        </p:nvSpPr>
        <p:spPr>
          <a:xfrm>
            <a:off x="936858" y="2316215"/>
            <a:ext cx="3438526" cy="846386"/>
          </a:xfrm>
          <a:prstGeom prst="rect">
            <a:avLst/>
          </a:prstGeom>
        </p:spPr>
        <p:txBody>
          <a:bodyPr wrap="square" lIns="0" tIns="0" rIns="0" bIns="0" rtlCol="0" anchor="t">
            <a:spAutoFit/>
          </a:bodyPr>
          <a:lstStyle/>
          <a:p>
            <a:pPr marL="0" marR="0" lvl="0" indent="0" algn="l" defTabSz="914400" rtl="0" eaLnBrk="1" fontAlgn="auto" latinLnBrk="0" hangingPunct="1">
              <a:lnSpc>
                <a:spcPts val="6631"/>
              </a:lnSpc>
              <a:spcBef>
                <a:spcPts val="0"/>
              </a:spcBef>
              <a:spcAft>
                <a:spcPts val="0"/>
              </a:spcAft>
              <a:buClrTx/>
              <a:buSzTx/>
              <a:buFontTx/>
              <a:buNone/>
              <a:tabLst/>
              <a:defRPr/>
            </a:pPr>
            <a:r>
              <a:rPr kumimoji="0" lang="en-US" sz="7368" b="1" i="0" u="none" strike="noStrike" kern="1200" cap="none" spc="-184" normalizeH="0" baseline="0" noProof="0" dirty="0">
                <a:ln>
                  <a:noFill/>
                </a:ln>
                <a:solidFill>
                  <a:srgbClr val="094D7D"/>
                </a:solidFill>
                <a:effectLst/>
                <a:uLnTx/>
                <a:uFillTx/>
                <a:latin typeface="Lato Bold Bold"/>
                <a:ea typeface="+mn-ea"/>
                <a:cs typeface="+mn-cs"/>
              </a:rPr>
              <a:t>26,948</a:t>
            </a:r>
          </a:p>
        </p:txBody>
      </p:sp>
      <p:sp>
        <p:nvSpPr>
          <p:cNvPr id="20" name="TextBox 11">
            <a:extLst>
              <a:ext uri="{FF2B5EF4-FFF2-40B4-BE49-F238E27FC236}">
                <a16:creationId xmlns:a16="http://schemas.microsoft.com/office/drawing/2014/main" id="{EA0A3216-46E8-354D-A268-BCAFE10AD5CC}"/>
              </a:ext>
            </a:extLst>
          </p:cNvPr>
          <p:cNvSpPr txBox="1"/>
          <p:nvPr/>
        </p:nvSpPr>
        <p:spPr>
          <a:xfrm>
            <a:off x="934375" y="3231431"/>
            <a:ext cx="4653806" cy="769441"/>
          </a:xfrm>
          <a:prstGeom prst="rect">
            <a:avLst/>
          </a:prstGeom>
        </p:spPr>
        <p:txBody>
          <a:bodyPr wrap="square" lIns="0" tIns="0" rIns="0" bIns="0" rtlCol="0" anchor="t">
            <a:spAutoFit/>
          </a:bodyPr>
          <a:lstStyle/>
          <a:p>
            <a:pPr marL="0" marR="0" lvl="0" indent="0" algn="l" defTabSz="914400" rtl="0" eaLnBrk="1" fontAlgn="auto" latinLnBrk="0" hangingPunct="1">
              <a:lnSpc>
                <a:spcPts val="2000"/>
              </a:lnSpc>
              <a:spcBef>
                <a:spcPct val="0"/>
              </a:spcBef>
              <a:spcAft>
                <a:spcPts val="0"/>
              </a:spcAft>
              <a:buClrTx/>
              <a:buSzTx/>
              <a:buFontTx/>
              <a:buNone/>
              <a:tabLst/>
              <a:defRPr/>
            </a:pPr>
            <a:r>
              <a:rPr kumimoji="0" lang="en-US" sz="1800" b="0" i="0" u="none" strike="noStrike" kern="1200" cap="none" spc="0" normalizeH="0" baseline="0" noProof="0" dirty="0">
                <a:ln>
                  <a:noFill/>
                </a:ln>
                <a:solidFill>
                  <a:srgbClr val="211F21"/>
                </a:solidFill>
                <a:effectLst/>
                <a:uLnTx/>
                <a:uFillTx/>
                <a:latin typeface="Lato"/>
                <a:ea typeface="+mn-ea"/>
                <a:cs typeface="+mn-cs"/>
              </a:rPr>
              <a:t>Students have graduated from programs relevant to the state’s high demand industries, producing the following outcomes:</a:t>
            </a:r>
          </a:p>
        </p:txBody>
      </p:sp>
      <p:pic>
        <p:nvPicPr>
          <p:cNvPr id="22" name="Picture 21">
            <a:extLst>
              <a:ext uri="{FF2B5EF4-FFF2-40B4-BE49-F238E27FC236}">
                <a16:creationId xmlns:a16="http://schemas.microsoft.com/office/drawing/2014/main" id="{12A62548-C4CB-EE4F-A260-176E0B07EA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4535" y="1614245"/>
            <a:ext cx="11595100" cy="2540000"/>
          </a:xfrm>
          <a:prstGeom prst="rect">
            <a:avLst/>
          </a:prstGeom>
        </p:spPr>
      </p:pic>
      <p:pic>
        <p:nvPicPr>
          <p:cNvPr id="24" name="Picture 23">
            <a:extLst>
              <a:ext uri="{FF2B5EF4-FFF2-40B4-BE49-F238E27FC236}">
                <a16:creationId xmlns:a16="http://schemas.microsoft.com/office/drawing/2014/main" id="{676C3ABC-AA53-EA40-BF65-2E8998CD9F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31" y="5886942"/>
            <a:ext cx="8810343" cy="3056428"/>
          </a:xfrm>
          <a:prstGeom prst="rect">
            <a:avLst/>
          </a:prstGeom>
        </p:spPr>
      </p:pic>
      <p:pic>
        <p:nvPicPr>
          <p:cNvPr id="26" name="Picture 25">
            <a:extLst>
              <a:ext uri="{FF2B5EF4-FFF2-40B4-BE49-F238E27FC236}">
                <a16:creationId xmlns:a16="http://schemas.microsoft.com/office/drawing/2014/main" id="{6DFE3D4A-C4F1-D546-B41B-3D9DF62540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87018" y="5237271"/>
            <a:ext cx="7186651" cy="4331241"/>
          </a:xfrm>
          <a:prstGeom prst="rect">
            <a:avLst/>
          </a:prstGeom>
        </p:spPr>
      </p:pic>
      <p:sp>
        <p:nvSpPr>
          <p:cNvPr id="21" name="TextBox 46">
            <a:extLst>
              <a:ext uri="{FF2B5EF4-FFF2-40B4-BE49-F238E27FC236}">
                <a16:creationId xmlns:a16="http://schemas.microsoft.com/office/drawing/2014/main" id="{8A02350B-A93B-704C-92D2-DE921580A3E6}"/>
              </a:ext>
            </a:extLst>
          </p:cNvPr>
          <p:cNvSpPr txBox="1"/>
          <p:nvPr/>
        </p:nvSpPr>
        <p:spPr>
          <a:xfrm>
            <a:off x="6588460" y="778344"/>
            <a:ext cx="11341486" cy="682174"/>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ct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Lato Bold Bold"/>
                <a:ea typeface="+mn-ea"/>
                <a:cs typeface="+mn-cs"/>
              </a:rPr>
              <a:t>UA'S IMPACT ON ALASKA'S WORKFORCE</a:t>
            </a:r>
          </a:p>
        </p:txBody>
      </p:sp>
      <p:sp>
        <p:nvSpPr>
          <p:cNvPr id="23" name="Slide Number Placeholder 2">
            <a:extLst>
              <a:ext uri="{FF2B5EF4-FFF2-40B4-BE49-F238E27FC236}">
                <a16:creationId xmlns:a16="http://schemas.microsoft.com/office/drawing/2014/main" id="{A67056DF-1278-45A9-94C3-BED40F4DC7D5}"/>
              </a:ext>
            </a:extLst>
          </p:cNvPr>
          <p:cNvSpPr txBox="1">
            <a:spLocks/>
          </p:cNvSpPr>
          <p:nvPr/>
        </p:nvSpPr>
        <p:spPr>
          <a:xfrm>
            <a:off x="663325" y="92583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prstClr val="black"/>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6</a:t>
            </a:fld>
            <a:endParaRPr kumimoji="0" lang="en-US" sz="1800" b="1" i="0" u="none" strike="noStrike" kern="1200" cap="none" spc="0" normalizeH="0" baseline="0" noProof="0" dirty="0">
              <a:ln>
                <a:noFill/>
              </a:ln>
              <a:solidFill>
                <a:prstClr val="black"/>
              </a:solidFill>
              <a:effectLst/>
              <a:uLnTx/>
              <a:uFillTx/>
              <a:latin typeface="Lato" panose="020B0604020202020204" charset="0"/>
              <a:ea typeface="Lato" panose="020B0604020202020204" charset="0"/>
              <a:cs typeface="Lato" panose="020B0604020202020204" charset="0"/>
            </a:endParaRPr>
          </a:p>
        </p:txBody>
      </p:sp>
      <p:sp>
        <p:nvSpPr>
          <p:cNvPr id="25" name="TextBox 46">
            <a:extLst>
              <a:ext uri="{FF2B5EF4-FFF2-40B4-BE49-F238E27FC236}">
                <a16:creationId xmlns:a16="http://schemas.microsoft.com/office/drawing/2014/main" id="{B95E9359-F445-46A2-A943-567878AE340F}"/>
              </a:ext>
            </a:extLst>
          </p:cNvPr>
          <p:cNvSpPr txBox="1"/>
          <p:nvPr/>
        </p:nvSpPr>
        <p:spPr>
          <a:xfrm>
            <a:off x="2382265" y="4999228"/>
            <a:ext cx="4932935" cy="654859"/>
          </a:xfrm>
          <a:prstGeom prst="rect">
            <a:avLst/>
          </a:prstGeom>
        </p:spPr>
        <p:txBody>
          <a:bodyPr wrap="square" lIns="0" tIns="0" rIns="0" bIns="0" rtlCol="0" anchor="t">
            <a:spAutoFit/>
          </a:bodyPr>
          <a:lstStyle/>
          <a:p>
            <a:pPr marL="0" marR="0" lvl="0" indent="0" algn="l" defTabSz="914400" rtl="0" eaLnBrk="1" fontAlgn="auto" latinLnBrk="0" hangingPunct="1">
              <a:lnSpc>
                <a:spcPts val="588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Lato Bold Bold"/>
                <a:ea typeface="+mn-ea"/>
                <a:cs typeface="+mn-cs"/>
              </a:rPr>
              <a:t>BOOST ALASKA’S HIRE RATE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000876" y="2185987"/>
            <a:ext cx="4303784" cy="3796096"/>
            <a:chOff x="0" y="0"/>
            <a:chExt cx="1228603" cy="1083673"/>
          </a:xfrm>
        </p:grpSpPr>
        <p:sp>
          <p:nvSpPr>
            <p:cNvPr id="3" name="Freeform 3"/>
            <p:cNvSpPr/>
            <p:nvPr/>
          </p:nvSpPr>
          <p:spPr>
            <a:xfrm>
              <a:off x="0" y="0"/>
              <a:ext cx="1228603" cy="1083673"/>
            </a:xfrm>
            <a:custGeom>
              <a:avLst/>
              <a:gdLst/>
              <a:ahLst/>
              <a:cxnLst/>
              <a:rect l="l" t="t" r="r" b="b"/>
              <a:pathLst>
                <a:path w="1228603" h="1083673">
                  <a:moveTo>
                    <a:pt x="0" y="0"/>
                  </a:moveTo>
                  <a:lnTo>
                    <a:pt x="1228603" y="0"/>
                  </a:lnTo>
                  <a:lnTo>
                    <a:pt x="1228603" y="1083673"/>
                  </a:lnTo>
                  <a:lnTo>
                    <a:pt x="0" y="1083673"/>
                  </a:lnTo>
                  <a:close/>
                </a:path>
              </a:pathLst>
            </a:custGeom>
            <a:solidFill>
              <a:srgbClr val="074D7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 name="Group 4"/>
          <p:cNvGrpSpPr/>
          <p:nvPr/>
        </p:nvGrpSpPr>
        <p:grpSpPr>
          <a:xfrm>
            <a:off x="9691671" y="2185987"/>
            <a:ext cx="4413290" cy="3796096"/>
            <a:chOff x="0" y="0"/>
            <a:chExt cx="1259863" cy="1083673"/>
          </a:xfrm>
        </p:grpSpPr>
        <p:sp>
          <p:nvSpPr>
            <p:cNvPr id="5" name="Freeform 5"/>
            <p:cNvSpPr/>
            <p:nvPr/>
          </p:nvSpPr>
          <p:spPr>
            <a:xfrm>
              <a:off x="0" y="0"/>
              <a:ext cx="1259863" cy="1083673"/>
            </a:xfrm>
            <a:custGeom>
              <a:avLst/>
              <a:gdLst/>
              <a:ahLst/>
              <a:cxnLst/>
              <a:rect l="l" t="t" r="r" b="b"/>
              <a:pathLst>
                <a:path w="1259863" h="1083673">
                  <a:moveTo>
                    <a:pt x="0" y="0"/>
                  </a:moveTo>
                  <a:lnTo>
                    <a:pt x="1259863" y="0"/>
                  </a:lnTo>
                  <a:lnTo>
                    <a:pt x="1259863" y="1083673"/>
                  </a:lnTo>
                  <a:lnTo>
                    <a:pt x="0" y="1083673"/>
                  </a:lnTo>
                  <a:close/>
                </a:path>
              </a:pathLst>
            </a:custGeom>
            <a:solidFill>
              <a:srgbClr val="B2B2B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707605" y="1079077"/>
            <a:ext cx="7182969" cy="690061"/>
          </a:xfrm>
          <a:prstGeom prst="rect">
            <a:avLst/>
          </a:prstGeom>
        </p:spPr>
        <p:txBody>
          <a:bodyPr lIns="0" tIns="0" rIns="0" bIns="0" rtlCol="0" anchor="t">
            <a:spAutoFit/>
          </a:bodyPr>
          <a:lstStyle/>
          <a:p>
            <a:pPr marL="0" marR="0" lvl="0" indent="0" algn="l" defTabSz="914400" rtl="0" eaLnBrk="1" fontAlgn="auto" latinLnBrk="0" hangingPunct="1">
              <a:lnSpc>
                <a:spcPts val="5880"/>
              </a:lnSpc>
              <a:spcBef>
                <a:spcPct val="0"/>
              </a:spcBef>
              <a:spcAft>
                <a:spcPts val="0"/>
              </a:spcAft>
              <a:buClrTx/>
              <a:buSzTx/>
              <a:buFontTx/>
              <a:buNone/>
              <a:tabLst/>
              <a:defRPr/>
            </a:pPr>
            <a:r>
              <a:rPr kumimoji="0" lang="en-US" sz="4200" b="1" i="0" u="none" strike="noStrike" kern="1200" cap="none" spc="0" normalizeH="0" baseline="0" noProof="0" dirty="0">
                <a:ln>
                  <a:noFill/>
                </a:ln>
                <a:solidFill>
                  <a:srgbClr val="094D7D"/>
                </a:solidFill>
                <a:effectLst/>
                <a:uLnTx/>
                <a:uFillTx/>
                <a:latin typeface="Lato Bold Bold"/>
                <a:ea typeface="+mn-ea"/>
                <a:cs typeface="+mn-cs"/>
              </a:rPr>
              <a:t>CAREER COACH</a:t>
            </a:r>
          </a:p>
        </p:txBody>
      </p:sp>
      <p:sp>
        <p:nvSpPr>
          <p:cNvPr id="9" name="TextBox 9"/>
          <p:cNvSpPr txBox="1"/>
          <p:nvPr/>
        </p:nvSpPr>
        <p:spPr>
          <a:xfrm>
            <a:off x="707605" y="1911574"/>
            <a:ext cx="8641852" cy="1451808"/>
          </a:xfrm>
          <a:prstGeom prst="rect">
            <a:avLst/>
          </a:prstGeom>
        </p:spPr>
        <p:txBody>
          <a:bodyPr wrap="square"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282" normalizeH="0" baseline="0" noProof="0" dirty="0">
                <a:ln>
                  <a:noFill/>
                </a:ln>
                <a:solidFill>
                  <a:srgbClr val="111111"/>
                </a:solidFill>
                <a:effectLst/>
                <a:uLnTx/>
                <a:uFillTx/>
                <a:latin typeface="Lato Bold Bold"/>
                <a:ea typeface="+mn-ea"/>
                <a:cs typeface="+mn-cs"/>
              </a:rPr>
              <a:t>CONNECTING STUDENTS TO </a:t>
            </a:r>
          </a:p>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282" normalizeH="0" baseline="0" noProof="0" dirty="0">
                <a:ln>
                  <a:noFill/>
                </a:ln>
                <a:solidFill>
                  <a:srgbClr val="111111"/>
                </a:solidFill>
                <a:effectLst/>
                <a:uLnTx/>
                <a:uFillTx/>
                <a:latin typeface="Lato Bold Bold"/>
                <a:ea typeface="+mn-ea"/>
                <a:cs typeface="+mn-cs"/>
              </a:rPr>
              <a:t>HIGH-DEMAND JOBS THROUGH </a:t>
            </a:r>
          </a:p>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282" normalizeH="0" baseline="0" noProof="0" dirty="0">
                <a:ln>
                  <a:noFill/>
                </a:ln>
                <a:solidFill>
                  <a:srgbClr val="111111"/>
                </a:solidFill>
                <a:effectLst/>
                <a:uLnTx/>
                <a:uFillTx/>
                <a:latin typeface="Lato Bold Bold"/>
                <a:ea typeface="+mn-ea"/>
                <a:cs typeface="+mn-cs"/>
              </a:rPr>
              <a:t>UA PROGRAMS</a:t>
            </a:r>
          </a:p>
        </p:txBody>
      </p:sp>
      <p:sp>
        <p:nvSpPr>
          <p:cNvPr id="10" name="TextBox 10"/>
          <p:cNvSpPr txBox="1"/>
          <p:nvPr/>
        </p:nvSpPr>
        <p:spPr>
          <a:xfrm>
            <a:off x="702743" y="3780772"/>
            <a:ext cx="8301333" cy="755784"/>
          </a:xfrm>
          <a:prstGeom prst="rect">
            <a:avLst/>
          </a:prstGeom>
        </p:spPr>
        <p:txBody>
          <a:bodyPr lIns="0" tIns="0" rIns="0" bIns="0" rtlCol="0" anchor="t">
            <a:spAutoFit/>
          </a:bodyPr>
          <a:lstStyle/>
          <a:p>
            <a:pPr marL="0" marR="0" lvl="0" indent="0" algn="l" defTabSz="914400" rtl="0" eaLnBrk="1" fontAlgn="auto" latinLnBrk="0" hangingPunct="1">
              <a:lnSpc>
                <a:spcPts val="3079"/>
              </a:lnSpc>
              <a:spcBef>
                <a:spcPts val="0"/>
              </a:spcBef>
              <a:spcAft>
                <a:spcPts val="0"/>
              </a:spcAft>
              <a:buClrTx/>
              <a:buSzTx/>
              <a:buFontTx/>
              <a:buNone/>
              <a:tabLst/>
              <a:defRPr/>
            </a:pPr>
            <a:r>
              <a:rPr kumimoji="0" lang="en-US" sz="2199" b="0" i="0" u="none" strike="noStrike" kern="1200" cap="none" spc="0" normalizeH="0" baseline="0" noProof="0" dirty="0">
                <a:ln>
                  <a:noFill/>
                </a:ln>
                <a:solidFill>
                  <a:srgbClr val="000000"/>
                </a:solidFill>
                <a:effectLst/>
                <a:uLnTx/>
                <a:uFillTx/>
                <a:latin typeface="Lato"/>
                <a:ea typeface="+mn-ea"/>
                <a:cs typeface="+mn-cs"/>
              </a:rPr>
              <a:t>Students can make connections between UA programs and careers based on their interests and the job market in Alaska.</a:t>
            </a:r>
          </a:p>
        </p:txBody>
      </p:sp>
      <p:sp>
        <p:nvSpPr>
          <p:cNvPr id="11" name="TextBox 11"/>
          <p:cNvSpPr txBox="1"/>
          <p:nvPr/>
        </p:nvSpPr>
        <p:spPr>
          <a:xfrm>
            <a:off x="13015858" y="6802838"/>
            <a:ext cx="7166309" cy="456856"/>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282" normalizeH="0" baseline="0" noProof="0" dirty="0">
                <a:ln>
                  <a:noFill/>
                </a:ln>
                <a:solidFill>
                  <a:srgbClr val="111111"/>
                </a:solidFill>
                <a:effectLst/>
                <a:uLnTx/>
                <a:uFillTx/>
                <a:latin typeface="Lato Bold Bold"/>
                <a:ea typeface="+mn-ea"/>
                <a:cs typeface="+mn-cs"/>
              </a:rPr>
              <a:t>Top Five Career Searches</a:t>
            </a:r>
          </a:p>
        </p:txBody>
      </p:sp>
      <p:sp>
        <p:nvSpPr>
          <p:cNvPr id="12" name="TextBox 12"/>
          <p:cNvSpPr txBox="1"/>
          <p:nvPr/>
        </p:nvSpPr>
        <p:spPr>
          <a:xfrm>
            <a:off x="13058740" y="7493718"/>
            <a:ext cx="6108587" cy="1574726"/>
          </a:xfrm>
          <a:prstGeom prst="rect">
            <a:avLst/>
          </a:prstGeom>
        </p:spPr>
        <p:txBody>
          <a:bodyPr lIns="0" tIns="0" rIns="0" bIns="0" rtlCol="0" anchor="t">
            <a:spAutoFit/>
          </a:bodyPr>
          <a:lstStyle/>
          <a:p>
            <a:pPr marL="285750" marR="0" lvl="0" indent="-285750" algn="l" defTabSz="914400" rtl="0" eaLnBrk="1" fontAlgn="auto" latinLnBrk="0" hangingPunct="1">
              <a:lnSpc>
                <a:spcPts val="2519"/>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Welding</a:t>
            </a:r>
          </a:p>
          <a:p>
            <a:pPr marL="285750" marR="0" lvl="0" indent="-285750" algn="l" defTabSz="914400" rtl="0" eaLnBrk="1" fontAlgn="auto" latinLnBrk="0" hangingPunct="1">
              <a:lnSpc>
                <a:spcPts val="2519"/>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Computer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Networking</a:t>
            </a:r>
          </a:p>
          <a:p>
            <a:pPr marL="285750" marR="0" lvl="0" indent="-285750" algn="l" defTabSz="914400" rtl="0" eaLnBrk="1" fontAlgn="auto" latinLnBrk="0" hangingPunct="1">
              <a:lnSpc>
                <a:spcPts val="2519"/>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Accounting</a:t>
            </a:r>
          </a:p>
          <a:p>
            <a:pPr marL="285750" marR="0" lvl="0" indent="-285750" algn="l" defTabSz="914400" rtl="0" eaLnBrk="1" fontAlgn="auto" latinLnBrk="0" hangingPunct="1">
              <a:lnSpc>
                <a:spcPts val="2519"/>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Pilot</a:t>
            </a:r>
          </a:p>
          <a:p>
            <a:pPr marL="285750" marR="0" lvl="0" indent="-285750" algn="l" defTabSz="914400" rtl="0" eaLnBrk="1" fontAlgn="auto" latinLnBrk="0" hangingPunct="1">
              <a:lnSpc>
                <a:spcPts val="2519"/>
              </a:lnSpc>
              <a:spcBef>
                <a:spcPct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222222"/>
                </a:solidFill>
                <a:effectLst/>
                <a:uLnTx/>
                <a:uFillTx/>
                <a:latin typeface="Arial" panose="020B0604020202020204" pitchFamily="34" charset="0"/>
                <a:ea typeface="+mn-ea"/>
                <a:cs typeface="+mn-cs"/>
              </a:rPr>
              <a:t>Nursing</a:t>
            </a:r>
            <a:endParaRPr kumimoji="0" lang="en-US" sz="1799" b="0" i="0" u="none" strike="noStrike" kern="1200" cap="none" spc="0" normalizeH="0" baseline="0" noProof="0" dirty="0">
              <a:ln>
                <a:noFill/>
              </a:ln>
              <a:solidFill>
                <a:srgbClr val="111111"/>
              </a:solidFill>
              <a:effectLst/>
              <a:uLnTx/>
              <a:uFillTx/>
              <a:latin typeface="Lato"/>
              <a:ea typeface="+mn-ea"/>
              <a:cs typeface="+mn-cs"/>
            </a:endParaRPr>
          </a:p>
        </p:txBody>
      </p:sp>
      <p:sp>
        <p:nvSpPr>
          <p:cNvPr id="13" name="TextBox 13"/>
          <p:cNvSpPr txBox="1"/>
          <p:nvPr/>
        </p:nvSpPr>
        <p:spPr>
          <a:xfrm>
            <a:off x="11506362" y="1187588"/>
            <a:ext cx="5138771" cy="456856"/>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282" normalizeH="0" baseline="0" noProof="0" dirty="0">
                <a:ln>
                  <a:noFill/>
                </a:ln>
                <a:solidFill>
                  <a:prstClr val="black"/>
                </a:solidFill>
                <a:effectLst/>
                <a:uLnTx/>
                <a:uFillTx/>
                <a:latin typeface="Lato Bold Bold"/>
                <a:ea typeface="+mn-ea"/>
                <a:cs typeface="+mn-cs"/>
              </a:rPr>
              <a:t>In the last six months… </a:t>
            </a:r>
          </a:p>
        </p:txBody>
      </p:sp>
      <p:sp>
        <p:nvSpPr>
          <p:cNvPr id="14" name="TextBox 14"/>
          <p:cNvSpPr txBox="1"/>
          <p:nvPr/>
        </p:nvSpPr>
        <p:spPr>
          <a:xfrm>
            <a:off x="9705612" y="4069528"/>
            <a:ext cx="4413290" cy="951671"/>
          </a:xfrm>
          <a:prstGeom prst="rect">
            <a:avLst/>
          </a:prstGeom>
        </p:spPr>
        <p:txBody>
          <a:bodyPr wrap="square"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282" normalizeH="0" baseline="0" noProof="0" dirty="0">
                <a:ln>
                  <a:noFill/>
                </a:ln>
                <a:solidFill>
                  <a:srgbClr val="FEFFFF"/>
                </a:solidFill>
                <a:effectLst/>
                <a:uLnTx/>
                <a:uFillTx/>
                <a:latin typeface="Lato Bold Bold"/>
                <a:ea typeface="+mn-ea"/>
                <a:cs typeface="+mn-cs"/>
              </a:rPr>
              <a:t>Unique visitors viewed Career Coach</a:t>
            </a:r>
          </a:p>
        </p:txBody>
      </p:sp>
      <p:sp>
        <p:nvSpPr>
          <p:cNvPr id="15" name="TextBox 15"/>
          <p:cNvSpPr txBox="1"/>
          <p:nvPr/>
        </p:nvSpPr>
        <p:spPr>
          <a:xfrm>
            <a:off x="10570746" y="2740359"/>
            <a:ext cx="2592019" cy="1052404"/>
          </a:xfrm>
          <a:prstGeom prst="rect">
            <a:avLst/>
          </a:prstGeom>
        </p:spPr>
        <p:txBody>
          <a:bodyPr lIns="0" tIns="0" rIns="0" bIns="0" rtlCol="0" anchor="t">
            <a:spAutoFit/>
          </a:bodyPr>
          <a:lstStyle/>
          <a:p>
            <a:pPr marL="0" marR="0" lvl="0" indent="0" algn="ctr" defTabSz="914400" rtl="0" eaLnBrk="1" fontAlgn="auto" latinLnBrk="0" hangingPunct="1">
              <a:lnSpc>
                <a:spcPts val="8959"/>
              </a:lnSpc>
              <a:spcBef>
                <a:spcPct val="0"/>
              </a:spcBef>
              <a:spcAft>
                <a:spcPts val="0"/>
              </a:spcAft>
              <a:buClrTx/>
              <a:buSzTx/>
              <a:buFontTx/>
              <a:buNone/>
              <a:tabLst/>
              <a:defRPr/>
            </a:pPr>
            <a:r>
              <a:rPr kumimoji="0" lang="en-US" sz="6399" b="1" i="0" u="none" strike="noStrike" kern="1200" cap="none" spc="0" normalizeH="0" baseline="0" noProof="0" dirty="0">
                <a:ln>
                  <a:noFill/>
                </a:ln>
                <a:solidFill>
                  <a:prstClr val="white"/>
                </a:solidFill>
                <a:effectLst/>
                <a:uLnTx/>
                <a:uFillTx/>
                <a:latin typeface="Lato Bold Bold"/>
                <a:ea typeface="+mn-ea"/>
                <a:cs typeface="+mn-cs"/>
              </a:rPr>
              <a:t>4,555</a:t>
            </a:r>
          </a:p>
        </p:txBody>
      </p:sp>
      <p:sp>
        <p:nvSpPr>
          <p:cNvPr id="16" name="TextBox 16"/>
          <p:cNvSpPr txBox="1"/>
          <p:nvPr/>
        </p:nvSpPr>
        <p:spPr>
          <a:xfrm>
            <a:off x="14732323" y="2740359"/>
            <a:ext cx="2852934" cy="1157817"/>
          </a:xfrm>
          <a:prstGeom prst="rect">
            <a:avLst/>
          </a:prstGeom>
        </p:spPr>
        <p:txBody>
          <a:bodyPr lIns="0" tIns="0" rIns="0" bIns="0" rtlCol="0" anchor="t">
            <a:spAutoFit/>
          </a:bodyPr>
          <a:lstStyle/>
          <a:p>
            <a:pPr marL="0" marR="0" lvl="0" indent="0" algn="ctr" defTabSz="914400" rtl="0" eaLnBrk="1" fontAlgn="auto" latinLnBrk="0" hangingPunct="1">
              <a:lnSpc>
                <a:spcPts val="9861"/>
              </a:lnSpc>
              <a:spcBef>
                <a:spcPct val="0"/>
              </a:spcBef>
              <a:spcAft>
                <a:spcPts val="0"/>
              </a:spcAft>
              <a:buClrTx/>
              <a:buSzTx/>
              <a:buFontTx/>
              <a:buNone/>
              <a:tabLst/>
              <a:defRPr/>
            </a:pPr>
            <a:r>
              <a:rPr kumimoji="0" lang="en-US" sz="7044" b="1" i="0" u="none" strike="noStrike" kern="1200" cap="none" spc="0" normalizeH="0" baseline="0" noProof="0" dirty="0">
                <a:ln>
                  <a:noFill/>
                </a:ln>
                <a:solidFill>
                  <a:srgbClr val="FEFFFF"/>
                </a:solidFill>
                <a:effectLst/>
                <a:uLnTx/>
                <a:uFillTx/>
                <a:latin typeface="Lato Bold Bold"/>
                <a:ea typeface="+mn-ea"/>
                <a:cs typeface="+mn-cs"/>
              </a:rPr>
              <a:t>815</a:t>
            </a:r>
          </a:p>
        </p:txBody>
      </p:sp>
      <p:sp>
        <p:nvSpPr>
          <p:cNvPr id="17" name="TextBox 17"/>
          <p:cNvSpPr txBox="1"/>
          <p:nvPr/>
        </p:nvSpPr>
        <p:spPr>
          <a:xfrm>
            <a:off x="14320549" y="4069528"/>
            <a:ext cx="3689950" cy="1451808"/>
          </a:xfrm>
          <a:prstGeom prst="rect">
            <a:avLst/>
          </a:prstGeom>
        </p:spPr>
        <p:txBody>
          <a:bodyPr lIns="0" tIns="0" rIns="0" bIns="0" rtlCol="0" anchor="t">
            <a:spAutoFit/>
          </a:bodyPr>
          <a:lstStyle/>
          <a:p>
            <a:pPr marL="0" marR="0" lvl="0" indent="0" algn="ctr" defTabSz="914400" rtl="0" eaLnBrk="1" fontAlgn="auto" latinLnBrk="0" hangingPunct="1">
              <a:lnSpc>
                <a:spcPts val="3919"/>
              </a:lnSpc>
              <a:spcBef>
                <a:spcPct val="0"/>
              </a:spcBef>
              <a:spcAft>
                <a:spcPts val="0"/>
              </a:spcAft>
              <a:buClrTx/>
              <a:buSzTx/>
              <a:buFontTx/>
              <a:buNone/>
              <a:tabLst/>
              <a:defRPr/>
            </a:pPr>
            <a:r>
              <a:rPr kumimoji="0" lang="en-US" sz="2799" b="1" i="0" u="none" strike="noStrike" kern="1200" cap="none" spc="282" normalizeH="0" baseline="0" noProof="0" dirty="0">
                <a:ln>
                  <a:noFill/>
                </a:ln>
                <a:solidFill>
                  <a:srgbClr val="FEFFFF"/>
                </a:solidFill>
                <a:effectLst/>
                <a:uLnTx/>
                <a:uFillTx/>
                <a:latin typeface="Lato Bold Bold"/>
                <a:ea typeface="+mn-ea"/>
                <a:cs typeface="+mn-cs"/>
              </a:rPr>
              <a:t>Career assessments completed</a:t>
            </a:r>
          </a:p>
        </p:txBody>
      </p:sp>
      <p:sp>
        <p:nvSpPr>
          <p:cNvPr id="18" name="AutoShape 18"/>
          <p:cNvSpPr/>
          <p:nvPr/>
        </p:nvSpPr>
        <p:spPr>
          <a:xfrm>
            <a:off x="9691324" y="0"/>
            <a:ext cx="14288" cy="10543782"/>
          </a:xfrm>
          <a:prstGeom prst="line">
            <a:avLst/>
          </a:prstGeom>
          <a:ln w="28575" cap="flat">
            <a:solidFill>
              <a:srgbClr val="211F2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AutoShape 19"/>
          <p:cNvSpPr/>
          <p:nvPr/>
        </p:nvSpPr>
        <p:spPr>
          <a:xfrm flipH="1">
            <a:off x="9705611" y="5996371"/>
            <a:ext cx="8920901" cy="0"/>
          </a:xfrm>
          <a:prstGeom prst="line">
            <a:avLst/>
          </a:prstGeom>
          <a:ln w="28575" cap="flat">
            <a:solidFill>
              <a:srgbClr val="211F2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AutoShape 20"/>
          <p:cNvSpPr/>
          <p:nvPr/>
        </p:nvSpPr>
        <p:spPr>
          <a:xfrm flipH="1">
            <a:off x="9691324" y="2199892"/>
            <a:ext cx="18626513" cy="0"/>
          </a:xfrm>
          <a:prstGeom prst="line">
            <a:avLst/>
          </a:prstGeom>
          <a:ln w="28575" cap="flat">
            <a:solidFill>
              <a:srgbClr val="211F2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AutoShape 21"/>
          <p:cNvSpPr/>
          <p:nvPr/>
        </p:nvSpPr>
        <p:spPr>
          <a:xfrm>
            <a:off x="14119249" y="2171700"/>
            <a:ext cx="0" cy="3795656"/>
          </a:xfrm>
          <a:prstGeom prst="line">
            <a:avLst/>
          </a:prstGeom>
          <a:ln w="28575" cap="flat">
            <a:solidFill>
              <a:srgbClr val="211F21"/>
            </a:solidFill>
            <a:prstDash val="solid"/>
            <a:headEnd type="none" w="sm" len="sm"/>
            <a:tailEnd type="none" w="sm"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22" name="Picture 22"/>
          <p:cNvPicPr>
            <a:picLocks noChangeAspect="1"/>
          </p:cNvPicPr>
          <p:nvPr/>
        </p:nvPicPr>
        <p:blipFill>
          <a:blip r:embed="rId3">
            <a:alphaModFix amt="9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5400000">
            <a:off x="16632642" y="8354324"/>
            <a:ext cx="745842" cy="1285935"/>
          </a:xfrm>
          <a:prstGeom prst="rect">
            <a:avLst/>
          </a:prstGeom>
        </p:spPr>
      </p:pic>
      <p:pic>
        <p:nvPicPr>
          <p:cNvPr id="24" name="Picture 23">
            <a:extLst>
              <a:ext uri="{FF2B5EF4-FFF2-40B4-BE49-F238E27FC236}">
                <a16:creationId xmlns:a16="http://schemas.microsoft.com/office/drawing/2014/main" id="{6D7C567A-94BD-834D-A588-9E5718844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069" y="5131223"/>
            <a:ext cx="8432800" cy="4076700"/>
          </a:xfrm>
          <a:prstGeom prst="rect">
            <a:avLst/>
          </a:prstGeom>
        </p:spPr>
      </p:pic>
      <p:grpSp>
        <p:nvGrpSpPr>
          <p:cNvPr id="26" name="Group 12">
            <a:extLst>
              <a:ext uri="{FF2B5EF4-FFF2-40B4-BE49-F238E27FC236}">
                <a16:creationId xmlns:a16="http://schemas.microsoft.com/office/drawing/2014/main" id="{A9CDD0F7-6DDA-8845-8BF0-EB1E738EBC96}"/>
              </a:ext>
            </a:extLst>
          </p:cNvPr>
          <p:cNvGrpSpPr/>
          <p:nvPr/>
        </p:nvGrpSpPr>
        <p:grpSpPr>
          <a:xfrm>
            <a:off x="5261122" y="1356443"/>
            <a:ext cx="1636562" cy="181463"/>
            <a:chOff x="0" y="0"/>
            <a:chExt cx="2472253" cy="274125"/>
          </a:xfrm>
        </p:grpSpPr>
        <p:sp>
          <p:nvSpPr>
            <p:cNvPr id="27" name="Freeform 13">
              <a:extLst>
                <a:ext uri="{FF2B5EF4-FFF2-40B4-BE49-F238E27FC236}">
                  <a16:creationId xmlns:a16="http://schemas.microsoft.com/office/drawing/2014/main" id="{AEF80F9C-FC33-0A41-8AA3-21FB8AE65B28}"/>
                </a:ext>
              </a:extLst>
            </p:cNvPr>
            <p:cNvSpPr/>
            <p:nvPr/>
          </p:nvSpPr>
          <p:spPr>
            <a:xfrm>
              <a:off x="0" y="0"/>
              <a:ext cx="2472253" cy="274125"/>
            </a:xfrm>
            <a:custGeom>
              <a:avLst/>
              <a:gdLst/>
              <a:ahLst/>
              <a:cxnLst/>
              <a:rect l="l" t="t" r="r" b="b"/>
              <a:pathLst>
                <a:path w="2472253" h="274125">
                  <a:moveTo>
                    <a:pt x="0" y="0"/>
                  </a:moveTo>
                  <a:lnTo>
                    <a:pt x="2472253" y="0"/>
                  </a:lnTo>
                  <a:lnTo>
                    <a:pt x="2472253" y="274125"/>
                  </a:lnTo>
                  <a:lnTo>
                    <a:pt x="0" y="274125"/>
                  </a:lnTo>
                  <a:close/>
                </a:path>
              </a:pathLst>
            </a:custGeom>
            <a:solidFill>
              <a:srgbClr val="55555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8" name="Group 14">
            <a:extLst>
              <a:ext uri="{FF2B5EF4-FFF2-40B4-BE49-F238E27FC236}">
                <a16:creationId xmlns:a16="http://schemas.microsoft.com/office/drawing/2014/main" id="{223599C1-C8F1-1E43-9AF6-94BCF64E0C67}"/>
              </a:ext>
            </a:extLst>
          </p:cNvPr>
          <p:cNvGrpSpPr/>
          <p:nvPr/>
        </p:nvGrpSpPr>
        <p:grpSpPr>
          <a:xfrm>
            <a:off x="6959709" y="1356443"/>
            <a:ext cx="122904" cy="181463"/>
            <a:chOff x="0" y="0"/>
            <a:chExt cx="185664" cy="274125"/>
          </a:xfrm>
        </p:grpSpPr>
        <p:sp>
          <p:nvSpPr>
            <p:cNvPr id="29" name="Freeform 15">
              <a:extLst>
                <a:ext uri="{FF2B5EF4-FFF2-40B4-BE49-F238E27FC236}">
                  <a16:creationId xmlns:a16="http://schemas.microsoft.com/office/drawing/2014/main" id="{85C2ABC3-B568-3648-94EC-8C108FF03E78}"/>
                </a:ext>
              </a:extLst>
            </p:cNvPr>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55555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16">
            <a:extLst>
              <a:ext uri="{FF2B5EF4-FFF2-40B4-BE49-F238E27FC236}">
                <a16:creationId xmlns:a16="http://schemas.microsoft.com/office/drawing/2014/main" id="{2264D0F5-FA57-484C-9428-3944BF0955F9}"/>
              </a:ext>
            </a:extLst>
          </p:cNvPr>
          <p:cNvGrpSpPr/>
          <p:nvPr/>
        </p:nvGrpSpPr>
        <p:grpSpPr>
          <a:xfrm>
            <a:off x="7144638" y="1356443"/>
            <a:ext cx="122904" cy="181463"/>
            <a:chOff x="0" y="0"/>
            <a:chExt cx="185664" cy="274125"/>
          </a:xfrm>
        </p:grpSpPr>
        <p:sp>
          <p:nvSpPr>
            <p:cNvPr id="31" name="Freeform 17">
              <a:extLst>
                <a:ext uri="{FF2B5EF4-FFF2-40B4-BE49-F238E27FC236}">
                  <a16:creationId xmlns:a16="http://schemas.microsoft.com/office/drawing/2014/main" id="{ADA0BD87-5337-0545-9C95-64F570BE4843}"/>
                </a:ext>
              </a:extLst>
            </p:cNvPr>
            <p:cNvSpPr/>
            <p:nvPr/>
          </p:nvSpPr>
          <p:spPr>
            <a:xfrm>
              <a:off x="0" y="0"/>
              <a:ext cx="185664" cy="274125"/>
            </a:xfrm>
            <a:custGeom>
              <a:avLst/>
              <a:gdLst/>
              <a:ahLst/>
              <a:cxnLst/>
              <a:rect l="l" t="t" r="r" b="b"/>
              <a:pathLst>
                <a:path w="185664" h="274125">
                  <a:moveTo>
                    <a:pt x="0" y="0"/>
                  </a:moveTo>
                  <a:lnTo>
                    <a:pt x="185664" y="0"/>
                  </a:lnTo>
                  <a:lnTo>
                    <a:pt x="185664" y="274125"/>
                  </a:lnTo>
                  <a:lnTo>
                    <a:pt x="0" y="274125"/>
                  </a:lnTo>
                  <a:close/>
                </a:path>
              </a:pathLst>
            </a:custGeom>
            <a:solidFill>
              <a:srgbClr val="074D7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33">
            <a:extLst>
              <a:ext uri="{FF2B5EF4-FFF2-40B4-BE49-F238E27FC236}">
                <a16:creationId xmlns:a16="http://schemas.microsoft.com/office/drawing/2014/main" id="{C87837F8-328A-D842-A243-BD9BCC6C23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47479" y="6743700"/>
            <a:ext cx="2626512" cy="2626512"/>
          </a:xfrm>
          <a:prstGeom prst="rect">
            <a:avLst/>
          </a:prstGeom>
        </p:spPr>
      </p:pic>
      <p:sp>
        <p:nvSpPr>
          <p:cNvPr id="6" name="Slide Number Placeholder 2">
            <a:extLst>
              <a:ext uri="{FF2B5EF4-FFF2-40B4-BE49-F238E27FC236}">
                <a16:creationId xmlns:a16="http://schemas.microsoft.com/office/drawing/2014/main" id="{331DFBAD-F1ED-6775-1881-2CE3215F1E9C}"/>
              </a:ext>
            </a:extLst>
          </p:cNvPr>
          <p:cNvSpPr txBox="1">
            <a:spLocks/>
          </p:cNvSpPr>
          <p:nvPr/>
        </p:nvSpPr>
        <p:spPr>
          <a:xfrm>
            <a:off x="16535400" y="93800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prstClr val="black"/>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7</a:t>
            </a:fld>
            <a:endParaRPr kumimoji="0" lang="en-US" sz="1800" b="1" i="0" u="none" strike="noStrike" kern="1200" cap="none" spc="0" normalizeH="0" baseline="0" noProof="0" dirty="0">
              <a:ln>
                <a:noFill/>
              </a:ln>
              <a:solidFill>
                <a:prstClr val="black"/>
              </a:solidFill>
              <a:effectLst/>
              <a:uLnTx/>
              <a:uFillTx/>
              <a:latin typeface="Lato" panose="020B0604020202020204" charset="0"/>
              <a:ea typeface="Lato" panose="020B0604020202020204" charset="0"/>
              <a:cs typeface="Lato" panose="020B0604020202020204" charset="0"/>
            </a:endParaRPr>
          </a:p>
        </p:txBody>
      </p:sp>
    </p:spTree>
    <p:extLst>
      <p:ext uri="{BB962C8B-B14F-4D97-AF65-F5344CB8AC3E}">
        <p14:creationId xmlns:p14="http://schemas.microsoft.com/office/powerpoint/2010/main" val="1777604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74D7E"/>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5749808"/>
            <a:chOff x="0" y="0"/>
            <a:chExt cx="24384000" cy="7666411"/>
          </a:xfrm>
        </p:grpSpPr>
        <p:pic>
          <p:nvPicPr>
            <p:cNvPr id="3" name="Picture 3"/>
            <p:cNvPicPr>
              <a:picLocks noChangeAspect="1"/>
            </p:cNvPicPr>
            <p:nvPr/>
          </p:nvPicPr>
          <p:blipFill>
            <a:blip r:embed="rId3">
              <a:alphaModFix amt="40000"/>
            </a:blip>
            <a:srcRect l="9818" r="13074" b="3256"/>
            <a:stretch>
              <a:fillRect/>
            </a:stretch>
          </p:blipFill>
          <p:spPr>
            <a:xfrm>
              <a:off x="0" y="0"/>
              <a:ext cx="24384000" cy="7666411"/>
            </a:xfrm>
            <a:prstGeom prst="rect">
              <a:avLst/>
            </a:prstGeom>
          </p:spPr>
        </p:pic>
      </p:grpSp>
      <p:grpSp>
        <p:nvGrpSpPr>
          <p:cNvPr id="4" name="Group 4"/>
          <p:cNvGrpSpPr>
            <a:grpSpLocks noChangeAspect="1"/>
          </p:cNvGrpSpPr>
          <p:nvPr/>
        </p:nvGrpSpPr>
        <p:grpSpPr>
          <a:xfrm>
            <a:off x="7103598" y="2874904"/>
            <a:ext cx="4080805" cy="5615299"/>
            <a:chOff x="0" y="0"/>
            <a:chExt cx="1854200" cy="2551430"/>
          </a:xfrm>
        </p:grpSpPr>
        <p:sp>
          <p:nvSpPr>
            <p:cNvPr id="5" name="Freeform 5"/>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txBody>
            <a:bodyPr/>
            <a:lstStyle/>
            <a:p>
              <a:endParaRPr lang="en-US"/>
            </a:p>
          </p:txBody>
        </p:sp>
        <p:sp>
          <p:nvSpPr>
            <p:cNvPr id="6" name="Freeform 6"/>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txBody>
            <a:bodyPr/>
            <a:lstStyle/>
            <a:p>
              <a:endParaRPr lang="en-US"/>
            </a:p>
          </p:txBody>
        </p:sp>
        <p:sp>
          <p:nvSpPr>
            <p:cNvPr id="7" name="Freeform 7"/>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txBody>
            <a:bodyPr/>
            <a:lstStyle/>
            <a:p>
              <a:endParaRPr lang="en-US"/>
            </a:p>
          </p:txBody>
        </p:sp>
        <p:sp>
          <p:nvSpPr>
            <p:cNvPr id="8" name="Freeform 8"/>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4"/>
              <a:stretch>
                <a:fillRect l="-5962" r="-5962"/>
              </a:stretch>
            </a:blipFill>
          </p:spPr>
          <p:txBody>
            <a:bodyPr/>
            <a:lstStyle/>
            <a:p>
              <a:endParaRPr lang="en-US"/>
            </a:p>
          </p:txBody>
        </p:sp>
        <p:sp>
          <p:nvSpPr>
            <p:cNvPr id="9" name="Freeform 9"/>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txBody>
            <a:bodyPr/>
            <a:lstStyle/>
            <a:p>
              <a:endParaRPr lang="en-US"/>
            </a:p>
          </p:txBody>
        </p:sp>
      </p:grpSp>
      <p:grpSp>
        <p:nvGrpSpPr>
          <p:cNvPr id="10" name="Group 10"/>
          <p:cNvGrpSpPr>
            <a:grpSpLocks noChangeAspect="1"/>
          </p:cNvGrpSpPr>
          <p:nvPr/>
        </p:nvGrpSpPr>
        <p:grpSpPr>
          <a:xfrm>
            <a:off x="12152335" y="2874904"/>
            <a:ext cx="4080805" cy="5615299"/>
            <a:chOff x="0" y="0"/>
            <a:chExt cx="1854200" cy="2551430"/>
          </a:xfrm>
        </p:grpSpPr>
        <p:sp>
          <p:nvSpPr>
            <p:cNvPr id="11" name="Freeform 11"/>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txBody>
            <a:bodyPr/>
            <a:lstStyle/>
            <a:p>
              <a:endParaRPr lang="en-US"/>
            </a:p>
          </p:txBody>
        </p:sp>
        <p:sp>
          <p:nvSpPr>
            <p:cNvPr id="12" name="Freeform 12"/>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txBody>
            <a:bodyPr/>
            <a:lstStyle/>
            <a:p>
              <a:endParaRPr lang="en-US"/>
            </a:p>
          </p:txBody>
        </p:sp>
        <p:sp>
          <p:nvSpPr>
            <p:cNvPr id="13" name="Freeform 13"/>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txBody>
            <a:bodyPr/>
            <a:lstStyle/>
            <a:p>
              <a:endParaRPr lang="en-US"/>
            </a:p>
          </p:txBody>
        </p:sp>
        <p:sp>
          <p:nvSpPr>
            <p:cNvPr id="14" name="Freeform 14"/>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5"/>
              <a:stretch>
                <a:fillRect l="-6374" r="-6374"/>
              </a:stretch>
            </a:blipFill>
          </p:spPr>
          <p:txBody>
            <a:bodyPr/>
            <a:lstStyle/>
            <a:p>
              <a:endParaRPr lang="en-US"/>
            </a:p>
          </p:txBody>
        </p:sp>
        <p:sp>
          <p:nvSpPr>
            <p:cNvPr id="15" name="Freeform 15"/>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txBody>
            <a:bodyPr/>
            <a:lstStyle/>
            <a:p>
              <a:endParaRPr lang="en-US"/>
            </a:p>
          </p:txBody>
        </p:sp>
      </p:grpSp>
      <p:grpSp>
        <p:nvGrpSpPr>
          <p:cNvPr id="16" name="Group 16"/>
          <p:cNvGrpSpPr>
            <a:grpSpLocks noChangeAspect="1"/>
          </p:cNvGrpSpPr>
          <p:nvPr/>
        </p:nvGrpSpPr>
        <p:grpSpPr>
          <a:xfrm>
            <a:off x="2051243" y="2874904"/>
            <a:ext cx="4080805" cy="5615299"/>
            <a:chOff x="0" y="0"/>
            <a:chExt cx="1854200" cy="2551430"/>
          </a:xfrm>
        </p:grpSpPr>
        <p:sp>
          <p:nvSpPr>
            <p:cNvPr id="17" name="Freeform 17"/>
            <p:cNvSpPr/>
            <p:nvPr/>
          </p:nvSpPr>
          <p:spPr>
            <a:xfrm>
              <a:off x="5080" y="41910"/>
              <a:ext cx="1849120" cy="2509520"/>
            </a:xfrm>
            <a:custGeom>
              <a:avLst/>
              <a:gdLst/>
              <a:ahLst/>
              <a:cxnLst/>
              <a:rect l="l" t="t" r="r" b="b"/>
              <a:pathLst>
                <a:path w="1849120" h="2509520">
                  <a:moveTo>
                    <a:pt x="1849120" y="2509520"/>
                  </a:moveTo>
                  <a:lnTo>
                    <a:pt x="27940" y="2509520"/>
                  </a:lnTo>
                  <a:lnTo>
                    <a:pt x="0" y="2467610"/>
                  </a:lnTo>
                  <a:lnTo>
                    <a:pt x="27940" y="0"/>
                  </a:lnTo>
                  <a:lnTo>
                    <a:pt x="1849120" y="0"/>
                  </a:lnTo>
                  <a:close/>
                </a:path>
              </a:pathLst>
            </a:custGeom>
            <a:solidFill>
              <a:srgbClr val="BFBFBF"/>
            </a:solidFill>
          </p:spPr>
          <p:txBody>
            <a:bodyPr/>
            <a:lstStyle/>
            <a:p>
              <a:endParaRPr lang="en-US"/>
            </a:p>
          </p:txBody>
        </p:sp>
        <p:sp>
          <p:nvSpPr>
            <p:cNvPr id="18" name="Freeform 18"/>
            <p:cNvSpPr/>
            <p:nvPr/>
          </p:nvSpPr>
          <p:spPr>
            <a:xfrm>
              <a:off x="19050" y="15240"/>
              <a:ext cx="1823720" cy="2526030"/>
            </a:xfrm>
            <a:custGeom>
              <a:avLst/>
              <a:gdLst/>
              <a:ahLst/>
              <a:cxnLst/>
              <a:rect l="l" t="t" r="r" b="b"/>
              <a:pathLst>
                <a:path w="1823720" h="2526030">
                  <a:moveTo>
                    <a:pt x="1823720" y="2526030"/>
                  </a:moveTo>
                  <a:lnTo>
                    <a:pt x="27940" y="2526030"/>
                  </a:lnTo>
                  <a:lnTo>
                    <a:pt x="0" y="2482850"/>
                  </a:lnTo>
                  <a:lnTo>
                    <a:pt x="27940" y="16510"/>
                  </a:lnTo>
                  <a:lnTo>
                    <a:pt x="1800860" y="0"/>
                  </a:lnTo>
                  <a:lnTo>
                    <a:pt x="1823720" y="41910"/>
                  </a:lnTo>
                  <a:close/>
                </a:path>
              </a:pathLst>
            </a:custGeom>
            <a:solidFill>
              <a:srgbClr val="FAFAFA"/>
            </a:solidFill>
          </p:spPr>
          <p:txBody>
            <a:bodyPr/>
            <a:lstStyle/>
            <a:p>
              <a:endParaRPr lang="en-US"/>
            </a:p>
          </p:txBody>
        </p:sp>
        <p:sp>
          <p:nvSpPr>
            <p:cNvPr id="19" name="Freeform 19"/>
            <p:cNvSpPr/>
            <p:nvPr/>
          </p:nvSpPr>
          <p:spPr>
            <a:xfrm>
              <a:off x="0" y="0"/>
              <a:ext cx="1821180" cy="2509520"/>
            </a:xfrm>
            <a:custGeom>
              <a:avLst/>
              <a:gdLst/>
              <a:ahLst/>
              <a:cxnLst/>
              <a:rect l="l" t="t" r="r" b="b"/>
              <a:pathLst>
                <a:path w="1821180" h="2509520">
                  <a:moveTo>
                    <a:pt x="0" y="0"/>
                  </a:moveTo>
                  <a:lnTo>
                    <a:pt x="1821180" y="0"/>
                  </a:lnTo>
                  <a:lnTo>
                    <a:pt x="1821180" y="2509520"/>
                  </a:lnTo>
                  <a:lnTo>
                    <a:pt x="0" y="2509520"/>
                  </a:lnTo>
                  <a:close/>
                </a:path>
              </a:pathLst>
            </a:custGeom>
            <a:solidFill>
              <a:srgbClr val="E9E9E9"/>
            </a:solidFill>
          </p:spPr>
          <p:txBody>
            <a:bodyPr/>
            <a:lstStyle/>
            <a:p>
              <a:endParaRPr lang="en-US"/>
            </a:p>
          </p:txBody>
        </p:sp>
        <p:sp>
          <p:nvSpPr>
            <p:cNvPr id="20" name="Freeform 20"/>
            <p:cNvSpPr/>
            <p:nvPr/>
          </p:nvSpPr>
          <p:spPr>
            <a:xfrm>
              <a:off x="123190" y="52070"/>
              <a:ext cx="1642110" cy="2405380"/>
            </a:xfrm>
            <a:custGeom>
              <a:avLst/>
              <a:gdLst/>
              <a:ahLst/>
              <a:cxnLst/>
              <a:rect l="l" t="t" r="r" b="b"/>
              <a:pathLst>
                <a:path w="1642110" h="2405380">
                  <a:moveTo>
                    <a:pt x="0" y="0"/>
                  </a:moveTo>
                  <a:lnTo>
                    <a:pt x="1642110" y="0"/>
                  </a:lnTo>
                  <a:lnTo>
                    <a:pt x="1642110" y="2405380"/>
                  </a:lnTo>
                  <a:lnTo>
                    <a:pt x="0" y="2405380"/>
                  </a:lnTo>
                  <a:close/>
                </a:path>
              </a:pathLst>
            </a:custGeom>
            <a:blipFill>
              <a:blip r:embed="rId6"/>
              <a:stretch>
                <a:fillRect l="-6188" r="-6188"/>
              </a:stretch>
            </a:blipFill>
          </p:spPr>
          <p:txBody>
            <a:bodyPr/>
            <a:lstStyle/>
            <a:p>
              <a:endParaRPr lang="en-US"/>
            </a:p>
          </p:txBody>
        </p:sp>
        <p:sp>
          <p:nvSpPr>
            <p:cNvPr id="21" name="Freeform 21"/>
            <p:cNvSpPr/>
            <p:nvPr/>
          </p:nvSpPr>
          <p:spPr>
            <a:xfrm>
              <a:off x="38100" y="0"/>
              <a:ext cx="24130" cy="2509520"/>
            </a:xfrm>
            <a:custGeom>
              <a:avLst/>
              <a:gdLst/>
              <a:ahLst/>
              <a:cxnLst/>
              <a:rect l="l" t="t" r="r" b="b"/>
              <a:pathLst>
                <a:path w="24130" h="2509520">
                  <a:moveTo>
                    <a:pt x="0" y="0"/>
                  </a:moveTo>
                  <a:lnTo>
                    <a:pt x="24130" y="0"/>
                  </a:lnTo>
                  <a:lnTo>
                    <a:pt x="24130" y="2509520"/>
                  </a:lnTo>
                  <a:lnTo>
                    <a:pt x="0" y="2509520"/>
                  </a:lnTo>
                  <a:close/>
                </a:path>
              </a:pathLst>
            </a:custGeom>
            <a:solidFill>
              <a:srgbClr val="DBDBDB"/>
            </a:solidFill>
          </p:spPr>
          <p:txBody>
            <a:bodyPr/>
            <a:lstStyle/>
            <a:p>
              <a:endParaRPr lang="en-US"/>
            </a:p>
          </p:txBody>
        </p:sp>
      </p:grpSp>
      <p:sp>
        <p:nvSpPr>
          <p:cNvPr id="22" name="TextBox 22"/>
          <p:cNvSpPr txBox="1"/>
          <p:nvPr/>
        </p:nvSpPr>
        <p:spPr>
          <a:xfrm>
            <a:off x="7058172" y="9023350"/>
            <a:ext cx="4171656" cy="422275"/>
          </a:xfrm>
          <a:prstGeom prst="rect">
            <a:avLst/>
          </a:prstGeom>
        </p:spPr>
        <p:txBody>
          <a:bodyPr lIns="0" tIns="0" rIns="0" bIns="0" rtlCol="0" anchor="t">
            <a:spAutoFit/>
          </a:bodyPr>
          <a:lstStyle/>
          <a:p>
            <a:pPr algn="ctr">
              <a:lnSpc>
                <a:spcPts val="3499"/>
              </a:lnSpc>
              <a:spcBef>
                <a:spcPct val="0"/>
              </a:spcBef>
            </a:pPr>
            <a:r>
              <a:rPr lang="en-US" sz="2499">
                <a:solidFill>
                  <a:srgbClr val="FFFFFF"/>
                </a:solidFill>
                <a:latin typeface="Lato 1 Bold Italics"/>
              </a:rPr>
              <a:t>maritimeworks.org</a:t>
            </a:r>
          </a:p>
        </p:txBody>
      </p:sp>
      <p:sp>
        <p:nvSpPr>
          <p:cNvPr id="23" name="TextBox 23"/>
          <p:cNvSpPr txBox="1"/>
          <p:nvPr/>
        </p:nvSpPr>
        <p:spPr>
          <a:xfrm>
            <a:off x="5720054" y="1938959"/>
            <a:ext cx="6847893" cy="422275"/>
          </a:xfrm>
          <a:prstGeom prst="rect">
            <a:avLst/>
          </a:prstGeom>
        </p:spPr>
        <p:txBody>
          <a:bodyPr lIns="0" tIns="0" rIns="0" bIns="0" rtlCol="0" anchor="t">
            <a:spAutoFit/>
          </a:bodyPr>
          <a:lstStyle/>
          <a:p>
            <a:pPr algn="ctr">
              <a:lnSpc>
                <a:spcPts val="3499"/>
              </a:lnSpc>
              <a:spcBef>
                <a:spcPct val="0"/>
              </a:spcBef>
            </a:pPr>
            <a:r>
              <a:rPr lang="en-US" sz="2499" spc="499">
                <a:solidFill>
                  <a:srgbClr val="FFFFFF"/>
                </a:solidFill>
                <a:latin typeface="Lato 1"/>
              </a:rPr>
              <a:t>In 150 Coastal Communities</a:t>
            </a:r>
          </a:p>
        </p:txBody>
      </p:sp>
      <p:sp>
        <p:nvSpPr>
          <p:cNvPr id="24" name="TextBox 24"/>
          <p:cNvSpPr txBox="1"/>
          <p:nvPr/>
        </p:nvSpPr>
        <p:spPr>
          <a:xfrm>
            <a:off x="1861200" y="1038225"/>
            <a:ext cx="14565600" cy="1009650"/>
          </a:xfrm>
          <a:prstGeom prst="rect">
            <a:avLst/>
          </a:prstGeom>
        </p:spPr>
        <p:txBody>
          <a:bodyPr lIns="0" tIns="0" rIns="0" bIns="0" rtlCol="0" anchor="t">
            <a:spAutoFit/>
          </a:bodyPr>
          <a:lstStyle/>
          <a:p>
            <a:pPr algn="ctr">
              <a:lnSpc>
                <a:spcPts val="7575"/>
              </a:lnSpc>
            </a:pPr>
            <a:r>
              <a:rPr lang="en-US" sz="7500">
                <a:solidFill>
                  <a:srgbClr val="FFFFFF"/>
                </a:solidFill>
                <a:latin typeface="Lato 1 Bold"/>
              </a:rPr>
              <a:t>70,000+ JOBS</a:t>
            </a:r>
          </a:p>
        </p:txBody>
      </p:sp>
      <p:sp>
        <p:nvSpPr>
          <p:cNvPr id="25" name="Slide Number Placeholder 2">
            <a:extLst>
              <a:ext uri="{FF2B5EF4-FFF2-40B4-BE49-F238E27FC236}">
                <a16:creationId xmlns:a16="http://schemas.microsoft.com/office/drawing/2014/main" id="{1B92859A-DBAF-0DFF-F8A4-E4F0B51364AC}"/>
              </a:ext>
            </a:extLst>
          </p:cNvPr>
          <p:cNvSpPr txBox="1">
            <a:spLocks/>
          </p:cNvSpPr>
          <p:nvPr/>
        </p:nvSpPr>
        <p:spPr>
          <a:xfrm>
            <a:off x="16535400" y="93800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schemeClr val="bg1"/>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800" b="1" i="0" u="none" strike="noStrike" kern="1200" cap="none" spc="0" normalizeH="0" baseline="0" noProof="0" dirty="0">
              <a:ln>
                <a:noFill/>
              </a:ln>
              <a:solidFill>
                <a:schemeClr val="bg1"/>
              </a:solidFill>
              <a:effectLst/>
              <a:uLnTx/>
              <a:uFillTx/>
              <a:latin typeface="Lato" panose="020B0604020202020204" charset="0"/>
              <a:ea typeface="Lato" panose="020B0604020202020204" charset="0"/>
              <a:cs typeface="Lato" panose="020B060402020202020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871548" y="873095"/>
            <a:ext cx="387752" cy="153170"/>
          </a:xfrm>
          <a:prstGeom prst="rect">
            <a:avLst/>
          </a:prstGeom>
        </p:spPr>
        <p:txBody>
          <a:bodyPr lIns="0" tIns="0" rIns="0" bIns="0" rtlCol="0" anchor="t">
            <a:spAutoFit/>
          </a:bodyPr>
          <a:lstStyle/>
          <a:p>
            <a:pPr algn="r">
              <a:lnSpc>
                <a:spcPts val="1250"/>
              </a:lnSpc>
            </a:pPr>
            <a:r>
              <a:rPr lang="en-US" sz="962">
                <a:solidFill>
                  <a:srgbClr val="074D7E"/>
                </a:solidFill>
                <a:latin typeface="Lato 1"/>
              </a:rPr>
              <a:t>FSMI</a:t>
            </a:r>
          </a:p>
        </p:txBody>
      </p:sp>
      <p:sp>
        <p:nvSpPr>
          <p:cNvPr id="3" name="TextBox 3"/>
          <p:cNvSpPr txBox="1"/>
          <p:nvPr/>
        </p:nvSpPr>
        <p:spPr>
          <a:xfrm>
            <a:off x="1028700" y="875530"/>
            <a:ext cx="245304" cy="153170"/>
          </a:xfrm>
          <a:prstGeom prst="rect">
            <a:avLst/>
          </a:prstGeom>
        </p:spPr>
        <p:txBody>
          <a:bodyPr lIns="0" tIns="0" rIns="0" bIns="0" rtlCol="0" anchor="t">
            <a:spAutoFit/>
          </a:bodyPr>
          <a:lstStyle/>
          <a:p>
            <a:pPr>
              <a:lnSpc>
                <a:spcPts val="1250"/>
              </a:lnSpc>
            </a:pPr>
            <a:r>
              <a:rPr lang="en-US" sz="962">
                <a:solidFill>
                  <a:srgbClr val="074D7E"/>
                </a:solidFill>
                <a:latin typeface="Lato 1"/>
              </a:rPr>
              <a:t>UA </a:t>
            </a:r>
          </a:p>
        </p:txBody>
      </p:sp>
      <p:sp>
        <p:nvSpPr>
          <p:cNvPr id="4" name="AutoShape 4"/>
          <p:cNvSpPr/>
          <p:nvPr/>
        </p:nvSpPr>
        <p:spPr>
          <a:xfrm flipV="1">
            <a:off x="1274004" y="954472"/>
            <a:ext cx="15597544" cy="2405"/>
          </a:xfrm>
          <a:prstGeom prst="line">
            <a:avLst/>
          </a:prstGeom>
          <a:ln w="9525" cap="flat">
            <a:solidFill>
              <a:srgbClr val="074D7E"/>
            </a:solidFill>
            <a:prstDash val="solid"/>
            <a:headEnd type="none" w="sm" len="sm"/>
            <a:tailEnd type="none" w="sm" len="sm"/>
          </a:ln>
        </p:spPr>
        <p:txBody>
          <a:bodyPr/>
          <a:lstStyle/>
          <a:p>
            <a:endParaRPr lang="en-US"/>
          </a:p>
        </p:txBody>
      </p:sp>
      <p:sp>
        <p:nvSpPr>
          <p:cNvPr id="5" name="AutoShape 5"/>
          <p:cNvSpPr/>
          <p:nvPr/>
        </p:nvSpPr>
        <p:spPr>
          <a:xfrm>
            <a:off x="0" y="2373747"/>
            <a:ext cx="11212551" cy="0"/>
          </a:xfrm>
          <a:prstGeom prst="line">
            <a:avLst/>
          </a:prstGeom>
          <a:ln w="9525" cap="flat">
            <a:solidFill>
              <a:srgbClr val="074D7E"/>
            </a:solidFill>
            <a:prstDash val="solid"/>
            <a:headEnd type="none" w="sm" len="sm"/>
            <a:tailEnd type="none" w="sm" len="sm"/>
          </a:ln>
        </p:spPr>
        <p:txBody>
          <a:bodyPr/>
          <a:lstStyle/>
          <a:p>
            <a:endParaRPr lang="en-US"/>
          </a:p>
        </p:txBody>
      </p:sp>
      <p:grpSp>
        <p:nvGrpSpPr>
          <p:cNvPr id="6" name="Group 6"/>
          <p:cNvGrpSpPr/>
          <p:nvPr/>
        </p:nvGrpSpPr>
        <p:grpSpPr>
          <a:xfrm>
            <a:off x="10555086" y="2349394"/>
            <a:ext cx="915635" cy="48707"/>
            <a:chOff x="0" y="0"/>
            <a:chExt cx="5477797" cy="291393"/>
          </a:xfrm>
        </p:grpSpPr>
        <p:sp>
          <p:nvSpPr>
            <p:cNvPr id="7" name="Freeform 7"/>
            <p:cNvSpPr/>
            <p:nvPr/>
          </p:nvSpPr>
          <p:spPr>
            <a:xfrm>
              <a:off x="0" y="0"/>
              <a:ext cx="5477797" cy="291393"/>
            </a:xfrm>
            <a:custGeom>
              <a:avLst/>
              <a:gdLst/>
              <a:ahLst/>
              <a:cxnLst/>
              <a:rect l="l" t="t" r="r" b="b"/>
              <a:pathLst>
                <a:path w="5477797" h="291393">
                  <a:moveTo>
                    <a:pt x="0" y="0"/>
                  </a:moveTo>
                  <a:lnTo>
                    <a:pt x="5477797" y="0"/>
                  </a:lnTo>
                  <a:lnTo>
                    <a:pt x="5477797" y="291393"/>
                  </a:lnTo>
                  <a:lnTo>
                    <a:pt x="0" y="291393"/>
                  </a:lnTo>
                  <a:close/>
                </a:path>
              </a:pathLst>
            </a:custGeom>
            <a:solidFill>
              <a:srgbClr val="555555"/>
            </a:solidFill>
          </p:spPr>
          <p:txBody>
            <a:bodyPr/>
            <a:lstStyle/>
            <a:p>
              <a:endParaRPr lang="en-US"/>
            </a:p>
          </p:txBody>
        </p:sp>
      </p:grpSp>
      <p:grpSp>
        <p:nvGrpSpPr>
          <p:cNvPr id="8" name="Group 8"/>
          <p:cNvGrpSpPr/>
          <p:nvPr/>
        </p:nvGrpSpPr>
        <p:grpSpPr>
          <a:xfrm>
            <a:off x="11398410" y="2349394"/>
            <a:ext cx="213241" cy="48707"/>
            <a:chOff x="0" y="0"/>
            <a:chExt cx="1200117" cy="274125"/>
          </a:xfrm>
        </p:grpSpPr>
        <p:sp>
          <p:nvSpPr>
            <p:cNvPr id="9" name="Freeform 9"/>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555555"/>
            </a:solidFill>
          </p:spPr>
          <p:txBody>
            <a:bodyPr/>
            <a:lstStyle/>
            <a:p>
              <a:endParaRPr lang="en-US"/>
            </a:p>
          </p:txBody>
        </p:sp>
      </p:grpSp>
      <p:grpSp>
        <p:nvGrpSpPr>
          <p:cNvPr id="10" name="Group 10"/>
          <p:cNvGrpSpPr/>
          <p:nvPr/>
        </p:nvGrpSpPr>
        <p:grpSpPr>
          <a:xfrm>
            <a:off x="11531926" y="2349394"/>
            <a:ext cx="213241" cy="48707"/>
            <a:chOff x="0" y="0"/>
            <a:chExt cx="1200117" cy="274125"/>
          </a:xfrm>
        </p:grpSpPr>
        <p:sp>
          <p:nvSpPr>
            <p:cNvPr id="11" name="Freeform 11"/>
            <p:cNvSpPr/>
            <p:nvPr/>
          </p:nvSpPr>
          <p:spPr>
            <a:xfrm>
              <a:off x="0" y="0"/>
              <a:ext cx="1200117" cy="274125"/>
            </a:xfrm>
            <a:custGeom>
              <a:avLst/>
              <a:gdLst/>
              <a:ahLst/>
              <a:cxnLst/>
              <a:rect l="l" t="t" r="r" b="b"/>
              <a:pathLst>
                <a:path w="1200117" h="274125">
                  <a:moveTo>
                    <a:pt x="0" y="0"/>
                  </a:moveTo>
                  <a:lnTo>
                    <a:pt x="1200117" y="0"/>
                  </a:lnTo>
                  <a:lnTo>
                    <a:pt x="1200117" y="274125"/>
                  </a:lnTo>
                  <a:lnTo>
                    <a:pt x="0" y="274125"/>
                  </a:lnTo>
                  <a:close/>
                </a:path>
              </a:pathLst>
            </a:custGeom>
            <a:solidFill>
              <a:srgbClr val="074D7E"/>
            </a:solidFill>
          </p:spPr>
          <p:txBody>
            <a:bodyPr/>
            <a:lstStyle/>
            <a:p>
              <a:endParaRPr lang="en-US"/>
            </a:p>
          </p:txBody>
        </p:sp>
      </p:grpSp>
      <p:sp>
        <p:nvSpPr>
          <p:cNvPr id="12" name="TextBox 12"/>
          <p:cNvSpPr txBox="1"/>
          <p:nvPr/>
        </p:nvSpPr>
        <p:spPr>
          <a:xfrm>
            <a:off x="1028700" y="1680440"/>
            <a:ext cx="7885722" cy="529936"/>
          </a:xfrm>
          <a:prstGeom prst="rect">
            <a:avLst/>
          </a:prstGeom>
        </p:spPr>
        <p:txBody>
          <a:bodyPr lIns="0" tIns="0" rIns="0" bIns="0" rtlCol="0" anchor="t">
            <a:spAutoFit/>
          </a:bodyPr>
          <a:lstStyle/>
          <a:p>
            <a:pPr>
              <a:lnSpc>
                <a:spcPts val="4254"/>
              </a:lnSpc>
            </a:pPr>
            <a:r>
              <a:rPr lang="en-US" sz="3272">
                <a:solidFill>
                  <a:srgbClr val="040404"/>
                </a:solidFill>
                <a:latin typeface="Lato 1 Bold"/>
              </a:rPr>
              <a:t>Fisheries, Seafood, and Maritime Initiative</a:t>
            </a:r>
          </a:p>
        </p:txBody>
      </p:sp>
      <p:sp>
        <p:nvSpPr>
          <p:cNvPr id="13" name="TextBox 13"/>
          <p:cNvSpPr txBox="1"/>
          <p:nvPr/>
        </p:nvSpPr>
        <p:spPr>
          <a:xfrm>
            <a:off x="8914422" y="1680440"/>
            <a:ext cx="6530087" cy="532318"/>
          </a:xfrm>
          <a:prstGeom prst="rect">
            <a:avLst/>
          </a:prstGeom>
        </p:spPr>
        <p:txBody>
          <a:bodyPr lIns="0" tIns="0" rIns="0" bIns="0" rtlCol="0" anchor="t">
            <a:spAutoFit/>
          </a:bodyPr>
          <a:lstStyle/>
          <a:p>
            <a:pPr>
              <a:lnSpc>
                <a:spcPts val="4254"/>
              </a:lnSpc>
            </a:pPr>
            <a:r>
              <a:rPr lang="en-US" sz="3272">
                <a:solidFill>
                  <a:srgbClr val="074D7E"/>
                </a:solidFill>
                <a:latin typeface="Lato 1 Bold"/>
              </a:rPr>
              <a:t>(FSMI)</a:t>
            </a:r>
          </a:p>
        </p:txBody>
      </p:sp>
      <p:sp>
        <p:nvSpPr>
          <p:cNvPr id="14" name="TextBox 14"/>
          <p:cNvSpPr txBox="1"/>
          <p:nvPr/>
        </p:nvSpPr>
        <p:spPr>
          <a:xfrm>
            <a:off x="1028700" y="2492810"/>
            <a:ext cx="7717605" cy="405892"/>
          </a:xfrm>
          <a:prstGeom prst="rect">
            <a:avLst/>
          </a:prstGeom>
        </p:spPr>
        <p:txBody>
          <a:bodyPr lIns="0" tIns="0" rIns="0" bIns="0" rtlCol="0" anchor="t">
            <a:spAutoFit/>
          </a:bodyPr>
          <a:lstStyle/>
          <a:p>
            <a:pPr algn="l">
              <a:lnSpc>
                <a:spcPts val="3358"/>
              </a:lnSpc>
            </a:pPr>
            <a:r>
              <a:rPr lang="en-US" sz="2400">
                <a:solidFill>
                  <a:srgbClr val="211F21"/>
                </a:solidFill>
                <a:latin typeface="Lato 1 Italics"/>
              </a:rPr>
              <a:t>Helping strengthen the maritime workforce and economy</a:t>
            </a:r>
          </a:p>
        </p:txBody>
      </p:sp>
      <p:sp>
        <p:nvSpPr>
          <p:cNvPr id="15" name="Freeform 15"/>
          <p:cNvSpPr/>
          <p:nvPr/>
        </p:nvSpPr>
        <p:spPr>
          <a:xfrm>
            <a:off x="15261871" y="1374754"/>
            <a:ext cx="630035" cy="1086267"/>
          </a:xfrm>
          <a:custGeom>
            <a:avLst/>
            <a:gdLst/>
            <a:ahLst/>
            <a:cxnLst/>
            <a:rect l="l" t="t" r="r" b="b"/>
            <a:pathLst>
              <a:path w="630035" h="1086267">
                <a:moveTo>
                  <a:pt x="0" y="0"/>
                </a:moveTo>
                <a:lnTo>
                  <a:pt x="630035" y="0"/>
                </a:lnTo>
                <a:lnTo>
                  <a:pt x="630035" y="1086267"/>
                </a:lnTo>
                <a:lnTo>
                  <a:pt x="0" y="1086267"/>
                </a:lnTo>
                <a:lnTo>
                  <a:pt x="0" y="0"/>
                </a:lnTo>
                <a:close/>
              </a:path>
            </a:pathLst>
          </a:custGeom>
          <a:blipFill>
            <a:blip r:embed="rId3">
              <a:alphaModFix amt="90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6" name="Freeform 16"/>
          <p:cNvSpPr/>
          <p:nvPr/>
        </p:nvSpPr>
        <p:spPr>
          <a:xfrm>
            <a:off x="0" y="5103628"/>
            <a:ext cx="7575855" cy="5183372"/>
          </a:xfrm>
          <a:custGeom>
            <a:avLst/>
            <a:gdLst/>
            <a:ahLst/>
            <a:cxnLst/>
            <a:rect l="l" t="t" r="r" b="b"/>
            <a:pathLst>
              <a:path w="7575855" h="5183372">
                <a:moveTo>
                  <a:pt x="0" y="0"/>
                </a:moveTo>
                <a:lnTo>
                  <a:pt x="7575855" y="0"/>
                </a:lnTo>
                <a:lnTo>
                  <a:pt x="7575855" y="5183372"/>
                </a:lnTo>
                <a:lnTo>
                  <a:pt x="0" y="5183372"/>
                </a:lnTo>
                <a:lnTo>
                  <a:pt x="0" y="0"/>
                </a:lnTo>
                <a:close/>
              </a:path>
            </a:pathLst>
          </a:custGeom>
          <a:blipFill>
            <a:blip r:embed="rId5"/>
            <a:stretch>
              <a:fillRect r="-42788"/>
            </a:stretch>
          </a:blipFill>
        </p:spPr>
        <p:txBody>
          <a:bodyPr/>
          <a:lstStyle/>
          <a:p>
            <a:endParaRPr lang="en-US"/>
          </a:p>
        </p:txBody>
      </p:sp>
      <p:sp>
        <p:nvSpPr>
          <p:cNvPr id="17" name="Freeform 17"/>
          <p:cNvSpPr/>
          <p:nvPr/>
        </p:nvSpPr>
        <p:spPr>
          <a:xfrm>
            <a:off x="15907337" y="5103628"/>
            <a:ext cx="2380663" cy="5183372"/>
          </a:xfrm>
          <a:custGeom>
            <a:avLst/>
            <a:gdLst/>
            <a:ahLst/>
            <a:cxnLst/>
            <a:rect l="l" t="t" r="r" b="b"/>
            <a:pathLst>
              <a:path w="2380663" h="5183372">
                <a:moveTo>
                  <a:pt x="0" y="0"/>
                </a:moveTo>
                <a:lnTo>
                  <a:pt x="2380663" y="0"/>
                </a:lnTo>
                <a:lnTo>
                  <a:pt x="2380663" y="5183372"/>
                </a:lnTo>
                <a:lnTo>
                  <a:pt x="0" y="5183372"/>
                </a:lnTo>
                <a:lnTo>
                  <a:pt x="0" y="0"/>
                </a:lnTo>
                <a:close/>
              </a:path>
            </a:pathLst>
          </a:custGeom>
          <a:blipFill>
            <a:blip r:embed="rId6"/>
            <a:stretch>
              <a:fillRect/>
            </a:stretch>
          </a:blipFill>
        </p:spPr>
        <p:txBody>
          <a:bodyPr/>
          <a:lstStyle/>
          <a:p>
            <a:endParaRPr lang="en-US"/>
          </a:p>
        </p:txBody>
      </p:sp>
      <p:sp>
        <p:nvSpPr>
          <p:cNvPr id="18" name="Freeform 18"/>
          <p:cNvSpPr/>
          <p:nvPr/>
        </p:nvSpPr>
        <p:spPr>
          <a:xfrm>
            <a:off x="7818331" y="5103628"/>
            <a:ext cx="7845293" cy="5183372"/>
          </a:xfrm>
          <a:custGeom>
            <a:avLst/>
            <a:gdLst/>
            <a:ahLst/>
            <a:cxnLst/>
            <a:rect l="l" t="t" r="r" b="b"/>
            <a:pathLst>
              <a:path w="7845293" h="5183372">
                <a:moveTo>
                  <a:pt x="0" y="0"/>
                </a:moveTo>
                <a:lnTo>
                  <a:pt x="7845293" y="0"/>
                </a:lnTo>
                <a:lnTo>
                  <a:pt x="7845293" y="5183372"/>
                </a:lnTo>
                <a:lnTo>
                  <a:pt x="0" y="5183372"/>
                </a:lnTo>
                <a:lnTo>
                  <a:pt x="0" y="0"/>
                </a:lnTo>
                <a:close/>
              </a:path>
            </a:pathLst>
          </a:custGeom>
          <a:blipFill>
            <a:blip r:embed="rId7"/>
            <a:stretch>
              <a:fillRect/>
            </a:stretch>
          </a:blipFill>
        </p:spPr>
        <p:txBody>
          <a:bodyPr/>
          <a:lstStyle/>
          <a:p>
            <a:endParaRPr lang="en-US"/>
          </a:p>
        </p:txBody>
      </p:sp>
      <p:sp>
        <p:nvSpPr>
          <p:cNvPr id="19" name="Freeform 19"/>
          <p:cNvSpPr/>
          <p:nvPr/>
        </p:nvSpPr>
        <p:spPr>
          <a:xfrm rot="5396654">
            <a:off x="2375002" y="3404031"/>
            <a:ext cx="291524" cy="502627"/>
          </a:xfrm>
          <a:custGeom>
            <a:avLst/>
            <a:gdLst/>
            <a:ahLst/>
            <a:cxnLst/>
            <a:rect l="l" t="t" r="r" b="b"/>
            <a:pathLst>
              <a:path w="291524" h="502627">
                <a:moveTo>
                  <a:pt x="0" y="0"/>
                </a:moveTo>
                <a:lnTo>
                  <a:pt x="291524" y="0"/>
                </a:lnTo>
                <a:lnTo>
                  <a:pt x="291524" y="502626"/>
                </a:lnTo>
                <a:lnTo>
                  <a:pt x="0" y="502626"/>
                </a:lnTo>
                <a:lnTo>
                  <a:pt x="0" y="0"/>
                </a:lnTo>
                <a:close/>
              </a:path>
            </a:pathLst>
          </a:custGeom>
          <a:blipFill>
            <a:blip r:embed="rId8">
              <a:alphaModFix amt="9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TextBox 20"/>
          <p:cNvSpPr txBox="1"/>
          <p:nvPr/>
        </p:nvSpPr>
        <p:spPr>
          <a:xfrm>
            <a:off x="2952649" y="3228619"/>
            <a:ext cx="6087988" cy="828560"/>
          </a:xfrm>
          <a:prstGeom prst="rect">
            <a:avLst/>
          </a:prstGeom>
        </p:spPr>
        <p:txBody>
          <a:bodyPr lIns="0" tIns="0" rIns="0" bIns="0" rtlCol="0" anchor="t">
            <a:spAutoFit/>
          </a:bodyPr>
          <a:lstStyle/>
          <a:p>
            <a:pPr algn="l">
              <a:lnSpc>
                <a:spcPts val="3358"/>
              </a:lnSpc>
            </a:pPr>
            <a:r>
              <a:rPr lang="en-US" sz="2400" dirty="0">
                <a:solidFill>
                  <a:srgbClr val="211F21"/>
                </a:solidFill>
                <a:latin typeface="Lato 1"/>
              </a:rPr>
              <a:t>Marine Occupation &amp; Support Industries/ Alaska Maritime Education Consortium</a:t>
            </a:r>
          </a:p>
        </p:txBody>
      </p:sp>
      <p:sp>
        <p:nvSpPr>
          <p:cNvPr id="21" name="Freeform 21"/>
          <p:cNvSpPr/>
          <p:nvPr/>
        </p:nvSpPr>
        <p:spPr>
          <a:xfrm rot="5396654">
            <a:off x="2375002" y="4255854"/>
            <a:ext cx="291524" cy="502627"/>
          </a:xfrm>
          <a:custGeom>
            <a:avLst/>
            <a:gdLst/>
            <a:ahLst/>
            <a:cxnLst/>
            <a:rect l="l" t="t" r="r" b="b"/>
            <a:pathLst>
              <a:path w="291524" h="502627">
                <a:moveTo>
                  <a:pt x="0" y="0"/>
                </a:moveTo>
                <a:lnTo>
                  <a:pt x="291524" y="0"/>
                </a:lnTo>
                <a:lnTo>
                  <a:pt x="291524" y="502626"/>
                </a:lnTo>
                <a:lnTo>
                  <a:pt x="0" y="502626"/>
                </a:lnTo>
                <a:lnTo>
                  <a:pt x="0" y="0"/>
                </a:lnTo>
                <a:close/>
              </a:path>
            </a:pathLst>
          </a:custGeom>
          <a:blipFill>
            <a:blip r:embed="rId8">
              <a:alphaModFix amt="9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TextBox 22"/>
          <p:cNvSpPr txBox="1"/>
          <p:nvPr/>
        </p:nvSpPr>
        <p:spPr>
          <a:xfrm>
            <a:off x="2970951" y="4280408"/>
            <a:ext cx="5372567" cy="405892"/>
          </a:xfrm>
          <a:prstGeom prst="rect">
            <a:avLst/>
          </a:prstGeom>
        </p:spPr>
        <p:txBody>
          <a:bodyPr lIns="0" tIns="0" rIns="0" bIns="0" rtlCol="0" anchor="t">
            <a:spAutoFit/>
          </a:bodyPr>
          <a:lstStyle/>
          <a:p>
            <a:pPr algn="l">
              <a:lnSpc>
                <a:spcPts val="3358"/>
              </a:lnSpc>
            </a:pPr>
            <a:r>
              <a:rPr lang="en-US" sz="2400" dirty="0">
                <a:solidFill>
                  <a:srgbClr val="211F21"/>
                </a:solidFill>
                <a:latin typeface="Lato 1"/>
              </a:rPr>
              <a:t>Research, Enhancement &amp; Management</a:t>
            </a:r>
          </a:p>
        </p:txBody>
      </p:sp>
      <p:sp>
        <p:nvSpPr>
          <p:cNvPr id="23" name="Freeform 23"/>
          <p:cNvSpPr/>
          <p:nvPr/>
        </p:nvSpPr>
        <p:spPr>
          <a:xfrm rot="5396654">
            <a:off x="10050175" y="3404031"/>
            <a:ext cx="291524" cy="502627"/>
          </a:xfrm>
          <a:custGeom>
            <a:avLst/>
            <a:gdLst/>
            <a:ahLst/>
            <a:cxnLst/>
            <a:rect l="l" t="t" r="r" b="b"/>
            <a:pathLst>
              <a:path w="291524" h="502627">
                <a:moveTo>
                  <a:pt x="0" y="0"/>
                </a:moveTo>
                <a:lnTo>
                  <a:pt x="291523" y="0"/>
                </a:lnTo>
                <a:lnTo>
                  <a:pt x="291523" y="502626"/>
                </a:lnTo>
                <a:lnTo>
                  <a:pt x="0" y="502626"/>
                </a:lnTo>
                <a:lnTo>
                  <a:pt x="0" y="0"/>
                </a:lnTo>
                <a:close/>
              </a:path>
            </a:pathLst>
          </a:custGeom>
          <a:blipFill>
            <a:blip r:embed="rId8">
              <a:alphaModFix amt="9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TextBox 24"/>
          <p:cNvSpPr txBox="1"/>
          <p:nvPr/>
        </p:nvSpPr>
        <p:spPr>
          <a:xfrm>
            <a:off x="10646124" y="3428585"/>
            <a:ext cx="5372567" cy="405892"/>
          </a:xfrm>
          <a:prstGeom prst="rect">
            <a:avLst/>
          </a:prstGeom>
        </p:spPr>
        <p:txBody>
          <a:bodyPr lIns="0" tIns="0" rIns="0" bIns="0" rtlCol="0" anchor="t">
            <a:spAutoFit/>
          </a:bodyPr>
          <a:lstStyle/>
          <a:p>
            <a:pPr algn="l">
              <a:lnSpc>
                <a:spcPts val="3358"/>
              </a:lnSpc>
            </a:pPr>
            <a:r>
              <a:rPr lang="en-US" sz="2400">
                <a:solidFill>
                  <a:srgbClr val="211F21"/>
                </a:solidFill>
                <a:latin typeface="Lato 1"/>
              </a:rPr>
              <a:t>Seafood Harvesting and Processing</a:t>
            </a:r>
          </a:p>
        </p:txBody>
      </p:sp>
      <p:sp>
        <p:nvSpPr>
          <p:cNvPr id="25" name="Freeform 25"/>
          <p:cNvSpPr/>
          <p:nvPr/>
        </p:nvSpPr>
        <p:spPr>
          <a:xfrm rot="5396654">
            <a:off x="10050175" y="4255854"/>
            <a:ext cx="291524" cy="502627"/>
          </a:xfrm>
          <a:custGeom>
            <a:avLst/>
            <a:gdLst/>
            <a:ahLst/>
            <a:cxnLst/>
            <a:rect l="l" t="t" r="r" b="b"/>
            <a:pathLst>
              <a:path w="291524" h="502627">
                <a:moveTo>
                  <a:pt x="0" y="0"/>
                </a:moveTo>
                <a:lnTo>
                  <a:pt x="291523" y="0"/>
                </a:lnTo>
                <a:lnTo>
                  <a:pt x="291523" y="502626"/>
                </a:lnTo>
                <a:lnTo>
                  <a:pt x="0" y="502626"/>
                </a:lnTo>
                <a:lnTo>
                  <a:pt x="0" y="0"/>
                </a:lnTo>
                <a:close/>
              </a:path>
            </a:pathLst>
          </a:custGeom>
          <a:blipFill>
            <a:blip r:embed="rId8">
              <a:alphaModFix amt="9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TextBox 26"/>
          <p:cNvSpPr txBox="1"/>
          <p:nvPr/>
        </p:nvSpPr>
        <p:spPr>
          <a:xfrm>
            <a:off x="10646124" y="4280408"/>
            <a:ext cx="5372567" cy="405892"/>
          </a:xfrm>
          <a:prstGeom prst="rect">
            <a:avLst/>
          </a:prstGeom>
        </p:spPr>
        <p:txBody>
          <a:bodyPr lIns="0" tIns="0" rIns="0" bIns="0" rtlCol="0" anchor="t">
            <a:spAutoFit/>
          </a:bodyPr>
          <a:lstStyle/>
          <a:p>
            <a:pPr algn="l">
              <a:lnSpc>
                <a:spcPts val="3358"/>
              </a:lnSpc>
            </a:pPr>
            <a:r>
              <a:rPr lang="en-US" sz="2400">
                <a:solidFill>
                  <a:srgbClr val="211F21"/>
                </a:solidFill>
                <a:latin typeface="Lato 1"/>
              </a:rPr>
              <a:t>Mariculture</a:t>
            </a:r>
          </a:p>
        </p:txBody>
      </p:sp>
      <p:sp>
        <p:nvSpPr>
          <p:cNvPr id="27" name="Slide Number Placeholder 2">
            <a:extLst>
              <a:ext uri="{FF2B5EF4-FFF2-40B4-BE49-F238E27FC236}">
                <a16:creationId xmlns:a16="http://schemas.microsoft.com/office/drawing/2014/main" id="{40047354-243F-94BB-B0A0-A40AEB445A4A}"/>
              </a:ext>
            </a:extLst>
          </p:cNvPr>
          <p:cNvSpPr txBox="1">
            <a:spLocks/>
          </p:cNvSpPr>
          <p:nvPr/>
        </p:nvSpPr>
        <p:spPr>
          <a:xfrm>
            <a:off x="16535400" y="9380000"/>
            <a:ext cx="730750" cy="561288"/>
          </a:xfrm>
          <a:prstGeom prst="rect">
            <a:avLst/>
          </a:prstGeom>
        </p:spPr>
        <p:txBody>
          <a:bodyPr vert="horz" lIns="91440" tIns="45720" rIns="91440" bIns="45720" rtlCol="0" anchor="ctr"/>
          <a:lstStyle>
            <a:defPPr>
              <a:defRPr lang="en-US"/>
            </a:defPPr>
            <a:lvl1pPr marL="0" algn="ctr" defTabSz="914400" rtl="0" eaLnBrk="1" latinLnBrk="0" hangingPunct="1">
              <a:defRPr sz="12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7519B768-8ACA-1645-A537-34FE3D05AFD7}" type="slidenum">
              <a:rPr kumimoji="0" lang="en-US" sz="1800" b="1" i="0" u="none" strike="noStrike" kern="1200" cap="none" spc="0" normalizeH="0" baseline="0" noProof="0" smtClean="0">
                <a:ln>
                  <a:noFill/>
                </a:ln>
                <a:solidFill>
                  <a:prstClr val="black"/>
                </a:solidFill>
                <a:effectLst/>
                <a:uLnTx/>
                <a:uFillTx/>
                <a:latin typeface="Lato" panose="020B0604020202020204" charset="0"/>
                <a:ea typeface="Lato" panose="020B0604020202020204" charset="0"/>
                <a:cs typeface="Lato" panose="020B0604020202020204" charset="0"/>
              </a:rPr>
              <a:pPr marL="0" marR="0" lvl="0" indent="0" algn="ctr" defTabSz="914400" rtl="0" eaLnBrk="1" fontAlgn="auto" latinLnBrk="0" hangingPunct="1">
                <a:lnSpc>
                  <a:spcPct val="100000"/>
                </a:lnSpc>
                <a:spcBef>
                  <a:spcPts val="0"/>
                </a:spcBef>
                <a:spcAft>
                  <a:spcPts val="0"/>
                </a:spcAft>
                <a:buClrTx/>
                <a:buSzTx/>
                <a:buFontTx/>
                <a:buNone/>
                <a:tabLst/>
                <a:defRPr/>
              </a:pPr>
              <a:t>9</a:t>
            </a:fld>
            <a:endParaRPr kumimoji="0" lang="en-US" sz="1800" b="1" i="0" u="none" strike="noStrike" kern="1200" cap="none" spc="0" normalizeH="0" baseline="0" noProof="0" dirty="0">
              <a:ln>
                <a:noFill/>
              </a:ln>
              <a:solidFill>
                <a:prstClr val="black"/>
              </a:solidFill>
              <a:effectLst/>
              <a:uLnTx/>
              <a:uFillTx/>
              <a:latin typeface="Lato" panose="020B0604020202020204" charset="0"/>
              <a:ea typeface="Lato" panose="020B0604020202020204" charset="0"/>
              <a:cs typeface="Lato" panose="020B0604020202020204"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TotalTime>
  <Words>1446</Words>
  <Application>Microsoft Macintosh PowerPoint</Application>
  <PresentationFormat>Custom</PresentationFormat>
  <Paragraphs>200</Paragraphs>
  <Slides>12</Slides>
  <Notes>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12</vt:i4>
      </vt:variant>
    </vt:vector>
  </HeadingPairs>
  <TitlesOfParts>
    <vt:vector size="24" baseType="lpstr">
      <vt:lpstr>Lato 1 Italics</vt:lpstr>
      <vt:lpstr>Lato 1 Bold Italics</vt:lpstr>
      <vt:lpstr>Lato 1</vt:lpstr>
      <vt:lpstr>Arial</vt:lpstr>
      <vt:lpstr>Lato Bold Bold</vt:lpstr>
      <vt:lpstr>Poppins</vt:lpstr>
      <vt:lpstr>Proxima Nova</vt:lpstr>
      <vt:lpstr>Lato</vt:lpstr>
      <vt:lpstr>Lato 2</vt:lpstr>
      <vt:lpstr>Lato 1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SWAMC_slides_2024</dc:title>
  <dc:creator>Teri Cothren</dc:creator>
  <cp:lastModifiedBy>Andrew Aquino</cp:lastModifiedBy>
  <cp:revision>16</cp:revision>
  <dcterms:created xsi:type="dcterms:W3CDTF">2006-08-16T00:00:00Z</dcterms:created>
  <dcterms:modified xsi:type="dcterms:W3CDTF">2024-03-04T16:49:54Z</dcterms:modified>
  <dc:identifier>DAF-GSOX4BA</dc:identifier>
</cp:coreProperties>
</file>